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3.xml" ContentType="application/vnd.openxmlformats-officedocument.presentationml.notesSlide+xml"/>
  <Override PartName="/ppt/tags/tag44.xml" ContentType="application/vnd.openxmlformats-officedocument.presentationml.tags+xml"/>
  <Override PartName="/ppt/notesSlides/notesSlide4.xml" ContentType="application/vnd.openxmlformats-officedocument.presentationml.notesSlide+xml"/>
  <Override PartName="/ppt/tags/tag45.xml" ContentType="application/vnd.openxmlformats-officedocument.presentationml.tags+xml"/>
  <Override PartName="/ppt/notesSlides/notesSlide5.xml" ContentType="application/vnd.openxmlformats-officedocument.presentationml.notesSlide+xml"/>
  <Override PartName="/ppt/tags/tag46.xml" ContentType="application/vnd.openxmlformats-officedocument.presentationml.tags+xml"/>
  <Override PartName="/ppt/notesSlides/notesSlide6.xml" ContentType="application/vnd.openxmlformats-officedocument.presentationml.notesSlide+xml"/>
  <Override PartName="/ppt/tags/tag4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8.xml" ContentType="application/vnd.openxmlformats-officedocument.presentationml.tags+xml"/>
  <Override PartName="/ppt/notesSlides/notesSlide10.xml" ContentType="application/vnd.openxmlformats-officedocument.presentationml.notesSlide+xml"/>
  <Override PartName="/ppt/tags/tag49.xml" ContentType="application/vnd.openxmlformats-officedocument.presentationml.tags+xml"/>
  <Override PartName="/ppt/notesSlides/notesSlide11.xml" ContentType="application/vnd.openxmlformats-officedocument.presentationml.notesSlide+xml"/>
  <Override PartName="/ppt/tags/tag50.xml" ContentType="application/vnd.openxmlformats-officedocument.presentationml.tags+xml"/>
  <Override PartName="/ppt/notesSlides/notesSlide12.xml" ContentType="application/vnd.openxmlformats-officedocument.presentationml.notesSlide+xml"/>
  <Override PartName="/ppt/tags/tag51.xml" ContentType="application/vnd.openxmlformats-officedocument.presentationml.tags+xml"/>
  <Override PartName="/ppt/notesSlides/notesSlide13.xml" ContentType="application/vnd.openxmlformats-officedocument.presentationml.notesSlide+xml"/>
  <Override PartName="/ppt/tags/tag52.xml" ContentType="application/vnd.openxmlformats-officedocument.presentationml.tags+xml"/>
  <Override PartName="/ppt/notesSlides/notesSlide14.xml" ContentType="application/vnd.openxmlformats-officedocument.presentationml.notesSlide+xml"/>
  <Override PartName="/ppt/tags/tag53.xml" ContentType="application/vnd.openxmlformats-officedocument.presentationml.tags+xml"/>
  <Override PartName="/ppt/notesSlides/notesSlide15.xml" ContentType="application/vnd.openxmlformats-officedocument.presentationml.notesSlide+xml"/>
  <Override PartName="/ppt/tags/tag54.xml" ContentType="application/vnd.openxmlformats-officedocument.presentationml.tags+xml"/>
  <Override PartName="/ppt/notesSlides/notesSlide16.xml" ContentType="application/vnd.openxmlformats-officedocument.presentationml.notesSlide+xml"/>
  <Override PartName="/ppt/tags/tag55.xml" ContentType="application/vnd.openxmlformats-officedocument.presentationml.tags+xml"/>
  <Override PartName="/ppt/notesSlides/notesSlide17.xml" ContentType="application/vnd.openxmlformats-officedocument.presentationml.notesSlide+xml"/>
  <Override PartName="/ppt/tags/tag56.xml" ContentType="application/vnd.openxmlformats-officedocument.presentationml.tags+xml"/>
  <Override PartName="/ppt/notesSlides/notesSlide18.xml" ContentType="application/vnd.openxmlformats-officedocument.presentationml.notesSlide+xml"/>
  <Override PartName="/ppt/tags/tag57.xml" ContentType="application/vnd.openxmlformats-officedocument.presentationml.tags+xml"/>
  <Override PartName="/ppt/notesSlides/notesSlide19.xml" ContentType="application/vnd.openxmlformats-officedocument.presentationml.notesSlide+xml"/>
  <Override PartName="/ppt/tags/tag58.xml" ContentType="application/vnd.openxmlformats-officedocument.presentationml.tags+xml"/>
  <Override PartName="/ppt/notesSlides/notesSlide20.xml" ContentType="application/vnd.openxmlformats-officedocument.presentationml.notesSlide+xml"/>
  <Override PartName="/ppt/tags/tag59.xml" ContentType="application/vnd.openxmlformats-officedocument.presentationml.tags+xml"/>
  <Override PartName="/ppt/notesSlides/notesSlide21.xml" ContentType="application/vnd.openxmlformats-officedocument.presentationml.notesSlide+xml"/>
  <Override PartName="/ppt/tags/tag60.xml" ContentType="application/vnd.openxmlformats-officedocument.presentationml.tags+xml"/>
  <Override PartName="/ppt/notesSlides/notesSlide22.xml" ContentType="application/vnd.openxmlformats-officedocument.presentationml.notesSlide+xml"/>
  <Override PartName="/ppt/tags/tag61.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4"/>
  </p:sldMasterIdLst>
  <p:notesMasterIdLst>
    <p:notesMasterId r:id="rId54"/>
  </p:notesMasterIdLst>
  <p:sldIdLst>
    <p:sldId id="295" r:id="rId5"/>
    <p:sldId id="344" r:id="rId6"/>
    <p:sldId id="407" r:id="rId7"/>
    <p:sldId id="345" r:id="rId8"/>
    <p:sldId id="390" r:id="rId9"/>
    <p:sldId id="348" r:id="rId10"/>
    <p:sldId id="351" r:id="rId11"/>
    <p:sldId id="352" r:id="rId12"/>
    <p:sldId id="356" r:id="rId13"/>
    <p:sldId id="357" r:id="rId14"/>
    <p:sldId id="358" r:id="rId15"/>
    <p:sldId id="359" r:id="rId16"/>
    <p:sldId id="360" r:id="rId17"/>
    <p:sldId id="361" r:id="rId18"/>
    <p:sldId id="370" r:id="rId19"/>
    <p:sldId id="391" r:id="rId20"/>
    <p:sldId id="392" r:id="rId21"/>
    <p:sldId id="393" r:id="rId22"/>
    <p:sldId id="394" r:id="rId23"/>
    <p:sldId id="395" r:id="rId24"/>
    <p:sldId id="396" r:id="rId25"/>
    <p:sldId id="397" r:id="rId26"/>
    <p:sldId id="398" r:id="rId27"/>
    <p:sldId id="399" r:id="rId28"/>
    <p:sldId id="400" r:id="rId29"/>
    <p:sldId id="401" r:id="rId30"/>
    <p:sldId id="402" r:id="rId31"/>
    <p:sldId id="403" r:id="rId32"/>
    <p:sldId id="404" r:id="rId33"/>
    <p:sldId id="405" r:id="rId34"/>
    <p:sldId id="406" r:id="rId35"/>
    <p:sldId id="387" r:id="rId36"/>
    <p:sldId id="408" r:id="rId37"/>
    <p:sldId id="409" r:id="rId38"/>
    <p:sldId id="411" r:id="rId39"/>
    <p:sldId id="413" r:id="rId40"/>
    <p:sldId id="414" r:id="rId41"/>
    <p:sldId id="415" r:id="rId42"/>
    <p:sldId id="416" r:id="rId43"/>
    <p:sldId id="417" r:id="rId44"/>
    <p:sldId id="418" r:id="rId45"/>
    <p:sldId id="419" r:id="rId46"/>
    <p:sldId id="420" r:id="rId47"/>
    <p:sldId id="421" r:id="rId48"/>
    <p:sldId id="422" r:id="rId49"/>
    <p:sldId id="423" r:id="rId50"/>
    <p:sldId id="424" r:id="rId51"/>
    <p:sldId id="425" r:id="rId52"/>
    <p:sldId id="389" r:id="rId53"/>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loop="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C3E41"/>
    <a:srgbClr val="950924"/>
    <a:srgbClr val="1671F3"/>
    <a:srgbClr val="0100AC"/>
    <a:srgbClr val="4D4D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81" autoAdjust="0"/>
    <p:restoredTop sz="99783" autoAdjust="0"/>
  </p:normalViewPr>
  <p:slideViewPr>
    <p:cSldViewPr>
      <p:cViewPr varScale="1">
        <p:scale>
          <a:sx n="72" d="100"/>
          <a:sy n="72" d="100"/>
        </p:scale>
        <p:origin x="66" y="120"/>
      </p:cViewPr>
      <p:guideLst>
        <p:guide orient="horz" pos="2160"/>
        <p:guide pos="3839"/>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50DFEC-FBE8-46DF-851B-2AFFDA662777}" type="datetimeFigureOut">
              <a:rPr lang="en-US" smtClean="0"/>
              <a:t>1/21/2016</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C30379-4513-4474-B302-1C74103B2C19}" type="slidenum">
              <a:rPr lang="en-US" smtClean="0"/>
              <a:t>‹#›</a:t>
            </a:fld>
            <a:endParaRPr lang="en-US"/>
          </a:p>
        </p:txBody>
      </p:sp>
    </p:spTree>
    <p:extLst>
      <p:ext uri="{BB962C8B-B14F-4D97-AF65-F5344CB8AC3E}">
        <p14:creationId xmlns:p14="http://schemas.microsoft.com/office/powerpoint/2010/main" val="1526451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baike.baidu.com/view/535239.ht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owasp.org/index.php/Top_10_2013-A6-Sensitive_Data_Exposure" TargetMode="External"/><Relationship Id="rId3" Type="http://schemas.openxmlformats.org/officeDocument/2006/relationships/hyperlink" Target="https://www.owasp.org/index.php/Top_10_2013-A1-Injection" TargetMode="External"/><Relationship Id="rId7" Type="http://schemas.openxmlformats.org/officeDocument/2006/relationships/hyperlink" Target="https://www.owasp.org/index.php/Top_10_2013-A5-Security_Misconfiguration" TargetMode="External"/><Relationship Id="rId12" Type="http://schemas.openxmlformats.org/officeDocument/2006/relationships/hyperlink" Target="https://www.owasp.org/index.php/Top_10_2013-A10-Unvalidated_Redirects_and_Forwards"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www.owasp.org/index.php/Top_10_2013-A4-Insecure_Direct_Object_References" TargetMode="External"/><Relationship Id="rId11" Type="http://schemas.openxmlformats.org/officeDocument/2006/relationships/hyperlink" Target="https://www.owasp.org/index.php/Top_10_2013-A9-Using_Components_with_Known_Vulnerabilities" TargetMode="External"/><Relationship Id="rId5" Type="http://schemas.openxmlformats.org/officeDocument/2006/relationships/hyperlink" Target="https://www.owasp.org/index.php/Top_10_2013-A3-Cross-Site_Scripting_(XSS)" TargetMode="External"/><Relationship Id="rId10" Type="http://schemas.openxmlformats.org/officeDocument/2006/relationships/hyperlink" Target="https://www.owasp.org/index.php/Top_10_2013-A8-Cross-Site_Request_Forgery_(CSRF)" TargetMode="External"/><Relationship Id="rId4" Type="http://schemas.openxmlformats.org/officeDocument/2006/relationships/hyperlink" Target="https://www.owasp.org/index.php/Top_10_2013-A2-Broken_Authentication_and_Session_Management" TargetMode="External"/><Relationship Id="rId9" Type="http://schemas.openxmlformats.org/officeDocument/2006/relationships/hyperlink" Target="https://www.owasp.org/index.php/Top_10_2013-A7-Missing_Function_Level_Access_Control"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owasp.org/index.php/Top_10_2013-A6-Sensitive_Data_Exposure" TargetMode="External"/><Relationship Id="rId3" Type="http://schemas.openxmlformats.org/officeDocument/2006/relationships/hyperlink" Target="https://www.owasp.org/index.php/Top_10_2013-A1-Injection" TargetMode="External"/><Relationship Id="rId7" Type="http://schemas.openxmlformats.org/officeDocument/2006/relationships/hyperlink" Target="https://www.owasp.org/index.php/Top_10_2013-A5-Security_Misconfiguration" TargetMode="External"/><Relationship Id="rId12" Type="http://schemas.openxmlformats.org/officeDocument/2006/relationships/hyperlink" Target="https://www.owasp.org/index.php/Top_10_2013-A10-Unvalidated_Redirects_and_Forwards"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www.owasp.org/index.php/Top_10_2013-A4-Insecure_Direct_Object_References" TargetMode="External"/><Relationship Id="rId11" Type="http://schemas.openxmlformats.org/officeDocument/2006/relationships/hyperlink" Target="https://www.owasp.org/index.php/Top_10_2013-A9-Using_Components_with_Known_Vulnerabilities" TargetMode="External"/><Relationship Id="rId5" Type="http://schemas.openxmlformats.org/officeDocument/2006/relationships/hyperlink" Target="https://www.owasp.org/index.php/Top_10_2013-A3-Cross-Site_Scripting_(XSS)" TargetMode="External"/><Relationship Id="rId10" Type="http://schemas.openxmlformats.org/officeDocument/2006/relationships/hyperlink" Target="https://www.owasp.org/index.php/Top_10_2013-A8-Cross-Site_Request_Forgery_(CSRF)" TargetMode="External"/><Relationship Id="rId4" Type="http://schemas.openxmlformats.org/officeDocument/2006/relationships/hyperlink" Target="https://www.owasp.org/index.php/Top_10_2013-A2-Broken_Authentication_and_Session_Management" TargetMode="External"/><Relationship Id="rId9" Type="http://schemas.openxmlformats.org/officeDocument/2006/relationships/hyperlink" Target="https://www.owasp.org/index.php/Top_10_2013-A7-Missing_Function_Level_Access_Control"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www.owasp.org/index.php/Top_10_2013-A6-Sensitive_Data_Exposure" TargetMode="External"/><Relationship Id="rId3" Type="http://schemas.openxmlformats.org/officeDocument/2006/relationships/hyperlink" Target="https://www.owasp.org/index.php/Top_10_2013-A1-Injection" TargetMode="External"/><Relationship Id="rId7" Type="http://schemas.openxmlformats.org/officeDocument/2006/relationships/hyperlink" Target="https://www.owasp.org/index.php/Top_10_2013-A5-Security_Misconfiguration" TargetMode="External"/><Relationship Id="rId12" Type="http://schemas.openxmlformats.org/officeDocument/2006/relationships/hyperlink" Target="https://www.owasp.org/index.php/Top_10_2013-A10-Unvalidated_Redirects_and_Forwards"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www.owasp.org/index.php/Top_10_2013-A4-Insecure_Direct_Object_References" TargetMode="External"/><Relationship Id="rId11" Type="http://schemas.openxmlformats.org/officeDocument/2006/relationships/hyperlink" Target="https://www.owasp.org/index.php/Top_10_2013-A9-Using_Components_with_Known_Vulnerabilities" TargetMode="External"/><Relationship Id="rId5" Type="http://schemas.openxmlformats.org/officeDocument/2006/relationships/hyperlink" Target="https://www.owasp.org/index.php/Top_10_2013-A3-Cross-Site_Scripting_(XSS)" TargetMode="External"/><Relationship Id="rId10" Type="http://schemas.openxmlformats.org/officeDocument/2006/relationships/hyperlink" Target="https://www.owasp.org/index.php/Top_10_2013-A8-Cross-Site_Request_Forgery_(CSRF)" TargetMode="External"/><Relationship Id="rId4" Type="http://schemas.openxmlformats.org/officeDocument/2006/relationships/hyperlink" Target="https://www.owasp.org/index.php/Top_10_2013-A2-Broken_Authentication_and_Session_Management" TargetMode="External"/><Relationship Id="rId9" Type="http://schemas.openxmlformats.org/officeDocument/2006/relationships/hyperlink" Target="https://www.owasp.org/index.php/Top_10_2013-A7-Missing_Function_Level_Access_Control"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www.owasp.org/index.php/Top_10_2013-A6-Sensitive_Data_Exposure" TargetMode="External"/><Relationship Id="rId3" Type="http://schemas.openxmlformats.org/officeDocument/2006/relationships/hyperlink" Target="https://www.owasp.org/index.php/Top_10_2013-A1-Injection" TargetMode="External"/><Relationship Id="rId7" Type="http://schemas.openxmlformats.org/officeDocument/2006/relationships/hyperlink" Target="https://www.owasp.org/index.php/Top_10_2013-A5-Security_Misconfiguration" TargetMode="External"/><Relationship Id="rId12" Type="http://schemas.openxmlformats.org/officeDocument/2006/relationships/hyperlink" Target="https://www.owasp.org/index.php/Top_10_2013-A10-Unvalidated_Redirects_and_Forwards"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www.owasp.org/index.php/Top_10_2013-A4-Insecure_Direct_Object_References" TargetMode="External"/><Relationship Id="rId11" Type="http://schemas.openxmlformats.org/officeDocument/2006/relationships/hyperlink" Target="https://www.owasp.org/index.php/Top_10_2013-A9-Using_Components_with_Known_Vulnerabilities" TargetMode="External"/><Relationship Id="rId5" Type="http://schemas.openxmlformats.org/officeDocument/2006/relationships/hyperlink" Target="https://www.owasp.org/index.php/Top_10_2013-A3-Cross-Site_Scripting_(XSS)" TargetMode="External"/><Relationship Id="rId10" Type="http://schemas.openxmlformats.org/officeDocument/2006/relationships/hyperlink" Target="https://www.owasp.org/index.php/Top_10_2013-A8-Cross-Site_Request_Forgery_(CSRF)" TargetMode="External"/><Relationship Id="rId4" Type="http://schemas.openxmlformats.org/officeDocument/2006/relationships/hyperlink" Target="https://www.owasp.org/index.php/Top_10_2013-A2-Broken_Authentication_and_Session_Management" TargetMode="External"/><Relationship Id="rId9" Type="http://schemas.openxmlformats.org/officeDocument/2006/relationships/hyperlink" Target="https://www.owasp.org/index.php/Top_10_2013-A7-Missing_Function_Level_Access_Contro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smtClean="0"/>
              <a:t>AET</a:t>
            </a:r>
            <a:r>
              <a:rPr lang="en-US" sz="1050" baseline="0" dirty="0" smtClean="0"/>
              <a:t> </a:t>
            </a:r>
            <a:r>
              <a:rPr lang="zh-CN" altLang="en-US" sz="1050" baseline="0" dirty="0" smtClean="0"/>
              <a:t>高级逃逸技术</a:t>
            </a:r>
            <a:r>
              <a:rPr lang="en-US" altLang="zh-CN" sz="1050" baseline="0" dirty="0" smtClean="0"/>
              <a:t>.</a:t>
            </a:r>
            <a:r>
              <a:rPr lang="zh-CN" altLang="en-US" sz="1050" baseline="0" dirty="0" smtClean="0"/>
              <a:t>应用识别技术是下一代防火墙产品的</a:t>
            </a:r>
            <a:r>
              <a:rPr lang="zh-CN" altLang="en-US" sz="1050" baseline="0" dirty="0" smtClean="0">
                <a:solidFill>
                  <a:srgbClr val="FF0000"/>
                </a:solidFill>
              </a:rPr>
              <a:t>核心要素</a:t>
            </a:r>
            <a:r>
              <a:rPr lang="zh-CN" altLang="en-US" sz="1050" baseline="0" dirty="0" smtClean="0"/>
              <a:t>。</a:t>
            </a:r>
            <a:r>
              <a:rPr lang="en-US" altLang="zh-CN" sz="1050" baseline="0" dirty="0" smtClean="0"/>
              <a:t>DPI</a:t>
            </a:r>
            <a:r>
              <a:rPr lang="zh-CN" altLang="en-US" sz="1050" baseline="0" dirty="0" smtClean="0"/>
              <a:t>深度报文检测</a:t>
            </a:r>
            <a:r>
              <a:rPr lang="en-US" altLang="zh-CN" sz="1050" baseline="0" dirty="0" smtClean="0"/>
              <a:t>,DFI</a:t>
            </a:r>
            <a:r>
              <a:rPr lang="zh-CN" altLang="en-US" sz="1050" baseline="0" dirty="0" smtClean="0"/>
              <a:t>深度流量检测</a:t>
            </a:r>
            <a:endParaRPr lang="en-US" sz="1050" dirty="0"/>
          </a:p>
        </p:txBody>
      </p:sp>
      <p:sp>
        <p:nvSpPr>
          <p:cNvPr id="4" name="Slide Number Placeholder 3"/>
          <p:cNvSpPr>
            <a:spLocks noGrp="1"/>
          </p:cNvSpPr>
          <p:nvPr>
            <p:ph type="sldNum" sz="quarter" idx="10"/>
          </p:nvPr>
        </p:nvSpPr>
        <p:spPr/>
        <p:txBody>
          <a:bodyPr/>
          <a:lstStyle/>
          <a:p>
            <a:fld id="{21FA4136-8B0D-4D64-8F5B-630EBC8D67B3}" type="slidenum">
              <a:rPr lang="en-US" smtClean="0"/>
              <a:t>4</a:t>
            </a:fld>
            <a:endParaRPr lang="en-US"/>
          </a:p>
        </p:txBody>
      </p:sp>
    </p:spTree>
    <p:extLst>
      <p:ext uri="{BB962C8B-B14F-4D97-AF65-F5344CB8AC3E}">
        <p14:creationId xmlns:p14="http://schemas.microsoft.com/office/powerpoint/2010/main" val="3453049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Google’s Safe Browsing technology examines billions of URLs per day looking for unsafe websites. Every day, we discover thousands of new unsafe sites, many of which are legitimate websites that have been compromised. When we detect unsafe sites, we show warnings on Google Search and in web browsers. </a:t>
            </a:r>
          </a:p>
          <a:p>
            <a:r>
              <a:rPr lang="en-US" dirty="0" smtClean="0"/>
              <a:t>These unsafe sites fall into two categories, both of which threaten users’ privacy and security: </a:t>
            </a:r>
          </a:p>
          <a:p>
            <a:r>
              <a:rPr lang="en-US" b="1" dirty="0" smtClean="0"/>
              <a:t>Malware sites</a:t>
            </a:r>
            <a:r>
              <a:rPr lang="en-US" dirty="0" smtClean="0"/>
              <a:t> contain code to install malicious software onto users’ computers. Hackers can use this software to capture and transmit users' private or sensitive information. </a:t>
            </a:r>
          </a:p>
          <a:p>
            <a:r>
              <a:rPr lang="en-US" b="1" dirty="0" smtClean="0"/>
              <a:t>Phishing sites</a:t>
            </a:r>
            <a:r>
              <a:rPr lang="en-US" dirty="0" smtClean="0"/>
              <a:t> pretend to be legitimate while trying to trick users into typing in their username and password or sharing other private information. Common examples are web pages that impersonate legitimate bank websites or online stores</a:t>
            </a:r>
          </a:p>
        </p:txBody>
      </p:sp>
      <p:sp>
        <p:nvSpPr>
          <p:cNvPr id="4" name="Slide Number Placeholder 3"/>
          <p:cNvSpPr>
            <a:spLocks noGrp="1"/>
          </p:cNvSpPr>
          <p:nvPr>
            <p:ph type="sldNum" sz="quarter" idx="10"/>
          </p:nvPr>
        </p:nvSpPr>
        <p:spPr/>
        <p:txBody>
          <a:bodyPr/>
          <a:lstStyle/>
          <a:p>
            <a:fld id="{E33EBCD9-45DB-4081-A1AC-1E49D43FEB87}" type="slidenum">
              <a:rPr lang="en-US" smtClean="0"/>
              <a:t>35</a:t>
            </a:fld>
            <a:endParaRPr lang="en-US" dirty="0"/>
          </a:p>
        </p:txBody>
      </p:sp>
    </p:spTree>
    <p:extLst>
      <p:ext uri="{BB962C8B-B14F-4D97-AF65-F5344CB8AC3E}">
        <p14:creationId xmlns:p14="http://schemas.microsoft.com/office/powerpoint/2010/main" val="336142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Malware detection: the ability to detect malware that is running on an</a:t>
            </a:r>
            <a:r>
              <a:rPr lang="en-US" baseline="0" dirty="0" smtClean="0"/>
              <a:t> end-point. </a:t>
            </a:r>
          </a:p>
          <a:p>
            <a:endParaRPr lang="en-US" baseline="0" dirty="0" smtClean="0"/>
          </a:p>
          <a:p>
            <a:r>
              <a:rPr lang="en-US" baseline="0" dirty="0" smtClean="0"/>
              <a:t>Advanced phishing detection: </a:t>
            </a:r>
            <a:r>
              <a:rPr lang="en-US" baseline="0" dirty="0" err="1" smtClean="0"/>
              <a:t>WebSafe</a:t>
            </a:r>
            <a:r>
              <a:rPr lang="en-US" baseline="0" dirty="0" smtClean="0"/>
              <a:t> can detect when a hacker takes content from our customer’s web page, manipulate it as necessary to make it appear exactly like the real page, it gets uploaded to a spoofed domain, such as www.amaz0n.com, and then they attempt to lure customers to the spoofed site. </a:t>
            </a:r>
            <a:r>
              <a:rPr lang="en-US" baseline="0" dirty="0" err="1" smtClean="0"/>
              <a:t>WebSafe</a:t>
            </a:r>
            <a:r>
              <a:rPr lang="en-US" baseline="0" dirty="0" smtClean="0"/>
              <a:t> can also capture user names of victims of phishing attacks. The F5 SOC can also take down phishing domain sites.</a:t>
            </a:r>
          </a:p>
          <a:p>
            <a:endParaRPr lang="en-US" baseline="0" dirty="0" smtClean="0"/>
          </a:p>
          <a:p>
            <a:r>
              <a:rPr lang="en-US" baseline="0" dirty="0" smtClean="0"/>
              <a:t>Application layer encryption: this is a protection mechanism. It enables the customer to encrypt data on the end-point while the data is being typed into an input field. For example on a login page with username and password fields, </a:t>
            </a:r>
            <a:r>
              <a:rPr lang="en-US" baseline="0" dirty="0" err="1" smtClean="0"/>
              <a:t>WebSafe</a:t>
            </a:r>
            <a:r>
              <a:rPr lang="en-US" baseline="0" dirty="0" smtClean="0"/>
              <a:t> can have the user’s password encrypted as they type each keyboard character in real-time. This makes it impossible for malware to capture the user’s password.</a:t>
            </a:r>
          </a:p>
          <a:p>
            <a:endParaRPr lang="en-US" baseline="0" dirty="0" smtClean="0"/>
          </a:p>
          <a:p>
            <a:r>
              <a:rPr lang="en-US" baseline="0" dirty="0" smtClean="0"/>
              <a:t>Automated transaction detection: because </a:t>
            </a:r>
            <a:r>
              <a:rPr lang="en-US" baseline="0" dirty="0" err="1" smtClean="0"/>
              <a:t>WebSafe</a:t>
            </a:r>
            <a:r>
              <a:rPr lang="en-US" baseline="0" dirty="0" smtClean="0"/>
              <a:t> is JavaScript based, our solution delivers obfuscated JavaScript code to the end-point. That code then looks for things like mouse movements and clicks, keyboard impressions, and time spent filling in a form. This creates a risk level that identifies the likelihood that this was performed by malware. </a:t>
            </a:r>
          </a:p>
          <a:p>
            <a:endParaRPr lang="en-US" baseline="0" dirty="0" smtClean="0"/>
          </a:p>
          <a:p>
            <a:r>
              <a:rPr lang="en-US" baseline="0" dirty="0" smtClean="0"/>
              <a:t>When any of these components issues an alert, F5 encourages the use of our security operation center (SOC). </a:t>
            </a:r>
          </a:p>
        </p:txBody>
      </p:sp>
      <p:sp>
        <p:nvSpPr>
          <p:cNvPr id="4" name="Slide Number Placeholder 3"/>
          <p:cNvSpPr>
            <a:spLocks noGrp="1"/>
          </p:cNvSpPr>
          <p:nvPr>
            <p:ph type="sldNum" sz="quarter" idx="10"/>
          </p:nvPr>
        </p:nvSpPr>
        <p:spPr/>
        <p:txBody>
          <a:bodyPr/>
          <a:lstStyle/>
          <a:p>
            <a:pPr>
              <a:defRPr/>
            </a:pPr>
            <a:fld id="{587572CC-559F-4095-845F-7A90B9C8A0EA}" type="slidenum">
              <a:rPr lang="en-US" smtClean="0"/>
              <a:pPr>
                <a:defRPr/>
              </a:pPr>
              <a:t>36</a:t>
            </a:fld>
            <a:endParaRPr lang="en-US" dirty="0"/>
          </a:p>
        </p:txBody>
      </p:sp>
    </p:spTree>
    <p:extLst>
      <p:ext uri="{BB962C8B-B14F-4D97-AF65-F5344CB8AC3E}">
        <p14:creationId xmlns:p14="http://schemas.microsoft.com/office/powerpoint/2010/main" val="1109173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Malware detection: the ability to detect malware that is running on an</a:t>
            </a:r>
            <a:r>
              <a:rPr lang="en-US" baseline="0" dirty="0" smtClean="0"/>
              <a:t> end-point. </a:t>
            </a:r>
          </a:p>
          <a:p>
            <a:endParaRPr lang="en-US" baseline="0" dirty="0" smtClean="0"/>
          </a:p>
          <a:p>
            <a:r>
              <a:rPr lang="en-US" baseline="0" dirty="0" smtClean="0"/>
              <a:t>Advanced phishing detection: </a:t>
            </a:r>
            <a:r>
              <a:rPr lang="en-US" baseline="0" dirty="0" err="1" smtClean="0"/>
              <a:t>WebSafe</a:t>
            </a:r>
            <a:r>
              <a:rPr lang="en-US" baseline="0" dirty="0" smtClean="0"/>
              <a:t> can detect when a hacker takes content from our customer’s web page, manipulate it as necessary to make it appear exactly like the real page, it gets uploaded to a spoofed domain, such as www.amaz0n.com, and then they attempt to lure customers to the spoofed site. </a:t>
            </a:r>
            <a:r>
              <a:rPr lang="en-US" baseline="0" dirty="0" err="1" smtClean="0"/>
              <a:t>WebSafe</a:t>
            </a:r>
            <a:r>
              <a:rPr lang="en-US" baseline="0" dirty="0" smtClean="0"/>
              <a:t> can also capture user names of victims of phishing attacks. The F5 SOC can also take down phishing domain sites.</a:t>
            </a:r>
          </a:p>
          <a:p>
            <a:endParaRPr lang="en-US" baseline="0" dirty="0" smtClean="0"/>
          </a:p>
          <a:p>
            <a:r>
              <a:rPr lang="en-US" baseline="0" dirty="0" smtClean="0"/>
              <a:t>Application layer encryption: this is a protection mechanism. It enables the customer to encrypt data on the end-point while the data is being typed into an input field. For example on a login page with username and password fields, </a:t>
            </a:r>
            <a:r>
              <a:rPr lang="en-US" baseline="0" dirty="0" err="1" smtClean="0"/>
              <a:t>WebSafe</a:t>
            </a:r>
            <a:r>
              <a:rPr lang="en-US" baseline="0" dirty="0" smtClean="0"/>
              <a:t> can have the user’s password encrypted as they type each keyboard character in real-time. This makes it impossible for malware to capture the user’s password.</a:t>
            </a:r>
          </a:p>
          <a:p>
            <a:endParaRPr lang="en-US" baseline="0" dirty="0" smtClean="0"/>
          </a:p>
          <a:p>
            <a:r>
              <a:rPr lang="en-US" baseline="0" dirty="0" smtClean="0"/>
              <a:t>Automated transaction detection: because </a:t>
            </a:r>
            <a:r>
              <a:rPr lang="en-US" baseline="0" dirty="0" err="1" smtClean="0"/>
              <a:t>WebSafe</a:t>
            </a:r>
            <a:r>
              <a:rPr lang="en-US" baseline="0" dirty="0" smtClean="0"/>
              <a:t> is JavaScript based, our solution delivers obfuscated JavaScript code to the end-point. That code then looks for things like mouse movements and clicks, keyboard impressions, and time spent filling in a form. This creates a risk level that identifies the likelihood that this was performed by malware. </a:t>
            </a:r>
          </a:p>
          <a:p>
            <a:endParaRPr lang="en-US" baseline="0" dirty="0" smtClean="0"/>
          </a:p>
          <a:p>
            <a:r>
              <a:rPr lang="en-US" baseline="0" dirty="0" smtClean="0"/>
              <a:t>When any of these components issues an alert, F5 encourages the use of our security operation center (SOC). </a:t>
            </a:r>
          </a:p>
        </p:txBody>
      </p:sp>
      <p:sp>
        <p:nvSpPr>
          <p:cNvPr id="4" name="Slide Number Placeholder 3"/>
          <p:cNvSpPr>
            <a:spLocks noGrp="1"/>
          </p:cNvSpPr>
          <p:nvPr>
            <p:ph type="sldNum" sz="quarter" idx="10"/>
          </p:nvPr>
        </p:nvSpPr>
        <p:spPr/>
        <p:txBody>
          <a:bodyPr/>
          <a:lstStyle/>
          <a:p>
            <a:pPr>
              <a:defRPr/>
            </a:pPr>
            <a:fld id="{587572CC-559F-4095-845F-7A90B9C8A0EA}" type="slidenum">
              <a:rPr lang="en-US" smtClean="0"/>
              <a:pPr>
                <a:defRPr/>
              </a:pPr>
              <a:t>37</a:t>
            </a:fld>
            <a:endParaRPr lang="en-US" dirty="0"/>
          </a:p>
        </p:txBody>
      </p:sp>
    </p:spTree>
    <p:extLst>
      <p:ext uri="{BB962C8B-B14F-4D97-AF65-F5344CB8AC3E}">
        <p14:creationId xmlns:p14="http://schemas.microsoft.com/office/powerpoint/2010/main" val="3137823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Malware detection: the ability to detect malware that is running on an</a:t>
            </a:r>
            <a:r>
              <a:rPr lang="en-US" baseline="0" dirty="0" smtClean="0"/>
              <a:t> end-point. </a:t>
            </a:r>
          </a:p>
          <a:p>
            <a:endParaRPr lang="en-US" baseline="0" dirty="0" smtClean="0"/>
          </a:p>
          <a:p>
            <a:r>
              <a:rPr lang="en-US" baseline="0" dirty="0" smtClean="0"/>
              <a:t>Advanced phishing detection: </a:t>
            </a:r>
            <a:r>
              <a:rPr lang="en-US" baseline="0" dirty="0" err="1" smtClean="0"/>
              <a:t>WebSafe</a:t>
            </a:r>
            <a:r>
              <a:rPr lang="en-US" baseline="0" dirty="0" smtClean="0"/>
              <a:t> can detect when a hacker takes content from our customer’s web page, manipulate it as necessary to make it appear exactly like the real page, it gets uploaded to a spoofed domain, such as www.amaz0n.com, and then they attempt to lure customers to the spoofed site. </a:t>
            </a:r>
            <a:r>
              <a:rPr lang="en-US" baseline="0" dirty="0" err="1" smtClean="0"/>
              <a:t>WebSafe</a:t>
            </a:r>
            <a:r>
              <a:rPr lang="en-US" baseline="0" dirty="0" smtClean="0"/>
              <a:t> can also capture user names of victims of phishing attacks. The F5 SOC can also take down phishing domain sites.</a:t>
            </a:r>
          </a:p>
          <a:p>
            <a:endParaRPr lang="en-US" baseline="0" dirty="0" smtClean="0"/>
          </a:p>
          <a:p>
            <a:r>
              <a:rPr lang="en-US" baseline="0" dirty="0" smtClean="0"/>
              <a:t>Application layer encryption: this is a protection mechanism. It enables the customer to encrypt data on the end-point while the data is being typed into an input field. For example on a login page with username and password fields, </a:t>
            </a:r>
            <a:r>
              <a:rPr lang="en-US" baseline="0" dirty="0" err="1" smtClean="0"/>
              <a:t>WebSafe</a:t>
            </a:r>
            <a:r>
              <a:rPr lang="en-US" baseline="0" dirty="0" smtClean="0"/>
              <a:t> can have the user’s password encrypted as they type each keyboard character in real-time. This makes it impossible for malware to capture the user’s password.</a:t>
            </a:r>
          </a:p>
          <a:p>
            <a:endParaRPr lang="en-US" baseline="0" dirty="0" smtClean="0"/>
          </a:p>
          <a:p>
            <a:r>
              <a:rPr lang="en-US" baseline="0" dirty="0" smtClean="0"/>
              <a:t>Automated transaction detection: because </a:t>
            </a:r>
            <a:r>
              <a:rPr lang="en-US" baseline="0" dirty="0" err="1" smtClean="0"/>
              <a:t>WebSafe</a:t>
            </a:r>
            <a:r>
              <a:rPr lang="en-US" baseline="0" dirty="0" smtClean="0"/>
              <a:t> is JavaScript based, our solution delivers obfuscated JavaScript code to the end-point. That code then looks for things like mouse movements and clicks, keyboard impressions, and time spent filling in a form. This creates a risk level that identifies the likelihood that this was performed by malware. </a:t>
            </a:r>
          </a:p>
          <a:p>
            <a:endParaRPr lang="en-US" baseline="0" dirty="0" smtClean="0"/>
          </a:p>
          <a:p>
            <a:r>
              <a:rPr lang="en-US" baseline="0" dirty="0" smtClean="0"/>
              <a:t>When any of these components issues an alert, F5 encourages the use of our security operation center (SOC). </a:t>
            </a:r>
          </a:p>
        </p:txBody>
      </p:sp>
      <p:sp>
        <p:nvSpPr>
          <p:cNvPr id="4" name="Slide Number Placeholder 3"/>
          <p:cNvSpPr>
            <a:spLocks noGrp="1"/>
          </p:cNvSpPr>
          <p:nvPr>
            <p:ph type="sldNum" sz="quarter" idx="10"/>
          </p:nvPr>
        </p:nvSpPr>
        <p:spPr/>
        <p:txBody>
          <a:bodyPr/>
          <a:lstStyle/>
          <a:p>
            <a:pPr>
              <a:defRPr/>
            </a:pPr>
            <a:fld id="{587572CC-559F-4095-845F-7A90B9C8A0EA}" type="slidenum">
              <a:rPr lang="en-US" smtClean="0"/>
              <a:pPr>
                <a:defRPr/>
              </a:pPr>
              <a:t>38</a:t>
            </a:fld>
            <a:endParaRPr lang="en-US" dirty="0"/>
          </a:p>
        </p:txBody>
      </p:sp>
    </p:spTree>
    <p:extLst>
      <p:ext uri="{BB962C8B-B14F-4D97-AF65-F5344CB8AC3E}">
        <p14:creationId xmlns:p14="http://schemas.microsoft.com/office/powerpoint/2010/main" val="2326423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Malware detection: the ability to detect malware that is running on an</a:t>
            </a:r>
            <a:r>
              <a:rPr lang="en-US" baseline="0" dirty="0" smtClean="0"/>
              <a:t> end-point. </a:t>
            </a:r>
          </a:p>
          <a:p>
            <a:endParaRPr lang="en-US" baseline="0" dirty="0" smtClean="0"/>
          </a:p>
          <a:p>
            <a:r>
              <a:rPr lang="en-US" baseline="0" dirty="0" smtClean="0"/>
              <a:t>Advanced phishing detection: </a:t>
            </a:r>
            <a:r>
              <a:rPr lang="en-US" baseline="0" dirty="0" err="1" smtClean="0"/>
              <a:t>WebSafe</a:t>
            </a:r>
            <a:r>
              <a:rPr lang="en-US" baseline="0" dirty="0" smtClean="0"/>
              <a:t> can detect when a hacker takes content from our customer’s web page, manipulate it as necessary to make it appear exactly like the real page, it gets uploaded to a spoofed domain, such as www.amaz0n.com, and then they attempt to lure customers to the spoofed site. </a:t>
            </a:r>
            <a:r>
              <a:rPr lang="en-US" baseline="0" dirty="0" err="1" smtClean="0"/>
              <a:t>WebSafe</a:t>
            </a:r>
            <a:r>
              <a:rPr lang="en-US" baseline="0" dirty="0" smtClean="0"/>
              <a:t> can also capture user names of victims of phishing attacks. The F5 SOC can also take down phishing domain sites.</a:t>
            </a:r>
          </a:p>
          <a:p>
            <a:endParaRPr lang="en-US" baseline="0" dirty="0" smtClean="0"/>
          </a:p>
          <a:p>
            <a:r>
              <a:rPr lang="en-US" baseline="0" dirty="0" smtClean="0"/>
              <a:t>Application layer encryption: this is a protection mechanism. It enables the customer to encrypt data on the end-point while the data is being typed into an input field. For example on a login page with username and password fields, </a:t>
            </a:r>
            <a:r>
              <a:rPr lang="en-US" baseline="0" dirty="0" err="1" smtClean="0"/>
              <a:t>WebSafe</a:t>
            </a:r>
            <a:r>
              <a:rPr lang="en-US" baseline="0" dirty="0" smtClean="0"/>
              <a:t> can have the user’s password encrypted as they type each keyboard character in real-time. This makes it impossible for malware to capture the user’s password.</a:t>
            </a:r>
          </a:p>
          <a:p>
            <a:endParaRPr lang="en-US" baseline="0" dirty="0" smtClean="0"/>
          </a:p>
          <a:p>
            <a:r>
              <a:rPr lang="en-US" baseline="0" dirty="0" smtClean="0"/>
              <a:t>Automated transaction detection: because </a:t>
            </a:r>
            <a:r>
              <a:rPr lang="en-US" baseline="0" dirty="0" err="1" smtClean="0"/>
              <a:t>WebSafe</a:t>
            </a:r>
            <a:r>
              <a:rPr lang="en-US" baseline="0" dirty="0" smtClean="0"/>
              <a:t> is JavaScript based, our solution delivers obfuscated JavaScript code to the end-point. That code then looks for things like mouse movements and clicks, keyboard impressions, and time spent filling in a form. This creates a risk level that identifies the likelihood that this was performed by malware. </a:t>
            </a:r>
          </a:p>
          <a:p>
            <a:endParaRPr lang="en-US" baseline="0" dirty="0" smtClean="0"/>
          </a:p>
          <a:p>
            <a:r>
              <a:rPr lang="en-US" baseline="0" dirty="0" smtClean="0"/>
              <a:t>When any of these components issues an alert, F5 encourages the use of our security operation center (SOC). </a:t>
            </a:r>
          </a:p>
        </p:txBody>
      </p:sp>
      <p:sp>
        <p:nvSpPr>
          <p:cNvPr id="4" name="Slide Number Placeholder 3"/>
          <p:cNvSpPr>
            <a:spLocks noGrp="1"/>
          </p:cNvSpPr>
          <p:nvPr>
            <p:ph type="sldNum" sz="quarter" idx="10"/>
          </p:nvPr>
        </p:nvSpPr>
        <p:spPr/>
        <p:txBody>
          <a:bodyPr/>
          <a:lstStyle/>
          <a:p>
            <a:pPr>
              <a:defRPr/>
            </a:pPr>
            <a:fld id="{587572CC-559F-4095-845F-7A90B9C8A0EA}" type="slidenum">
              <a:rPr lang="en-US" smtClean="0"/>
              <a:pPr>
                <a:defRPr/>
              </a:pPr>
              <a:t>39</a:t>
            </a:fld>
            <a:endParaRPr lang="en-US" dirty="0"/>
          </a:p>
        </p:txBody>
      </p:sp>
    </p:spTree>
    <p:extLst>
      <p:ext uri="{BB962C8B-B14F-4D97-AF65-F5344CB8AC3E}">
        <p14:creationId xmlns:p14="http://schemas.microsoft.com/office/powerpoint/2010/main" val="588204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Malware detection: the ability to detect malware that is running on an</a:t>
            </a:r>
            <a:r>
              <a:rPr lang="en-US" baseline="0" dirty="0" smtClean="0"/>
              <a:t> end-point. </a:t>
            </a:r>
          </a:p>
          <a:p>
            <a:endParaRPr lang="en-US" baseline="0" dirty="0" smtClean="0"/>
          </a:p>
          <a:p>
            <a:r>
              <a:rPr lang="en-US" baseline="0" dirty="0" smtClean="0"/>
              <a:t>Advanced phishing detection: </a:t>
            </a:r>
            <a:r>
              <a:rPr lang="en-US" baseline="0" dirty="0" err="1" smtClean="0"/>
              <a:t>WebSafe</a:t>
            </a:r>
            <a:r>
              <a:rPr lang="en-US" baseline="0" dirty="0" smtClean="0"/>
              <a:t> can detect when a hacker takes content from our customer’s web page, manipulate it as necessary to make it appear exactly like the real page, it gets uploaded to a spoofed domain, such as www.amaz0n.com, and then they attempt to lure customers to the spoofed site. </a:t>
            </a:r>
            <a:r>
              <a:rPr lang="en-US" baseline="0" dirty="0" err="1" smtClean="0"/>
              <a:t>WebSafe</a:t>
            </a:r>
            <a:r>
              <a:rPr lang="en-US" baseline="0" dirty="0" smtClean="0"/>
              <a:t> can also capture user names of victims of phishing attacks. The F5 SOC can also take down phishing domain sites.</a:t>
            </a:r>
          </a:p>
          <a:p>
            <a:endParaRPr lang="en-US" baseline="0" dirty="0" smtClean="0"/>
          </a:p>
          <a:p>
            <a:r>
              <a:rPr lang="en-US" baseline="0" dirty="0" smtClean="0"/>
              <a:t>Application layer encryption: this is a protection mechanism. It enables the customer to encrypt data on the end-point while the data is being typed into an input field. For example on a login page with username and password fields, </a:t>
            </a:r>
            <a:r>
              <a:rPr lang="en-US" baseline="0" dirty="0" err="1" smtClean="0"/>
              <a:t>WebSafe</a:t>
            </a:r>
            <a:r>
              <a:rPr lang="en-US" baseline="0" dirty="0" smtClean="0"/>
              <a:t> can have the user’s password encrypted as they type each keyboard character in real-time. This makes it impossible for malware to capture the user’s password.</a:t>
            </a:r>
          </a:p>
          <a:p>
            <a:endParaRPr lang="en-US" baseline="0" dirty="0" smtClean="0"/>
          </a:p>
          <a:p>
            <a:r>
              <a:rPr lang="en-US" baseline="0" dirty="0" smtClean="0"/>
              <a:t>Automated transaction detection: because </a:t>
            </a:r>
            <a:r>
              <a:rPr lang="en-US" baseline="0" dirty="0" err="1" smtClean="0"/>
              <a:t>WebSafe</a:t>
            </a:r>
            <a:r>
              <a:rPr lang="en-US" baseline="0" dirty="0" smtClean="0"/>
              <a:t> is JavaScript based, our solution delivers obfuscated JavaScript code to the end-point. That code then looks for things like mouse movements and clicks, keyboard impressions, and time spent filling in a form. This creates a risk level that identifies the likelihood that this was performed by malware. </a:t>
            </a:r>
          </a:p>
          <a:p>
            <a:endParaRPr lang="en-US" baseline="0" dirty="0" smtClean="0"/>
          </a:p>
          <a:p>
            <a:r>
              <a:rPr lang="en-US" baseline="0" dirty="0" smtClean="0"/>
              <a:t>When any of these components issues an alert, F5 encourages the use of our security operation center (SOC). </a:t>
            </a:r>
          </a:p>
        </p:txBody>
      </p:sp>
      <p:sp>
        <p:nvSpPr>
          <p:cNvPr id="4" name="Slide Number Placeholder 3"/>
          <p:cNvSpPr>
            <a:spLocks noGrp="1"/>
          </p:cNvSpPr>
          <p:nvPr>
            <p:ph type="sldNum" sz="quarter" idx="10"/>
          </p:nvPr>
        </p:nvSpPr>
        <p:spPr/>
        <p:txBody>
          <a:bodyPr/>
          <a:lstStyle/>
          <a:p>
            <a:pPr>
              <a:defRPr/>
            </a:pPr>
            <a:fld id="{587572CC-559F-4095-845F-7A90B9C8A0EA}" type="slidenum">
              <a:rPr lang="en-US" smtClean="0"/>
              <a:pPr>
                <a:defRPr/>
              </a:pPr>
              <a:t>40</a:t>
            </a:fld>
            <a:endParaRPr lang="en-US" dirty="0"/>
          </a:p>
        </p:txBody>
      </p:sp>
    </p:spTree>
    <p:extLst>
      <p:ext uri="{BB962C8B-B14F-4D97-AF65-F5344CB8AC3E}">
        <p14:creationId xmlns:p14="http://schemas.microsoft.com/office/powerpoint/2010/main" val="1234683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Malware detection: the ability to detect malware that is running on an</a:t>
            </a:r>
            <a:r>
              <a:rPr lang="en-US" baseline="0" dirty="0" smtClean="0"/>
              <a:t> end-point. </a:t>
            </a:r>
          </a:p>
          <a:p>
            <a:endParaRPr lang="en-US" baseline="0" dirty="0" smtClean="0"/>
          </a:p>
          <a:p>
            <a:r>
              <a:rPr lang="en-US" baseline="0" dirty="0" smtClean="0"/>
              <a:t>Advanced phishing detection: </a:t>
            </a:r>
            <a:r>
              <a:rPr lang="en-US" baseline="0" dirty="0" err="1" smtClean="0"/>
              <a:t>WebSafe</a:t>
            </a:r>
            <a:r>
              <a:rPr lang="en-US" baseline="0" dirty="0" smtClean="0"/>
              <a:t> can detect when a hacker takes content from our customer’s web page, manipulate it as necessary to make it appear exactly like the real page, it gets uploaded to a spoofed domain, such as www.amaz0n.com, and then they attempt to lure customers to the spoofed site. </a:t>
            </a:r>
            <a:r>
              <a:rPr lang="en-US" baseline="0" dirty="0" err="1" smtClean="0"/>
              <a:t>WebSafe</a:t>
            </a:r>
            <a:r>
              <a:rPr lang="en-US" baseline="0" dirty="0" smtClean="0"/>
              <a:t> can also capture user names of victims of phishing attacks. The F5 SOC can also take down phishing domain sites.</a:t>
            </a:r>
          </a:p>
          <a:p>
            <a:endParaRPr lang="en-US" baseline="0" dirty="0" smtClean="0"/>
          </a:p>
          <a:p>
            <a:r>
              <a:rPr lang="en-US" baseline="0" dirty="0" smtClean="0"/>
              <a:t>Application layer encryption: this is a protection mechanism. It enables the customer to encrypt data on the end-point while the data is being typed into an input field. For example on a login page with username and password fields, </a:t>
            </a:r>
            <a:r>
              <a:rPr lang="en-US" baseline="0" dirty="0" err="1" smtClean="0"/>
              <a:t>WebSafe</a:t>
            </a:r>
            <a:r>
              <a:rPr lang="en-US" baseline="0" dirty="0" smtClean="0"/>
              <a:t> can have the user’s password encrypted as they type each keyboard character in real-time. This makes it impossible for malware to capture the user’s password.</a:t>
            </a:r>
          </a:p>
          <a:p>
            <a:endParaRPr lang="en-US" baseline="0" dirty="0" smtClean="0"/>
          </a:p>
          <a:p>
            <a:r>
              <a:rPr lang="en-US" baseline="0" dirty="0" smtClean="0"/>
              <a:t>Automated transaction detection: because </a:t>
            </a:r>
            <a:r>
              <a:rPr lang="en-US" baseline="0" dirty="0" err="1" smtClean="0"/>
              <a:t>WebSafe</a:t>
            </a:r>
            <a:r>
              <a:rPr lang="en-US" baseline="0" dirty="0" smtClean="0"/>
              <a:t> is JavaScript based, our solution delivers obfuscated JavaScript code to the end-point. That code then looks for things like mouse movements and clicks, keyboard impressions, and time spent filling in a form. This creates a risk level that identifies the likelihood that this was performed by malware. </a:t>
            </a:r>
          </a:p>
          <a:p>
            <a:endParaRPr lang="en-US" baseline="0" dirty="0" smtClean="0"/>
          </a:p>
          <a:p>
            <a:r>
              <a:rPr lang="en-US" baseline="0" dirty="0" smtClean="0"/>
              <a:t>When any of these components issues an alert, F5 encourages the use of our security operation center (SOC). </a:t>
            </a:r>
          </a:p>
        </p:txBody>
      </p:sp>
      <p:sp>
        <p:nvSpPr>
          <p:cNvPr id="4" name="Slide Number Placeholder 3"/>
          <p:cNvSpPr>
            <a:spLocks noGrp="1"/>
          </p:cNvSpPr>
          <p:nvPr>
            <p:ph type="sldNum" sz="quarter" idx="10"/>
          </p:nvPr>
        </p:nvSpPr>
        <p:spPr/>
        <p:txBody>
          <a:bodyPr/>
          <a:lstStyle/>
          <a:p>
            <a:pPr>
              <a:defRPr/>
            </a:pPr>
            <a:fld id="{587572CC-559F-4095-845F-7A90B9C8A0EA}" type="slidenum">
              <a:rPr lang="en-US" smtClean="0"/>
              <a:pPr>
                <a:defRPr/>
              </a:pPr>
              <a:t>41</a:t>
            </a:fld>
            <a:endParaRPr lang="en-US" dirty="0"/>
          </a:p>
        </p:txBody>
      </p:sp>
    </p:spTree>
    <p:extLst>
      <p:ext uri="{BB962C8B-B14F-4D97-AF65-F5344CB8AC3E}">
        <p14:creationId xmlns:p14="http://schemas.microsoft.com/office/powerpoint/2010/main" val="796034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1FA4136-8B0D-4D64-8F5B-630EBC8D67B3}" type="slidenum">
              <a:rPr lang="en-US" smtClean="0"/>
              <a:pPr/>
              <a:t>42</a:t>
            </a:fld>
            <a:endParaRPr lang="en-US" dirty="0"/>
          </a:p>
        </p:txBody>
      </p:sp>
    </p:spTree>
    <p:extLst>
      <p:ext uri="{BB962C8B-B14F-4D97-AF65-F5344CB8AC3E}">
        <p14:creationId xmlns:p14="http://schemas.microsoft.com/office/powerpoint/2010/main" val="3947099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smtClean="0"/>
              <a:t>If a hacker decides to build</a:t>
            </a:r>
            <a:r>
              <a:rPr lang="en-US" baseline="0" dirty="0" smtClean="0"/>
              <a:t> a phishing site from scratch and decides to reference files from the legitimate site to save bandwidth.</a:t>
            </a:r>
            <a:endParaRPr lang="en-US" dirty="0" smtClean="0"/>
          </a:p>
          <a:p>
            <a:endParaRPr lang="en-US" dirty="0" smtClean="0"/>
          </a:p>
          <a:p>
            <a:r>
              <a:rPr lang="en-US" dirty="0" smtClean="0"/>
              <a:t>Referrer checks</a:t>
            </a:r>
            <a:r>
              <a:rPr lang="en-US" baseline="0" dirty="0" smtClean="0"/>
              <a:t> are not cached. Valid reference referrers can be added to the global whitelist in the FPS profile.</a:t>
            </a:r>
          </a:p>
          <a:p>
            <a:endParaRPr lang="en-US" baseline="0" dirty="0" smtClean="0"/>
          </a:p>
          <a:p>
            <a:r>
              <a:rPr lang="en-US" baseline="0" dirty="0" smtClean="0"/>
              <a:t>Note, this is one of the instances where the BIG-IP system initiates the alert, not the client’s browser.</a:t>
            </a:r>
            <a:endParaRPr lang="en-US" dirty="0" smtClean="0"/>
          </a:p>
        </p:txBody>
      </p:sp>
      <p:sp>
        <p:nvSpPr>
          <p:cNvPr id="4" name="Slide Number Placeholder 3"/>
          <p:cNvSpPr>
            <a:spLocks noGrp="1"/>
          </p:cNvSpPr>
          <p:nvPr>
            <p:ph type="sldNum" sz="quarter" idx="10"/>
          </p:nvPr>
        </p:nvSpPr>
        <p:spPr/>
        <p:txBody>
          <a:bodyPr/>
          <a:lstStyle/>
          <a:p>
            <a:fld id="{21FA4136-8B0D-4D64-8F5B-630EBC8D67B3}" type="slidenum">
              <a:rPr lang="en-US" smtClean="0"/>
              <a:pPr/>
              <a:t>43</a:t>
            </a:fld>
            <a:endParaRPr lang="en-US" dirty="0"/>
          </a:p>
        </p:txBody>
      </p:sp>
    </p:spTree>
    <p:extLst>
      <p:ext uri="{BB962C8B-B14F-4D97-AF65-F5344CB8AC3E}">
        <p14:creationId xmlns:p14="http://schemas.microsoft.com/office/powerpoint/2010/main" val="2288242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Malware detection: the ability to detect malware that is running on an</a:t>
            </a:r>
            <a:r>
              <a:rPr lang="en-US" baseline="0" dirty="0" smtClean="0"/>
              <a:t> end-point. </a:t>
            </a:r>
          </a:p>
          <a:p>
            <a:endParaRPr lang="en-US" baseline="0" dirty="0" smtClean="0"/>
          </a:p>
          <a:p>
            <a:r>
              <a:rPr lang="en-US" baseline="0" dirty="0" smtClean="0"/>
              <a:t>Advanced phishing detection: </a:t>
            </a:r>
            <a:r>
              <a:rPr lang="en-US" baseline="0" dirty="0" err="1" smtClean="0"/>
              <a:t>WebSafe</a:t>
            </a:r>
            <a:r>
              <a:rPr lang="en-US" baseline="0" dirty="0" smtClean="0"/>
              <a:t> can detect when a hacker takes content from our customer’s web page, manipulate it as necessary to make it appear exactly like the real page, it gets uploaded to a spoofed domain, such as www.amaz0n.com, and then they attempt to lure customers to the spoofed site. </a:t>
            </a:r>
            <a:r>
              <a:rPr lang="en-US" baseline="0" dirty="0" err="1" smtClean="0"/>
              <a:t>WebSafe</a:t>
            </a:r>
            <a:r>
              <a:rPr lang="en-US" baseline="0" dirty="0" smtClean="0"/>
              <a:t> can also capture user names of victims of phishing attacks. The F5 SOC can also take down phishing domain sites.</a:t>
            </a:r>
          </a:p>
          <a:p>
            <a:endParaRPr lang="en-US" baseline="0" dirty="0" smtClean="0"/>
          </a:p>
          <a:p>
            <a:r>
              <a:rPr lang="en-US" baseline="0" dirty="0" smtClean="0"/>
              <a:t>Application layer encryption: this is a protection mechanism. It enables the customer to encrypt data on the end-point while the data is being typed into an input field. For example on a login page with username and password fields, </a:t>
            </a:r>
            <a:r>
              <a:rPr lang="en-US" baseline="0" dirty="0" err="1" smtClean="0"/>
              <a:t>WebSafe</a:t>
            </a:r>
            <a:r>
              <a:rPr lang="en-US" baseline="0" dirty="0" smtClean="0"/>
              <a:t> can have the user’s password encrypted as they type each keyboard character in real-time. This makes it impossible for malware to capture the user’s password.</a:t>
            </a:r>
          </a:p>
          <a:p>
            <a:endParaRPr lang="en-US" baseline="0" dirty="0" smtClean="0"/>
          </a:p>
          <a:p>
            <a:r>
              <a:rPr lang="en-US" baseline="0" dirty="0" smtClean="0"/>
              <a:t>Automated transaction detection: because </a:t>
            </a:r>
            <a:r>
              <a:rPr lang="en-US" baseline="0" dirty="0" err="1" smtClean="0"/>
              <a:t>WebSafe</a:t>
            </a:r>
            <a:r>
              <a:rPr lang="en-US" baseline="0" dirty="0" smtClean="0"/>
              <a:t> is JavaScript based, our solution delivers obfuscated JavaScript code to the end-point. That code then looks for things like mouse movements and clicks, keyboard impressions, and time spent filling in a form. This creates a risk level that identifies the likelihood that this was performed by malware. </a:t>
            </a:r>
          </a:p>
          <a:p>
            <a:endParaRPr lang="en-US" baseline="0" dirty="0" smtClean="0"/>
          </a:p>
          <a:p>
            <a:r>
              <a:rPr lang="en-US" baseline="0" dirty="0" smtClean="0"/>
              <a:t>When any of these components issues an alert, F5 encourages the use of our security operation center (SOC). </a:t>
            </a:r>
          </a:p>
        </p:txBody>
      </p:sp>
      <p:sp>
        <p:nvSpPr>
          <p:cNvPr id="4" name="Slide Number Placeholder 3"/>
          <p:cNvSpPr>
            <a:spLocks noGrp="1"/>
          </p:cNvSpPr>
          <p:nvPr>
            <p:ph type="sldNum" sz="quarter" idx="10"/>
          </p:nvPr>
        </p:nvSpPr>
        <p:spPr/>
        <p:txBody>
          <a:bodyPr/>
          <a:lstStyle/>
          <a:p>
            <a:pPr>
              <a:defRPr/>
            </a:pPr>
            <a:fld id="{587572CC-559F-4095-845F-7A90B9C8A0EA}" type="slidenum">
              <a:rPr lang="en-US" smtClean="0"/>
              <a:pPr>
                <a:defRPr/>
              </a:pPr>
              <a:t>44</a:t>
            </a:fld>
            <a:endParaRPr lang="en-US" dirty="0"/>
          </a:p>
        </p:txBody>
      </p:sp>
    </p:spTree>
    <p:extLst>
      <p:ext uri="{BB962C8B-B14F-4D97-AF65-F5344CB8AC3E}">
        <p14:creationId xmlns:p14="http://schemas.microsoft.com/office/powerpoint/2010/main" val="52559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000" dirty="0" smtClean="0"/>
              <a:t>M61</a:t>
            </a:r>
          </a:p>
          <a:p>
            <a:r>
              <a:rPr lang="zh-CN" altLang="en-US" sz="1000" dirty="0" smtClean="0"/>
              <a:t>口径 </a:t>
            </a:r>
            <a:r>
              <a:rPr lang="en-US" altLang="zh-CN" sz="1000" dirty="0" smtClean="0"/>
              <a:t>20mm</a:t>
            </a:r>
          </a:p>
          <a:p>
            <a:r>
              <a:rPr lang="zh-CN" altLang="en-US" sz="1000" dirty="0" smtClean="0"/>
              <a:t>初速</a:t>
            </a:r>
            <a:r>
              <a:rPr lang="en-US" altLang="zh-CN" sz="1000" dirty="0" smtClean="0"/>
              <a:t>1045m/s</a:t>
            </a:r>
          </a:p>
          <a:p>
            <a:r>
              <a:rPr lang="zh-CN" altLang="en-US" sz="1000" dirty="0" smtClean="0"/>
              <a:t>射速</a:t>
            </a:r>
            <a:r>
              <a:rPr lang="en-US" altLang="zh-CN" sz="1000" dirty="0" smtClean="0"/>
              <a:t>4000</a:t>
            </a:r>
            <a:r>
              <a:rPr lang="zh-CN" altLang="en-US" sz="1000" dirty="0" smtClean="0"/>
              <a:t>～</a:t>
            </a:r>
            <a:r>
              <a:rPr lang="en-US" altLang="zh-CN" sz="1000" dirty="0" smtClean="0"/>
              <a:t>4400rds/min(</a:t>
            </a:r>
            <a:r>
              <a:rPr lang="zh-CN" altLang="en-US" sz="1000" dirty="0" smtClean="0"/>
              <a:t>带</a:t>
            </a:r>
            <a:r>
              <a:rPr lang="en-US" altLang="zh-CN" sz="1000" dirty="0" smtClean="0"/>
              <a:t>M7</a:t>
            </a:r>
            <a:r>
              <a:rPr lang="zh-CN" altLang="en-US" sz="1000" dirty="0" smtClean="0"/>
              <a:t>传动装置）</a:t>
            </a:r>
          </a:p>
          <a:p>
            <a:r>
              <a:rPr lang="en-US" altLang="zh-CN" sz="1000" dirty="0" smtClean="0"/>
              <a:t>6000</a:t>
            </a:r>
            <a:r>
              <a:rPr lang="zh-CN" altLang="en-US" sz="1000" dirty="0" smtClean="0"/>
              <a:t>～</a:t>
            </a:r>
            <a:r>
              <a:rPr lang="en-US" altLang="zh-CN" sz="1000" dirty="0" smtClean="0"/>
              <a:t>7200rds/min(</a:t>
            </a:r>
            <a:r>
              <a:rPr lang="zh-CN" altLang="en-US" sz="1000" dirty="0" smtClean="0"/>
              <a:t>带</a:t>
            </a:r>
            <a:r>
              <a:rPr lang="en-US" altLang="zh-CN" sz="1000" dirty="0" smtClean="0">
                <a:hlinkClick r:id="rId3"/>
              </a:rPr>
              <a:t>M12</a:t>
            </a:r>
            <a:r>
              <a:rPr lang="zh-CN" altLang="en-US" sz="1000" dirty="0" smtClean="0"/>
              <a:t>传动装置</a:t>
            </a:r>
            <a:r>
              <a:rPr lang="en-US" altLang="zh-CN" sz="1000" dirty="0" smtClean="0"/>
              <a:t>)</a:t>
            </a:r>
          </a:p>
          <a:p>
            <a:r>
              <a:rPr lang="zh-CN" altLang="en-US" sz="1000" dirty="0" smtClean="0"/>
              <a:t>射程 </a:t>
            </a:r>
            <a:r>
              <a:rPr lang="en-US" altLang="zh-CN" sz="1000" dirty="0" smtClean="0"/>
              <a:t>3000m</a:t>
            </a:r>
          </a:p>
          <a:p>
            <a:endParaRPr lang="en-US" altLang="zh-CN" sz="1000" dirty="0" smtClean="0"/>
          </a:p>
          <a:p>
            <a:r>
              <a:rPr lang="en-US" altLang="zh-CN" sz="1000" dirty="0" smtClean="0"/>
              <a:t>SVD</a:t>
            </a:r>
          </a:p>
          <a:p>
            <a:r>
              <a:rPr lang="zh-CN" altLang="en-US" sz="1000" dirty="0" smtClean="0"/>
              <a:t>产地：前苏联</a:t>
            </a:r>
          </a:p>
          <a:p>
            <a:r>
              <a:rPr lang="zh-CN" altLang="en-US" sz="1000" dirty="0" smtClean="0"/>
              <a:t>口径：</a:t>
            </a:r>
            <a:r>
              <a:rPr lang="en-US" altLang="zh-CN" sz="1000" dirty="0" smtClean="0"/>
              <a:t>7.62 mm</a:t>
            </a:r>
          </a:p>
          <a:p>
            <a:r>
              <a:rPr lang="zh-CN" altLang="en-US" sz="1000" dirty="0" smtClean="0"/>
              <a:t>弹药：</a:t>
            </a:r>
            <a:r>
              <a:rPr lang="en-US" altLang="zh-CN" sz="1000" dirty="0" smtClean="0"/>
              <a:t>7.62x54mmR</a:t>
            </a:r>
            <a:r>
              <a:rPr lang="zh-CN" altLang="en-US" sz="1000" dirty="0" smtClean="0"/>
              <a:t>步枪弹</a:t>
            </a:r>
          </a:p>
          <a:p>
            <a:r>
              <a:rPr lang="zh-CN" altLang="en-US" sz="1000" dirty="0" smtClean="0"/>
              <a:t>弹匣容量：</a:t>
            </a:r>
            <a:r>
              <a:rPr lang="en-US" altLang="zh-CN" sz="1000" dirty="0" smtClean="0"/>
              <a:t>10</a:t>
            </a:r>
            <a:r>
              <a:rPr lang="zh-CN" altLang="en-US" sz="1000" dirty="0" smtClean="0"/>
              <a:t>发</a:t>
            </a:r>
          </a:p>
          <a:p>
            <a:r>
              <a:rPr lang="zh-CN" altLang="en-US" sz="1000" dirty="0" smtClean="0"/>
              <a:t>自动方式：导气式</a:t>
            </a:r>
          </a:p>
          <a:p>
            <a:r>
              <a:rPr lang="zh-CN" altLang="en-US" sz="1000" dirty="0" smtClean="0"/>
              <a:t>闭锁方式：枪机回转闭锁</a:t>
            </a:r>
          </a:p>
          <a:p>
            <a:r>
              <a:rPr lang="zh-CN" altLang="en-US" sz="1000" dirty="0" smtClean="0"/>
              <a:t>全长：</a:t>
            </a:r>
            <a:r>
              <a:rPr lang="en-US" altLang="zh-CN" sz="1000" dirty="0" smtClean="0"/>
              <a:t>1220 mm</a:t>
            </a:r>
          </a:p>
          <a:p>
            <a:r>
              <a:rPr lang="zh-CN" altLang="en-US" sz="1000" dirty="0" smtClean="0"/>
              <a:t>枪管长：</a:t>
            </a:r>
            <a:r>
              <a:rPr lang="en-US" altLang="zh-CN" sz="1000" dirty="0" smtClean="0"/>
              <a:t>620 mm</a:t>
            </a:r>
          </a:p>
          <a:p>
            <a:r>
              <a:rPr lang="zh-CN" altLang="en-US" sz="1000" dirty="0" smtClean="0"/>
              <a:t>弹头初速：</a:t>
            </a:r>
            <a:r>
              <a:rPr lang="en-US" altLang="zh-CN" sz="1000" dirty="0" smtClean="0"/>
              <a:t>828 m/s</a:t>
            </a:r>
          </a:p>
          <a:p>
            <a:r>
              <a:rPr lang="zh-CN" altLang="en-US" sz="1000" dirty="0" smtClean="0"/>
              <a:t>瞄准镜：</a:t>
            </a:r>
            <a:r>
              <a:rPr lang="en-US" altLang="zh-CN" sz="1000" dirty="0" smtClean="0"/>
              <a:t>PSO-1</a:t>
            </a:r>
            <a:r>
              <a:rPr lang="zh-CN" altLang="en-US" sz="1000" dirty="0" smtClean="0"/>
              <a:t>型</a:t>
            </a:r>
          </a:p>
          <a:p>
            <a:r>
              <a:rPr lang="zh-CN" altLang="en-US" sz="1000" dirty="0" smtClean="0"/>
              <a:t>机械瞄具：</a:t>
            </a:r>
            <a:r>
              <a:rPr lang="en-US" altLang="zh-CN" sz="1000" dirty="0" smtClean="0"/>
              <a:t>1200 m</a:t>
            </a:r>
          </a:p>
          <a:p>
            <a:r>
              <a:rPr lang="zh-CN" altLang="en-US" sz="1000" dirty="0" smtClean="0"/>
              <a:t>瞄具射程 光学瞄准镜：</a:t>
            </a:r>
            <a:r>
              <a:rPr lang="en-US" altLang="zh-CN" sz="1000" dirty="0" smtClean="0"/>
              <a:t>1300 m</a:t>
            </a:r>
          </a:p>
          <a:p>
            <a:r>
              <a:rPr lang="zh-CN" altLang="en-US" sz="1000" dirty="0" smtClean="0"/>
              <a:t>夜视瞄准镜：</a:t>
            </a:r>
            <a:r>
              <a:rPr lang="en-US" altLang="zh-CN" sz="1000" dirty="0" smtClean="0"/>
              <a:t>300 m</a:t>
            </a:r>
          </a:p>
          <a:p>
            <a:r>
              <a:rPr lang="zh-CN" altLang="en-US" sz="1000" dirty="0" smtClean="0"/>
              <a:t>有效射程 </a:t>
            </a:r>
            <a:r>
              <a:rPr lang="en-US" altLang="zh-CN" sz="1000" dirty="0" smtClean="0"/>
              <a:t>800m</a:t>
            </a:r>
          </a:p>
          <a:p>
            <a:r>
              <a:rPr lang="zh-CN" altLang="en-US" sz="1000" dirty="0" smtClean="0"/>
              <a:t>最大杀伤射程：</a:t>
            </a:r>
            <a:r>
              <a:rPr lang="en-US" altLang="zh-CN" sz="1000" dirty="0" smtClean="0"/>
              <a:t>1300 m</a:t>
            </a:r>
          </a:p>
          <a:p>
            <a:r>
              <a:rPr lang="zh-CN" altLang="en-US" sz="1000" dirty="0" smtClean="0"/>
              <a:t>枪口动能：</a:t>
            </a:r>
            <a:r>
              <a:rPr lang="en-US" altLang="zh-CN" sz="1000" dirty="0" smtClean="0"/>
              <a:t>3302 Joule</a:t>
            </a:r>
          </a:p>
          <a:p>
            <a:r>
              <a:rPr lang="zh-CN" altLang="en-US" sz="1000" dirty="0" smtClean="0"/>
              <a:t>不含瞄准镜和空弹夹重：</a:t>
            </a:r>
            <a:r>
              <a:rPr lang="en-US" altLang="zh-CN" sz="1000" dirty="0" smtClean="0"/>
              <a:t>3.7 kg</a:t>
            </a:r>
          </a:p>
          <a:p>
            <a:r>
              <a:rPr lang="zh-CN" altLang="en-US" sz="1000" dirty="0" smtClean="0"/>
              <a:t>含瞄准镜和空弹夹重：</a:t>
            </a:r>
            <a:r>
              <a:rPr lang="en-US" altLang="zh-CN" sz="1000" dirty="0" smtClean="0"/>
              <a:t>4.3 kg</a:t>
            </a:r>
          </a:p>
          <a:p>
            <a:r>
              <a:rPr lang="zh-CN" altLang="en-US" sz="1000" dirty="0" smtClean="0"/>
              <a:t>含瞄准镜全宽：</a:t>
            </a:r>
            <a:r>
              <a:rPr lang="en-US" altLang="zh-CN" sz="1000" dirty="0" smtClean="0"/>
              <a:t>88 mm</a:t>
            </a:r>
          </a:p>
          <a:p>
            <a:r>
              <a:rPr lang="zh-CN" altLang="en-US" sz="1000" dirty="0" smtClean="0"/>
              <a:t>含瞄准镜全高：</a:t>
            </a:r>
            <a:r>
              <a:rPr lang="en-US" altLang="zh-CN" sz="1000" dirty="0" smtClean="0"/>
              <a:t>230 mm</a:t>
            </a:r>
          </a:p>
          <a:p>
            <a:endParaRPr lang="en-US" sz="1050" dirty="0"/>
          </a:p>
        </p:txBody>
      </p:sp>
      <p:sp>
        <p:nvSpPr>
          <p:cNvPr id="4" name="Slide Number Placeholder 3"/>
          <p:cNvSpPr>
            <a:spLocks noGrp="1"/>
          </p:cNvSpPr>
          <p:nvPr>
            <p:ph type="sldNum" sz="quarter" idx="10"/>
          </p:nvPr>
        </p:nvSpPr>
        <p:spPr/>
        <p:txBody>
          <a:bodyPr/>
          <a:lstStyle/>
          <a:p>
            <a:fld id="{21FA4136-8B0D-4D64-8F5B-630EBC8D67B3}" type="slidenum">
              <a:rPr lang="en-US" smtClean="0"/>
              <a:t>7</a:t>
            </a:fld>
            <a:endParaRPr lang="en-US"/>
          </a:p>
        </p:txBody>
      </p:sp>
    </p:spTree>
    <p:extLst>
      <p:ext uri="{BB962C8B-B14F-4D97-AF65-F5344CB8AC3E}">
        <p14:creationId xmlns:p14="http://schemas.microsoft.com/office/powerpoint/2010/main" val="3996127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Malware detection: the ability to detect malware that is running on an</a:t>
            </a:r>
            <a:r>
              <a:rPr lang="en-US" baseline="0" dirty="0" smtClean="0"/>
              <a:t> end-point. </a:t>
            </a:r>
          </a:p>
          <a:p>
            <a:endParaRPr lang="en-US" baseline="0" dirty="0" smtClean="0"/>
          </a:p>
          <a:p>
            <a:r>
              <a:rPr lang="en-US" baseline="0" dirty="0" smtClean="0"/>
              <a:t>Advanced phishing detection: </a:t>
            </a:r>
            <a:r>
              <a:rPr lang="en-US" baseline="0" dirty="0" err="1" smtClean="0"/>
              <a:t>WebSafe</a:t>
            </a:r>
            <a:r>
              <a:rPr lang="en-US" baseline="0" dirty="0" smtClean="0"/>
              <a:t> can detect when a hacker takes content from our customer’s web page, manipulate it as necessary to make it appear exactly like the real page, it gets uploaded to a spoofed domain, such as www.amaz0n.com, and then they attempt to lure customers to the spoofed site. </a:t>
            </a:r>
            <a:r>
              <a:rPr lang="en-US" baseline="0" dirty="0" err="1" smtClean="0"/>
              <a:t>WebSafe</a:t>
            </a:r>
            <a:r>
              <a:rPr lang="en-US" baseline="0" dirty="0" smtClean="0"/>
              <a:t> can also capture user names of victims of phishing attacks. The F5 SOC can also take down phishing domain sites.</a:t>
            </a:r>
          </a:p>
          <a:p>
            <a:endParaRPr lang="en-US" baseline="0" dirty="0" smtClean="0"/>
          </a:p>
          <a:p>
            <a:r>
              <a:rPr lang="en-US" baseline="0" dirty="0" smtClean="0"/>
              <a:t>Application layer encryption: this is a protection mechanism. It enables the customer to encrypt data on the end-point while the data is being typed into an input field. For example on a login page with username and password fields, </a:t>
            </a:r>
            <a:r>
              <a:rPr lang="en-US" baseline="0" dirty="0" err="1" smtClean="0"/>
              <a:t>WebSafe</a:t>
            </a:r>
            <a:r>
              <a:rPr lang="en-US" baseline="0" dirty="0" smtClean="0"/>
              <a:t> can have the user’s password encrypted as they type each keyboard character in real-time. This makes it impossible for malware to capture the user’s password.</a:t>
            </a:r>
          </a:p>
          <a:p>
            <a:endParaRPr lang="en-US" baseline="0" dirty="0" smtClean="0"/>
          </a:p>
          <a:p>
            <a:r>
              <a:rPr lang="en-US" baseline="0" dirty="0" smtClean="0"/>
              <a:t>Automated transaction detection: because </a:t>
            </a:r>
            <a:r>
              <a:rPr lang="en-US" baseline="0" dirty="0" err="1" smtClean="0"/>
              <a:t>WebSafe</a:t>
            </a:r>
            <a:r>
              <a:rPr lang="en-US" baseline="0" dirty="0" smtClean="0"/>
              <a:t> is JavaScript based, our solution delivers obfuscated JavaScript code to the end-point. That code then looks for things like mouse movements and clicks, keyboard impressions, and time spent filling in a form. This creates a risk level that identifies the likelihood that this was performed by malware. </a:t>
            </a:r>
          </a:p>
          <a:p>
            <a:endParaRPr lang="en-US" baseline="0" dirty="0" smtClean="0"/>
          </a:p>
          <a:p>
            <a:r>
              <a:rPr lang="en-US" baseline="0" dirty="0" smtClean="0"/>
              <a:t>When any of these components issues an alert, F5 encourages the use of our security operation center (SOC). </a:t>
            </a:r>
          </a:p>
        </p:txBody>
      </p:sp>
      <p:sp>
        <p:nvSpPr>
          <p:cNvPr id="4" name="Slide Number Placeholder 3"/>
          <p:cNvSpPr>
            <a:spLocks noGrp="1"/>
          </p:cNvSpPr>
          <p:nvPr>
            <p:ph type="sldNum" sz="quarter" idx="10"/>
          </p:nvPr>
        </p:nvSpPr>
        <p:spPr/>
        <p:txBody>
          <a:bodyPr/>
          <a:lstStyle/>
          <a:p>
            <a:pPr>
              <a:defRPr/>
            </a:pPr>
            <a:fld id="{587572CC-559F-4095-845F-7A90B9C8A0EA}" type="slidenum">
              <a:rPr lang="en-US" smtClean="0"/>
              <a:pPr>
                <a:defRPr/>
              </a:pPr>
              <a:t>45</a:t>
            </a:fld>
            <a:endParaRPr lang="en-US" dirty="0"/>
          </a:p>
        </p:txBody>
      </p:sp>
    </p:spTree>
    <p:extLst>
      <p:ext uri="{BB962C8B-B14F-4D97-AF65-F5344CB8AC3E}">
        <p14:creationId xmlns:p14="http://schemas.microsoft.com/office/powerpoint/2010/main" val="2997600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Malware detection: the ability to detect malware that is running on an</a:t>
            </a:r>
            <a:r>
              <a:rPr lang="en-US" baseline="0" dirty="0" smtClean="0"/>
              <a:t> end-point. </a:t>
            </a:r>
          </a:p>
          <a:p>
            <a:endParaRPr lang="en-US" baseline="0" dirty="0" smtClean="0"/>
          </a:p>
          <a:p>
            <a:r>
              <a:rPr lang="en-US" baseline="0" dirty="0" smtClean="0"/>
              <a:t>Advanced phishing detection: </a:t>
            </a:r>
            <a:r>
              <a:rPr lang="en-US" baseline="0" dirty="0" err="1" smtClean="0"/>
              <a:t>WebSafe</a:t>
            </a:r>
            <a:r>
              <a:rPr lang="en-US" baseline="0" dirty="0" smtClean="0"/>
              <a:t> can detect when a hacker takes content from our customer’s web page, manipulate it as necessary to make it appear exactly like the real page, it gets uploaded to a spoofed domain, such as www.amaz0n.com, and then they attempt to lure customers to the spoofed site. </a:t>
            </a:r>
            <a:r>
              <a:rPr lang="en-US" baseline="0" dirty="0" err="1" smtClean="0"/>
              <a:t>WebSafe</a:t>
            </a:r>
            <a:r>
              <a:rPr lang="en-US" baseline="0" dirty="0" smtClean="0"/>
              <a:t> can also capture user names of victims of phishing attacks. The F5 SOC can also take down phishing domain sites.</a:t>
            </a:r>
          </a:p>
          <a:p>
            <a:endParaRPr lang="en-US" baseline="0" dirty="0" smtClean="0"/>
          </a:p>
          <a:p>
            <a:r>
              <a:rPr lang="en-US" baseline="0" dirty="0" smtClean="0"/>
              <a:t>Application layer encryption: this is a protection mechanism. It enables the customer to encrypt data on the end-point while the data is being typed into an input field. For example on a login page with username and password fields, </a:t>
            </a:r>
            <a:r>
              <a:rPr lang="en-US" baseline="0" dirty="0" err="1" smtClean="0"/>
              <a:t>WebSafe</a:t>
            </a:r>
            <a:r>
              <a:rPr lang="en-US" baseline="0" dirty="0" smtClean="0"/>
              <a:t> can have the user’s password encrypted as they type each keyboard character in real-time. This makes it impossible for malware to capture the user’s password.</a:t>
            </a:r>
          </a:p>
          <a:p>
            <a:endParaRPr lang="en-US" baseline="0" dirty="0" smtClean="0"/>
          </a:p>
          <a:p>
            <a:r>
              <a:rPr lang="en-US" baseline="0" dirty="0" smtClean="0"/>
              <a:t>Automated transaction detection: because </a:t>
            </a:r>
            <a:r>
              <a:rPr lang="en-US" baseline="0" dirty="0" err="1" smtClean="0"/>
              <a:t>WebSafe</a:t>
            </a:r>
            <a:r>
              <a:rPr lang="en-US" baseline="0" dirty="0" smtClean="0"/>
              <a:t> is JavaScript based, our solution delivers obfuscated JavaScript code to the end-point. That code then looks for things like mouse movements and clicks, keyboard impressions, and time spent filling in a form. This creates a risk level that identifies the likelihood that this was performed by malware. </a:t>
            </a:r>
          </a:p>
          <a:p>
            <a:endParaRPr lang="en-US" baseline="0" dirty="0" smtClean="0"/>
          </a:p>
          <a:p>
            <a:r>
              <a:rPr lang="en-US" baseline="0" dirty="0" smtClean="0"/>
              <a:t>When any of these components issues an alert, F5 encourages the use of our security operation center (SOC). </a:t>
            </a:r>
          </a:p>
        </p:txBody>
      </p:sp>
      <p:sp>
        <p:nvSpPr>
          <p:cNvPr id="4" name="Slide Number Placeholder 3"/>
          <p:cNvSpPr>
            <a:spLocks noGrp="1"/>
          </p:cNvSpPr>
          <p:nvPr>
            <p:ph type="sldNum" sz="quarter" idx="10"/>
          </p:nvPr>
        </p:nvSpPr>
        <p:spPr/>
        <p:txBody>
          <a:bodyPr/>
          <a:lstStyle/>
          <a:p>
            <a:pPr>
              <a:defRPr/>
            </a:pPr>
            <a:fld id="{587572CC-559F-4095-845F-7A90B9C8A0EA}" type="slidenum">
              <a:rPr lang="en-US" smtClean="0"/>
              <a:pPr>
                <a:defRPr/>
              </a:pPr>
              <a:t>46</a:t>
            </a:fld>
            <a:endParaRPr lang="en-US" dirty="0"/>
          </a:p>
        </p:txBody>
      </p:sp>
    </p:spTree>
    <p:extLst>
      <p:ext uri="{BB962C8B-B14F-4D97-AF65-F5344CB8AC3E}">
        <p14:creationId xmlns:p14="http://schemas.microsoft.com/office/powerpoint/2010/main" val="4260305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Malware detection: the ability to detect malware that is running on an</a:t>
            </a:r>
            <a:r>
              <a:rPr lang="en-US" baseline="0" dirty="0" smtClean="0"/>
              <a:t> end-point. </a:t>
            </a:r>
          </a:p>
          <a:p>
            <a:endParaRPr lang="en-US" baseline="0" dirty="0" smtClean="0"/>
          </a:p>
          <a:p>
            <a:r>
              <a:rPr lang="en-US" baseline="0" dirty="0" smtClean="0"/>
              <a:t>Advanced phishing detection: </a:t>
            </a:r>
            <a:r>
              <a:rPr lang="en-US" baseline="0" dirty="0" err="1" smtClean="0"/>
              <a:t>WebSafe</a:t>
            </a:r>
            <a:r>
              <a:rPr lang="en-US" baseline="0" dirty="0" smtClean="0"/>
              <a:t> can detect when a hacker takes content from our customer’s web page, manipulate it as necessary to make it appear exactly like the real page, it gets uploaded to a spoofed domain, such as www.amaz0n.com, and then they attempt to lure customers to the spoofed site. </a:t>
            </a:r>
            <a:r>
              <a:rPr lang="en-US" baseline="0" dirty="0" err="1" smtClean="0"/>
              <a:t>WebSafe</a:t>
            </a:r>
            <a:r>
              <a:rPr lang="en-US" baseline="0" dirty="0" smtClean="0"/>
              <a:t> can also capture user names of victims of phishing attacks. The F5 SOC can also take down phishing domain sites.</a:t>
            </a:r>
          </a:p>
          <a:p>
            <a:endParaRPr lang="en-US" baseline="0" dirty="0" smtClean="0"/>
          </a:p>
          <a:p>
            <a:r>
              <a:rPr lang="en-US" baseline="0" dirty="0" smtClean="0"/>
              <a:t>Application layer encryption: this is a protection mechanism. It enables the customer to encrypt data on the end-point while the data is being typed into an input field. For example on a login page with username and password fields, </a:t>
            </a:r>
            <a:r>
              <a:rPr lang="en-US" baseline="0" dirty="0" err="1" smtClean="0"/>
              <a:t>WebSafe</a:t>
            </a:r>
            <a:r>
              <a:rPr lang="en-US" baseline="0" dirty="0" smtClean="0"/>
              <a:t> can have the user’s password encrypted as they type each keyboard character in real-time. This makes it impossible for malware to capture the user’s password.</a:t>
            </a:r>
          </a:p>
          <a:p>
            <a:endParaRPr lang="en-US" baseline="0" dirty="0" smtClean="0"/>
          </a:p>
          <a:p>
            <a:r>
              <a:rPr lang="en-US" baseline="0" dirty="0" smtClean="0"/>
              <a:t>Automated transaction detection: because </a:t>
            </a:r>
            <a:r>
              <a:rPr lang="en-US" baseline="0" dirty="0" err="1" smtClean="0"/>
              <a:t>WebSafe</a:t>
            </a:r>
            <a:r>
              <a:rPr lang="en-US" baseline="0" dirty="0" smtClean="0"/>
              <a:t> is JavaScript based, our solution delivers obfuscated JavaScript code to the end-point. That code then looks for things like mouse movements and clicks, keyboard impressions, and time spent filling in a form. This creates a risk level that identifies the likelihood that this was performed by malware. </a:t>
            </a:r>
          </a:p>
          <a:p>
            <a:endParaRPr lang="en-US" baseline="0" dirty="0" smtClean="0"/>
          </a:p>
          <a:p>
            <a:r>
              <a:rPr lang="en-US" baseline="0" dirty="0" smtClean="0"/>
              <a:t>When any of these components issues an alert, F5 encourages the use of our security operation center (SOC). </a:t>
            </a:r>
          </a:p>
        </p:txBody>
      </p:sp>
      <p:sp>
        <p:nvSpPr>
          <p:cNvPr id="4" name="Slide Number Placeholder 3"/>
          <p:cNvSpPr>
            <a:spLocks noGrp="1"/>
          </p:cNvSpPr>
          <p:nvPr>
            <p:ph type="sldNum" sz="quarter" idx="10"/>
          </p:nvPr>
        </p:nvSpPr>
        <p:spPr/>
        <p:txBody>
          <a:bodyPr/>
          <a:lstStyle/>
          <a:p>
            <a:pPr>
              <a:defRPr/>
            </a:pPr>
            <a:fld id="{587572CC-559F-4095-845F-7A90B9C8A0EA}" type="slidenum">
              <a:rPr lang="en-US" smtClean="0"/>
              <a:pPr>
                <a:defRPr/>
              </a:pPr>
              <a:t>47</a:t>
            </a:fld>
            <a:endParaRPr lang="en-US" dirty="0"/>
          </a:p>
        </p:txBody>
      </p:sp>
    </p:spTree>
    <p:extLst>
      <p:ext uri="{BB962C8B-B14F-4D97-AF65-F5344CB8AC3E}">
        <p14:creationId xmlns:p14="http://schemas.microsoft.com/office/powerpoint/2010/main" val="2629230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3EBCD9-45DB-4081-A1AC-1E49D43FEB87}" type="slidenum">
              <a:rPr lang="en-US" smtClean="0"/>
              <a:t>48</a:t>
            </a:fld>
            <a:endParaRPr lang="en-US" dirty="0"/>
          </a:p>
        </p:txBody>
      </p:sp>
    </p:spTree>
    <p:extLst>
      <p:ext uri="{BB962C8B-B14F-4D97-AF65-F5344CB8AC3E}">
        <p14:creationId xmlns:p14="http://schemas.microsoft.com/office/powerpoint/2010/main" val="2491297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spc="10" dirty="0" smtClean="0"/>
              <a:t>Tier 1 Bandwidth is not shared or based on peering arrangements</a:t>
            </a:r>
            <a:endParaRPr lang="en-US" sz="1200" dirty="0" smtClean="0"/>
          </a:p>
          <a:p>
            <a:r>
              <a:rPr lang="en-US" sz="1200" dirty="0" smtClean="0"/>
              <a:t>Diversely located for minimal latency injection</a:t>
            </a:r>
          </a:p>
          <a:p>
            <a:r>
              <a:rPr lang="en-US" sz="1200" dirty="0" smtClean="0"/>
              <a:t>High density edge routing</a:t>
            </a:r>
          </a:p>
          <a:p>
            <a:r>
              <a:rPr lang="en-US" sz="1200" dirty="0" err="1" smtClean="0"/>
              <a:t>Anycast</a:t>
            </a:r>
            <a:r>
              <a:rPr lang="en-US" sz="1200" dirty="0" smtClean="0"/>
              <a:t> network deployment</a:t>
            </a:r>
            <a:endParaRPr lang="en-US" sz="1200" spc="10" dirty="0" smtClean="0"/>
          </a:p>
        </p:txBody>
      </p:sp>
      <p:sp>
        <p:nvSpPr>
          <p:cNvPr id="4" name="Slide Number Placeholder 3"/>
          <p:cNvSpPr>
            <a:spLocks noGrp="1"/>
          </p:cNvSpPr>
          <p:nvPr>
            <p:ph type="sldNum" sz="quarter" idx="10"/>
          </p:nvPr>
        </p:nvSpPr>
        <p:spPr>
          <a:xfrm>
            <a:off x="5179484" y="6513910"/>
            <a:ext cx="3962400" cy="342900"/>
          </a:xfrm>
          <a:prstGeom prst="rect">
            <a:avLst/>
          </a:prstGeom>
        </p:spPr>
        <p:txBody>
          <a:bodyPr/>
          <a:lstStyle/>
          <a:p>
            <a:fld id="{21FA4136-8B0D-4D64-8F5B-630EBC8D67B3}" type="slidenum">
              <a:rPr lang="en-US" smtClean="0"/>
              <a:t>16</a:t>
            </a:fld>
            <a:endParaRPr lang="en-US"/>
          </a:p>
        </p:txBody>
      </p:sp>
    </p:spTree>
    <p:extLst>
      <p:ext uri="{BB962C8B-B14F-4D97-AF65-F5344CB8AC3E}">
        <p14:creationId xmlns:p14="http://schemas.microsoft.com/office/powerpoint/2010/main" val="1676886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Network</a:t>
            </a:r>
          </a:p>
          <a:p>
            <a:r>
              <a:rPr lang="en-GB" dirty="0" smtClean="0"/>
              <a:t>Good old fill pipe</a:t>
            </a:r>
            <a:r>
              <a:rPr lang="en-GB" baseline="0" dirty="0" smtClean="0"/>
              <a:t> and attacks that kill </a:t>
            </a:r>
            <a:r>
              <a:rPr lang="en-GB" baseline="0" dirty="0" err="1" smtClean="0"/>
              <a:t>statefull</a:t>
            </a:r>
            <a:r>
              <a:rPr lang="en-GB" baseline="0" smtClean="0"/>
              <a:t> devices</a:t>
            </a:r>
            <a:endParaRPr lang="en-GB" dirty="0" smtClean="0"/>
          </a:p>
          <a:p>
            <a:r>
              <a:rPr lang="en-GB" b="1" dirty="0" smtClean="0"/>
              <a:t>DNS</a:t>
            </a:r>
          </a:p>
          <a:p>
            <a:r>
              <a:rPr lang="en-GB" dirty="0" smtClean="0"/>
              <a:t>Could still be fill</a:t>
            </a:r>
            <a:r>
              <a:rPr lang="en-GB" baseline="0" dirty="0" smtClean="0"/>
              <a:t> pipe on the receiving end of reflection attacks</a:t>
            </a:r>
          </a:p>
          <a:p>
            <a:r>
              <a:rPr lang="en-GB" baseline="0" dirty="0" smtClean="0"/>
              <a:t>Could be attack your DNS infrastructure </a:t>
            </a:r>
          </a:p>
          <a:p>
            <a:r>
              <a:rPr lang="en-GB" baseline="0" dirty="0" smtClean="0"/>
              <a:t>DNS cache poisoning </a:t>
            </a:r>
          </a:p>
          <a:p>
            <a:r>
              <a:rPr lang="en-GB" b="1" baseline="0" dirty="0" smtClean="0"/>
              <a:t>SSL</a:t>
            </a:r>
          </a:p>
          <a:p>
            <a:r>
              <a:rPr lang="en-GB" b="0" baseline="0" dirty="0" smtClean="0"/>
              <a:t>Its an SSL world, new protocols like SPDY</a:t>
            </a:r>
          </a:p>
          <a:p>
            <a:r>
              <a:rPr lang="en-GB" b="0" baseline="0" dirty="0" smtClean="0"/>
              <a:t>Not just the fact that the traffic be encrypted</a:t>
            </a:r>
          </a:p>
          <a:p>
            <a:r>
              <a:rPr lang="en-GB" b="0" baseline="0" dirty="0" smtClean="0"/>
              <a:t>Protocol itself SSL renegotiation</a:t>
            </a:r>
          </a:p>
          <a:p>
            <a:r>
              <a:rPr lang="en-GB" b="1" baseline="0" dirty="0" smtClean="0"/>
              <a:t>Application</a:t>
            </a:r>
          </a:p>
          <a:p>
            <a:r>
              <a:rPr lang="en-GB" b="0" baseline="0" dirty="0" smtClean="0"/>
              <a:t>This could really be a range of anything from the OWASP top 10 </a:t>
            </a:r>
          </a:p>
          <a:p>
            <a:r>
              <a:rPr lang="en-GB" sz="1100" dirty="0">
                <a:hlinkClick r:id="rId3" tooltip="Top 10 2013-A1-Injection"/>
              </a:rPr>
              <a:t>A1 Injection</a:t>
            </a:r>
            <a:endParaRPr lang="en-GB" sz="1100" dirty="0"/>
          </a:p>
          <a:p>
            <a:r>
              <a:rPr lang="en-GB" sz="1100" dirty="0">
                <a:hlinkClick r:id="rId4" tooltip="Top 10 2013-A2-Broken Authentication and Session Management"/>
              </a:rPr>
              <a:t>A2 Broken Authentication and Session Management</a:t>
            </a:r>
            <a:endParaRPr lang="en-GB" sz="1100" dirty="0"/>
          </a:p>
          <a:p>
            <a:r>
              <a:rPr lang="en-GB" sz="1100" dirty="0">
                <a:hlinkClick r:id="rId5" tooltip="Top 10 2013-A3-Cross-Site Scripting (XSS)"/>
              </a:rPr>
              <a:t>A3 Cross-Site Scripting (XSS)</a:t>
            </a:r>
            <a:endParaRPr lang="en-GB" sz="1100" dirty="0"/>
          </a:p>
          <a:p>
            <a:r>
              <a:rPr lang="en-GB" sz="1100" dirty="0">
                <a:hlinkClick r:id="rId6" tooltip="Top 10 2013-A4-Insecure Direct Object References"/>
              </a:rPr>
              <a:t>A4 Insecure Direct Object References</a:t>
            </a:r>
            <a:endParaRPr lang="en-GB" sz="1100" dirty="0"/>
          </a:p>
          <a:p>
            <a:r>
              <a:rPr lang="en-GB" sz="1100" dirty="0">
                <a:hlinkClick r:id="rId7" tooltip="Top 10 2013-A5-Security Misconfiguration"/>
              </a:rPr>
              <a:t>A5 Security Misconfiguration</a:t>
            </a:r>
            <a:endParaRPr lang="en-GB" sz="1100" dirty="0"/>
          </a:p>
          <a:p>
            <a:r>
              <a:rPr lang="en-GB" sz="1100" dirty="0">
                <a:hlinkClick r:id="rId8" tooltip="Top 10 2013-A6-Sensitive Data Exposure"/>
              </a:rPr>
              <a:t>A6 Sensitive Data Exposure</a:t>
            </a:r>
            <a:endParaRPr lang="en-GB" sz="1100" dirty="0"/>
          </a:p>
          <a:p>
            <a:r>
              <a:rPr lang="en-GB" sz="1100" dirty="0">
                <a:hlinkClick r:id="rId9" tooltip="Top 10 2013-A7-Missing Function Level Access Control"/>
              </a:rPr>
              <a:t>A7 Missing Function Level Access Control</a:t>
            </a:r>
            <a:endParaRPr lang="en-GB" sz="1100" dirty="0"/>
          </a:p>
          <a:p>
            <a:r>
              <a:rPr lang="en-GB" sz="1100" dirty="0">
                <a:hlinkClick r:id="rId10" tooltip="Top 10 2013-A8-Cross-Site Request Forgery (CSRF)"/>
              </a:rPr>
              <a:t>A8 Cross-Site Request Forgery (CSRF)</a:t>
            </a:r>
            <a:endParaRPr lang="en-GB" sz="1100" dirty="0"/>
          </a:p>
          <a:p>
            <a:r>
              <a:rPr lang="en-GB" sz="1100" dirty="0">
                <a:hlinkClick r:id="rId11" tooltip="Top 10 2013-A9-Using Components with Known Vulnerabilities"/>
              </a:rPr>
              <a:t>A9 Using Components with Known Vulnerabilities</a:t>
            </a:r>
            <a:endParaRPr lang="en-GB" sz="1100" dirty="0"/>
          </a:p>
          <a:p>
            <a:r>
              <a:rPr lang="en-GB" sz="1100" dirty="0">
                <a:hlinkClick r:id="rId12" tooltip="Top 10 2013-A10-Unvalidated Redirects and Forwards"/>
              </a:rPr>
              <a:t>A10 </a:t>
            </a:r>
            <a:r>
              <a:rPr lang="en-GB" sz="1100" dirty="0" err="1">
                <a:hlinkClick r:id="rId12" tooltip="Top 10 2013-A10-Unvalidated Redirects and Forwards"/>
              </a:rPr>
              <a:t>Unvalidated</a:t>
            </a:r>
            <a:r>
              <a:rPr lang="en-GB" sz="1100" dirty="0">
                <a:hlinkClick r:id="rId12" tooltip="Top 10 2013-A10-Unvalidated Redirects and Forwards"/>
              </a:rPr>
              <a:t> Redirects and Forwards</a:t>
            </a:r>
            <a:endParaRPr lang="en-GB" sz="1100" dirty="0"/>
          </a:p>
          <a:p>
            <a:endParaRPr lang="en-GB" b="0" baseline="0" dirty="0" smtClean="0"/>
          </a:p>
          <a:p>
            <a:endParaRPr lang="en-GB" dirty="0" smtClean="0"/>
          </a:p>
          <a:p>
            <a:pPr marL="608814" lvl="1" indent="-166040">
              <a:buFont typeface="Arial" panose="020B0604020202020204" pitchFamily="34" charset="0"/>
              <a:buChar char="•"/>
            </a:pPr>
            <a:endParaRPr lang="en-GB" dirty="0" smtClean="0"/>
          </a:p>
        </p:txBody>
      </p:sp>
      <p:sp>
        <p:nvSpPr>
          <p:cNvPr id="4" name="Slide Number Placeholder 3"/>
          <p:cNvSpPr>
            <a:spLocks noGrp="1"/>
          </p:cNvSpPr>
          <p:nvPr>
            <p:ph type="sldNum" sz="quarter" idx="10"/>
          </p:nvPr>
        </p:nvSpPr>
        <p:spPr/>
        <p:txBody>
          <a:bodyPr/>
          <a:lstStyle/>
          <a:p>
            <a:fld id="{21FA4136-8B0D-4D64-8F5B-630EBC8D67B3}" type="slidenum">
              <a:rPr lang="en-US" smtClean="0"/>
              <a:t>21</a:t>
            </a:fld>
            <a:endParaRPr lang="en-US"/>
          </a:p>
        </p:txBody>
      </p:sp>
    </p:spTree>
    <p:extLst>
      <p:ext uri="{BB962C8B-B14F-4D97-AF65-F5344CB8AC3E}">
        <p14:creationId xmlns:p14="http://schemas.microsoft.com/office/powerpoint/2010/main" val="3024327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Network</a:t>
            </a:r>
          </a:p>
          <a:p>
            <a:r>
              <a:rPr lang="en-GB" dirty="0" smtClean="0"/>
              <a:t>Good old fill pipe</a:t>
            </a:r>
            <a:r>
              <a:rPr lang="en-GB" baseline="0" dirty="0" smtClean="0"/>
              <a:t> and attacks that kill </a:t>
            </a:r>
            <a:r>
              <a:rPr lang="en-GB" baseline="0" dirty="0" err="1" smtClean="0"/>
              <a:t>statefull</a:t>
            </a:r>
            <a:r>
              <a:rPr lang="en-GB" baseline="0" smtClean="0"/>
              <a:t> devices</a:t>
            </a:r>
            <a:endParaRPr lang="en-GB" dirty="0" smtClean="0"/>
          </a:p>
          <a:p>
            <a:r>
              <a:rPr lang="en-GB" b="1" dirty="0" smtClean="0"/>
              <a:t>DNS</a:t>
            </a:r>
          </a:p>
          <a:p>
            <a:r>
              <a:rPr lang="en-GB" dirty="0" smtClean="0"/>
              <a:t>Could still be fill</a:t>
            </a:r>
            <a:r>
              <a:rPr lang="en-GB" baseline="0" dirty="0" smtClean="0"/>
              <a:t> pipe on the receiving end of reflection attacks</a:t>
            </a:r>
          </a:p>
          <a:p>
            <a:r>
              <a:rPr lang="en-GB" baseline="0" dirty="0" smtClean="0"/>
              <a:t>Could be attack your DNS infrastructure </a:t>
            </a:r>
          </a:p>
          <a:p>
            <a:r>
              <a:rPr lang="en-GB" baseline="0" dirty="0" smtClean="0"/>
              <a:t>DNS cache poisoning </a:t>
            </a:r>
          </a:p>
          <a:p>
            <a:r>
              <a:rPr lang="en-GB" b="1" baseline="0" dirty="0" smtClean="0"/>
              <a:t>SSL</a:t>
            </a:r>
          </a:p>
          <a:p>
            <a:r>
              <a:rPr lang="en-GB" b="0" baseline="0" dirty="0" smtClean="0"/>
              <a:t>Its an SSL world, new protocols like SPDY</a:t>
            </a:r>
          </a:p>
          <a:p>
            <a:r>
              <a:rPr lang="en-GB" b="0" baseline="0" dirty="0" smtClean="0"/>
              <a:t>Not just the fact that the traffic be encrypted</a:t>
            </a:r>
          </a:p>
          <a:p>
            <a:r>
              <a:rPr lang="en-GB" b="0" baseline="0" dirty="0" smtClean="0"/>
              <a:t>Protocol itself SSL renegotiation</a:t>
            </a:r>
          </a:p>
          <a:p>
            <a:r>
              <a:rPr lang="en-GB" b="1" baseline="0" dirty="0" smtClean="0"/>
              <a:t>Application</a:t>
            </a:r>
          </a:p>
          <a:p>
            <a:r>
              <a:rPr lang="en-GB" b="0" baseline="0" dirty="0" smtClean="0"/>
              <a:t>This could really be a range of anything from the OWASP top 10 </a:t>
            </a:r>
          </a:p>
          <a:p>
            <a:r>
              <a:rPr lang="en-GB" sz="1100" dirty="0">
                <a:hlinkClick r:id="rId3" tooltip="Top 10 2013-A1-Injection"/>
              </a:rPr>
              <a:t>A1 Injection</a:t>
            </a:r>
            <a:endParaRPr lang="en-GB" sz="1100" dirty="0"/>
          </a:p>
          <a:p>
            <a:r>
              <a:rPr lang="en-GB" sz="1100" dirty="0">
                <a:hlinkClick r:id="rId4" tooltip="Top 10 2013-A2-Broken Authentication and Session Management"/>
              </a:rPr>
              <a:t>A2 Broken Authentication and Session Management</a:t>
            </a:r>
            <a:endParaRPr lang="en-GB" sz="1100" dirty="0"/>
          </a:p>
          <a:p>
            <a:r>
              <a:rPr lang="en-GB" sz="1100" dirty="0">
                <a:hlinkClick r:id="rId5" tooltip="Top 10 2013-A3-Cross-Site Scripting (XSS)"/>
              </a:rPr>
              <a:t>A3 Cross-Site Scripting (XSS)</a:t>
            </a:r>
            <a:endParaRPr lang="en-GB" sz="1100" dirty="0"/>
          </a:p>
          <a:p>
            <a:r>
              <a:rPr lang="en-GB" sz="1100" dirty="0">
                <a:hlinkClick r:id="rId6" tooltip="Top 10 2013-A4-Insecure Direct Object References"/>
              </a:rPr>
              <a:t>A4 Insecure Direct Object References</a:t>
            </a:r>
            <a:endParaRPr lang="en-GB" sz="1100" dirty="0"/>
          </a:p>
          <a:p>
            <a:r>
              <a:rPr lang="en-GB" sz="1100" dirty="0">
                <a:hlinkClick r:id="rId7" tooltip="Top 10 2013-A5-Security Misconfiguration"/>
              </a:rPr>
              <a:t>A5 Security Misconfiguration</a:t>
            </a:r>
            <a:endParaRPr lang="en-GB" sz="1100" dirty="0"/>
          </a:p>
          <a:p>
            <a:r>
              <a:rPr lang="en-GB" sz="1100" dirty="0">
                <a:hlinkClick r:id="rId8" tooltip="Top 10 2013-A6-Sensitive Data Exposure"/>
              </a:rPr>
              <a:t>A6 Sensitive Data Exposure</a:t>
            </a:r>
            <a:endParaRPr lang="en-GB" sz="1100" dirty="0"/>
          </a:p>
          <a:p>
            <a:r>
              <a:rPr lang="en-GB" sz="1100" dirty="0">
                <a:hlinkClick r:id="rId9" tooltip="Top 10 2013-A7-Missing Function Level Access Control"/>
              </a:rPr>
              <a:t>A7 Missing Function Level Access Control</a:t>
            </a:r>
            <a:endParaRPr lang="en-GB" sz="1100" dirty="0"/>
          </a:p>
          <a:p>
            <a:r>
              <a:rPr lang="en-GB" sz="1100" dirty="0">
                <a:hlinkClick r:id="rId10" tooltip="Top 10 2013-A8-Cross-Site Request Forgery (CSRF)"/>
              </a:rPr>
              <a:t>A8 Cross-Site Request Forgery (CSRF)</a:t>
            </a:r>
            <a:endParaRPr lang="en-GB" sz="1100" dirty="0"/>
          </a:p>
          <a:p>
            <a:r>
              <a:rPr lang="en-GB" sz="1100" dirty="0">
                <a:hlinkClick r:id="rId11" tooltip="Top 10 2013-A9-Using Components with Known Vulnerabilities"/>
              </a:rPr>
              <a:t>A9 Using Components with Known Vulnerabilities</a:t>
            </a:r>
            <a:endParaRPr lang="en-GB" sz="1100" dirty="0"/>
          </a:p>
          <a:p>
            <a:r>
              <a:rPr lang="en-GB" sz="1100" dirty="0">
                <a:hlinkClick r:id="rId12" tooltip="Top 10 2013-A10-Unvalidated Redirects and Forwards"/>
              </a:rPr>
              <a:t>A10 </a:t>
            </a:r>
            <a:r>
              <a:rPr lang="en-GB" sz="1100" dirty="0" err="1">
                <a:hlinkClick r:id="rId12" tooltip="Top 10 2013-A10-Unvalidated Redirects and Forwards"/>
              </a:rPr>
              <a:t>Unvalidated</a:t>
            </a:r>
            <a:r>
              <a:rPr lang="en-GB" sz="1100" dirty="0">
                <a:hlinkClick r:id="rId12" tooltip="Top 10 2013-A10-Unvalidated Redirects and Forwards"/>
              </a:rPr>
              <a:t> Redirects and Forwards</a:t>
            </a:r>
            <a:endParaRPr lang="en-GB" sz="1100" dirty="0"/>
          </a:p>
          <a:p>
            <a:endParaRPr lang="en-GB" b="0" baseline="0" dirty="0" smtClean="0"/>
          </a:p>
          <a:p>
            <a:endParaRPr lang="en-GB" dirty="0" smtClean="0"/>
          </a:p>
          <a:p>
            <a:pPr marL="608814" lvl="1" indent="-166040">
              <a:buFont typeface="Arial" panose="020B0604020202020204" pitchFamily="34" charset="0"/>
              <a:buChar char="•"/>
            </a:pPr>
            <a:endParaRPr lang="en-GB" dirty="0" smtClean="0"/>
          </a:p>
        </p:txBody>
      </p:sp>
      <p:sp>
        <p:nvSpPr>
          <p:cNvPr id="4" name="Slide Number Placeholder 3"/>
          <p:cNvSpPr>
            <a:spLocks noGrp="1"/>
          </p:cNvSpPr>
          <p:nvPr>
            <p:ph type="sldNum" sz="quarter" idx="10"/>
          </p:nvPr>
        </p:nvSpPr>
        <p:spPr/>
        <p:txBody>
          <a:bodyPr/>
          <a:lstStyle/>
          <a:p>
            <a:fld id="{21FA4136-8B0D-4D64-8F5B-630EBC8D67B3}" type="slidenum">
              <a:rPr lang="en-US" smtClean="0"/>
              <a:t>23</a:t>
            </a:fld>
            <a:endParaRPr lang="en-US"/>
          </a:p>
        </p:txBody>
      </p:sp>
    </p:spTree>
    <p:extLst>
      <p:ext uri="{BB962C8B-B14F-4D97-AF65-F5344CB8AC3E}">
        <p14:creationId xmlns:p14="http://schemas.microsoft.com/office/powerpoint/2010/main" val="1693023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Network</a:t>
            </a:r>
          </a:p>
          <a:p>
            <a:r>
              <a:rPr lang="en-GB" dirty="0" smtClean="0"/>
              <a:t>Good old fill pipe</a:t>
            </a:r>
            <a:r>
              <a:rPr lang="en-GB" baseline="0" dirty="0" smtClean="0"/>
              <a:t> and attacks that kill </a:t>
            </a:r>
            <a:r>
              <a:rPr lang="en-GB" baseline="0" dirty="0" err="1" smtClean="0"/>
              <a:t>statefull</a:t>
            </a:r>
            <a:r>
              <a:rPr lang="en-GB" baseline="0" smtClean="0"/>
              <a:t> devices</a:t>
            </a:r>
            <a:endParaRPr lang="en-GB" dirty="0" smtClean="0"/>
          </a:p>
          <a:p>
            <a:r>
              <a:rPr lang="en-GB" b="1" dirty="0" smtClean="0"/>
              <a:t>DNS</a:t>
            </a:r>
          </a:p>
          <a:p>
            <a:r>
              <a:rPr lang="en-GB" dirty="0" smtClean="0"/>
              <a:t>Could still be fill</a:t>
            </a:r>
            <a:r>
              <a:rPr lang="en-GB" baseline="0" dirty="0" smtClean="0"/>
              <a:t> pipe on the receiving end of reflection attacks</a:t>
            </a:r>
          </a:p>
          <a:p>
            <a:r>
              <a:rPr lang="en-GB" baseline="0" dirty="0" smtClean="0"/>
              <a:t>Could be attack your DNS infrastructure </a:t>
            </a:r>
          </a:p>
          <a:p>
            <a:r>
              <a:rPr lang="en-GB" baseline="0" dirty="0" smtClean="0"/>
              <a:t>DNS cache poisoning </a:t>
            </a:r>
          </a:p>
          <a:p>
            <a:r>
              <a:rPr lang="en-GB" b="1" baseline="0" dirty="0" smtClean="0"/>
              <a:t>SSL</a:t>
            </a:r>
          </a:p>
          <a:p>
            <a:r>
              <a:rPr lang="en-GB" b="0" baseline="0" dirty="0" smtClean="0"/>
              <a:t>Its an SSL world, new protocols like SPDY</a:t>
            </a:r>
          </a:p>
          <a:p>
            <a:r>
              <a:rPr lang="en-GB" b="0" baseline="0" dirty="0" smtClean="0"/>
              <a:t>Not just the fact that the traffic be encrypted</a:t>
            </a:r>
          </a:p>
          <a:p>
            <a:r>
              <a:rPr lang="en-GB" b="0" baseline="0" dirty="0" smtClean="0"/>
              <a:t>Protocol itself SSL renegotiation</a:t>
            </a:r>
          </a:p>
          <a:p>
            <a:r>
              <a:rPr lang="en-GB" b="1" baseline="0" dirty="0" smtClean="0"/>
              <a:t>Application</a:t>
            </a:r>
          </a:p>
          <a:p>
            <a:r>
              <a:rPr lang="en-GB" b="0" baseline="0" dirty="0" smtClean="0"/>
              <a:t>This could really be a range of anything from the OWASP top 10 </a:t>
            </a:r>
          </a:p>
          <a:p>
            <a:r>
              <a:rPr lang="en-GB" sz="1100" dirty="0">
                <a:hlinkClick r:id="rId3" tooltip="Top 10 2013-A1-Injection"/>
              </a:rPr>
              <a:t>A1 Injection</a:t>
            </a:r>
            <a:endParaRPr lang="en-GB" sz="1100" dirty="0"/>
          </a:p>
          <a:p>
            <a:r>
              <a:rPr lang="en-GB" sz="1100" dirty="0">
                <a:hlinkClick r:id="rId4" tooltip="Top 10 2013-A2-Broken Authentication and Session Management"/>
              </a:rPr>
              <a:t>A2 Broken Authentication and Session Management</a:t>
            </a:r>
            <a:endParaRPr lang="en-GB" sz="1100" dirty="0"/>
          </a:p>
          <a:p>
            <a:r>
              <a:rPr lang="en-GB" sz="1100" dirty="0">
                <a:hlinkClick r:id="rId5" tooltip="Top 10 2013-A3-Cross-Site Scripting (XSS)"/>
              </a:rPr>
              <a:t>A3 Cross-Site Scripting (XSS)</a:t>
            </a:r>
            <a:endParaRPr lang="en-GB" sz="1100" dirty="0"/>
          </a:p>
          <a:p>
            <a:r>
              <a:rPr lang="en-GB" sz="1100" dirty="0">
                <a:hlinkClick r:id="rId6" tooltip="Top 10 2013-A4-Insecure Direct Object References"/>
              </a:rPr>
              <a:t>A4 Insecure Direct Object References</a:t>
            </a:r>
            <a:endParaRPr lang="en-GB" sz="1100" dirty="0"/>
          </a:p>
          <a:p>
            <a:r>
              <a:rPr lang="en-GB" sz="1100" dirty="0">
                <a:hlinkClick r:id="rId7" tooltip="Top 10 2013-A5-Security Misconfiguration"/>
              </a:rPr>
              <a:t>A5 Security Misconfiguration</a:t>
            </a:r>
            <a:endParaRPr lang="en-GB" sz="1100" dirty="0"/>
          </a:p>
          <a:p>
            <a:r>
              <a:rPr lang="en-GB" sz="1100" dirty="0">
                <a:hlinkClick r:id="rId8" tooltip="Top 10 2013-A6-Sensitive Data Exposure"/>
              </a:rPr>
              <a:t>A6 Sensitive Data Exposure</a:t>
            </a:r>
            <a:endParaRPr lang="en-GB" sz="1100" dirty="0"/>
          </a:p>
          <a:p>
            <a:r>
              <a:rPr lang="en-GB" sz="1100" dirty="0">
                <a:hlinkClick r:id="rId9" tooltip="Top 10 2013-A7-Missing Function Level Access Control"/>
              </a:rPr>
              <a:t>A7 Missing Function Level Access Control</a:t>
            </a:r>
            <a:endParaRPr lang="en-GB" sz="1100" dirty="0"/>
          </a:p>
          <a:p>
            <a:r>
              <a:rPr lang="en-GB" sz="1100" dirty="0">
                <a:hlinkClick r:id="rId10" tooltip="Top 10 2013-A8-Cross-Site Request Forgery (CSRF)"/>
              </a:rPr>
              <a:t>A8 Cross-Site Request Forgery (CSRF)</a:t>
            </a:r>
            <a:endParaRPr lang="en-GB" sz="1100" dirty="0"/>
          </a:p>
          <a:p>
            <a:r>
              <a:rPr lang="en-GB" sz="1100" dirty="0">
                <a:hlinkClick r:id="rId11" tooltip="Top 10 2013-A9-Using Components with Known Vulnerabilities"/>
              </a:rPr>
              <a:t>A9 Using Components with Known Vulnerabilities</a:t>
            </a:r>
            <a:endParaRPr lang="en-GB" sz="1100" dirty="0"/>
          </a:p>
          <a:p>
            <a:r>
              <a:rPr lang="en-GB" sz="1100" dirty="0">
                <a:hlinkClick r:id="rId12" tooltip="Top 10 2013-A10-Unvalidated Redirects and Forwards"/>
              </a:rPr>
              <a:t>A10 </a:t>
            </a:r>
            <a:r>
              <a:rPr lang="en-GB" sz="1100" dirty="0" err="1">
                <a:hlinkClick r:id="rId12" tooltip="Top 10 2013-A10-Unvalidated Redirects and Forwards"/>
              </a:rPr>
              <a:t>Unvalidated</a:t>
            </a:r>
            <a:r>
              <a:rPr lang="en-GB" sz="1100" dirty="0">
                <a:hlinkClick r:id="rId12" tooltip="Top 10 2013-A10-Unvalidated Redirects and Forwards"/>
              </a:rPr>
              <a:t> Redirects and Forwards</a:t>
            </a:r>
            <a:endParaRPr lang="en-GB" sz="1100" dirty="0"/>
          </a:p>
          <a:p>
            <a:endParaRPr lang="en-GB" b="0" baseline="0" dirty="0" smtClean="0"/>
          </a:p>
          <a:p>
            <a:endParaRPr lang="en-GB" dirty="0" smtClean="0"/>
          </a:p>
          <a:p>
            <a:pPr marL="608814" lvl="1" indent="-166040">
              <a:buFont typeface="Arial" panose="020B0604020202020204" pitchFamily="34" charset="0"/>
              <a:buChar char="•"/>
            </a:pPr>
            <a:endParaRPr lang="en-GB" dirty="0" smtClean="0"/>
          </a:p>
        </p:txBody>
      </p:sp>
      <p:sp>
        <p:nvSpPr>
          <p:cNvPr id="4" name="Slide Number Placeholder 3"/>
          <p:cNvSpPr>
            <a:spLocks noGrp="1"/>
          </p:cNvSpPr>
          <p:nvPr>
            <p:ph type="sldNum" sz="quarter" idx="10"/>
          </p:nvPr>
        </p:nvSpPr>
        <p:spPr/>
        <p:txBody>
          <a:bodyPr/>
          <a:lstStyle/>
          <a:p>
            <a:fld id="{21FA4136-8B0D-4D64-8F5B-630EBC8D67B3}" type="slidenum">
              <a:rPr lang="en-US" smtClean="0"/>
              <a:t>26</a:t>
            </a:fld>
            <a:endParaRPr lang="en-US"/>
          </a:p>
        </p:txBody>
      </p:sp>
    </p:spTree>
    <p:extLst>
      <p:ext uri="{BB962C8B-B14F-4D97-AF65-F5344CB8AC3E}">
        <p14:creationId xmlns:p14="http://schemas.microsoft.com/office/powerpoint/2010/main" val="2197782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Network</a:t>
            </a:r>
          </a:p>
          <a:p>
            <a:r>
              <a:rPr lang="en-GB" dirty="0" smtClean="0"/>
              <a:t>Good old fill pipe</a:t>
            </a:r>
            <a:r>
              <a:rPr lang="en-GB" baseline="0" dirty="0" smtClean="0"/>
              <a:t> and attacks that kill </a:t>
            </a:r>
            <a:r>
              <a:rPr lang="en-GB" baseline="0" dirty="0" err="1" smtClean="0"/>
              <a:t>statefull</a:t>
            </a:r>
            <a:r>
              <a:rPr lang="en-GB" baseline="0" smtClean="0"/>
              <a:t> devices</a:t>
            </a:r>
            <a:endParaRPr lang="en-GB" dirty="0" smtClean="0"/>
          </a:p>
          <a:p>
            <a:r>
              <a:rPr lang="en-GB" b="1" dirty="0" smtClean="0"/>
              <a:t>DNS</a:t>
            </a:r>
          </a:p>
          <a:p>
            <a:r>
              <a:rPr lang="en-GB" dirty="0" smtClean="0"/>
              <a:t>Could still be fill</a:t>
            </a:r>
            <a:r>
              <a:rPr lang="en-GB" baseline="0" dirty="0" smtClean="0"/>
              <a:t> pipe on the receiving end of reflection attacks</a:t>
            </a:r>
          </a:p>
          <a:p>
            <a:r>
              <a:rPr lang="en-GB" baseline="0" dirty="0" smtClean="0"/>
              <a:t>Could be attack your DNS infrastructure </a:t>
            </a:r>
          </a:p>
          <a:p>
            <a:r>
              <a:rPr lang="en-GB" baseline="0" dirty="0" smtClean="0"/>
              <a:t>DNS cache poisoning </a:t>
            </a:r>
          </a:p>
          <a:p>
            <a:r>
              <a:rPr lang="en-GB" b="1" baseline="0" dirty="0" smtClean="0"/>
              <a:t>SSL</a:t>
            </a:r>
          </a:p>
          <a:p>
            <a:r>
              <a:rPr lang="en-GB" b="0" baseline="0" dirty="0" smtClean="0"/>
              <a:t>Its an SSL world, new protocols like SPDY</a:t>
            </a:r>
          </a:p>
          <a:p>
            <a:r>
              <a:rPr lang="en-GB" b="0" baseline="0" dirty="0" smtClean="0"/>
              <a:t>Not just the fact that the traffic be encrypted</a:t>
            </a:r>
          </a:p>
          <a:p>
            <a:r>
              <a:rPr lang="en-GB" b="0" baseline="0" dirty="0" smtClean="0"/>
              <a:t>Protocol itself SSL renegotiation</a:t>
            </a:r>
          </a:p>
          <a:p>
            <a:r>
              <a:rPr lang="en-GB" b="1" baseline="0" dirty="0" smtClean="0"/>
              <a:t>Application</a:t>
            </a:r>
          </a:p>
          <a:p>
            <a:r>
              <a:rPr lang="en-GB" b="0" baseline="0" dirty="0" smtClean="0"/>
              <a:t>This could really be a range of anything from the OWASP top 10 </a:t>
            </a:r>
          </a:p>
          <a:p>
            <a:r>
              <a:rPr lang="en-GB" sz="1100" dirty="0">
                <a:hlinkClick r:id="rId3" tooltip="Top 10 2013-A1-Injection"/>
              </a:rPr>
              <a:t>A1 Injection</a:t>
            </a:r>
            <a:endParaRPr lang="en-GB" sz="1100" dirty="0"/>
          </a:p>
          <a:p>
            <a:r>
              <a:rPr lang="en-GB" sz="1100" dirty="0">
                <a:hlinkClick r:id="rId4" tooltip="Top 10 2013-A2-Broken Authentication and Session Management"/>
              </a:rPr>
              <a:t>A2 Broken Authentication and Session Management</a:t>
            </a:r>
            <a:endParaRPr lang="en-GB" sz="1100" dirty="0"/>
          </a:p>
          <a:p>
            <a:r>
              <a:rPr lang="en-GB" sz="1100" dirty="0">
                <a:hlinkClick r:id="rId5" tooltip="Top 10 2013-A3-Cross-Site Scripting (XSS)"/>
              </a:rPr>
              <a:t>A3 Cross-Site Scripting (XSS)</a:t>
            </a:r>
            <a:endParaRPr lang="en-GB" sz="1100" dirty="0"/>
          </a:p>
          <a:p>
            <a:r>
              <a:rPr lang="en-GB" sz="1100" dirty="0">
                <a:hlinkClick r:id="rId6" tooltip="Top 10 2013-A4-Insecure Direct Object References"/>
              </a:rPr>
              <a:t>A4 Insecure Direct Object References</a:t>
            </a:r>
            <a:endParaRPr lang="en-GB" sz="1100" dirty="0"/>
          </a:p>
          <a:p>
            <a:r>
              <a:rPr lang="en-GB" sz="1100" dirty="0">
                <a:hlinkClick r:id="rId7" tooltip="Top 10 2013-A5-Security Misconfiguration"/>
              </a:rPr>
              <a:t>A5 Security Misconfiguration</a:t>
            </a:r>
            <a:endParaRPr lang="en-GB" sz="1100" dirty="0"/>
          </a:p>
          <a:p>
            <a:r>
              <a:rPr lang="en-GB" sz="1100" dirty="0">
                <a:hlinkClick r:id="rId8" tooltip="Top 10 2013-A6-Sensitive Data Exposure"/>
              </a:rPr>
              <a:t>A6 Sensitive Data Exposure</a:t>
            </a:r>
            <a:endParaRPr lang="en-GB" sz="1100" dirty="0"/>
          </a:p>
          <a:p>
            <a:r>
              <a:rPr lang="en-GB" sz="1100" dirty="0">
                <a:hlinkClick r:id="rId9" tooltip="Top 10 2013-A7-Missing Function Level Access Control"/>
              </a:rPr>
              <a:t>A7 Missing Function Level Access Control</a:t>
            </a:r>
            <a:endParaRPr lang="en-GB" sz="1100" dirty="0"/>
          </a:p>
          <a:p>
            <a:r>
              <a:rPr lang="en-GB" sz="1100" dirty="0">
                <a:hlinkClick r:id="rId10" tooltip="Top 10 2013-A8-Cross-Site Request Forgery (CSRF)"/>
              </a:rPr>
              <a:t>A8 Cross-Site Request Forgery (CSRF)</a:t>
            </a:r>
            <a:endParaRPr lang="en-GB" sz="1100" dirty="0"/>
          </a:p>
          <a:p>
            <a:r>
              <a:rPr lang="en-GB" sz="1100" dirty="0">
                <a:hlinkClick r:id="rId11" tooltip="Top 10 2013-A9-Using Components with Known Vulnerabilities"/>
              </a:rPr>
              <a:t>A9 Using Components with Known Vulnerabilities</a:t>
            </a:r>
            <a:endParaRPr lang="en-GB" sz="1100" dirty="0"/>
          </a:p>
          <a:p>
            <a:r>
              <a:rPr lang="en-GB" sz="1100" dirty="0">
                <a:hlinkClick r:id="rId12" tooltip="Top 10 2013-A10-Unvalidated Redirects and Forwards"/>
              </a:rPr>
              <a:t>A10 </a:t>
            </a:r>
            <a:r>
              <a:rPr lang="en-GB" sz="1100" dirty="0" err="1">
                <a:hlinkClick r:id="rId12" tooltip="Top 10 2013-A10-Unvalidated Redirects and Forwards"/>
              </a:rPr>
              <a:t>Unvalidated</a:t>
            </a:r>
            <a:r>
              <a:rPr lang="en-GB" sz="1100" dirty="0">
                <a:hlinkClick r:id="rId12" tooltip="Top 10 2013-A10-Unvalidated Redirects and Forwards"/>
              </a:rPr>
              <a:t> Redirects and Forwards</a:t>
            </a:r>
            <a:endParaRPr lang="en-GB" sz="1100" dirty="0"/>
          </a:p>
          <a:p>
            <a:endParaRPr lang="en-GB" b="0" baseline="0" dirty="0" smtClean="0"/>
          </a:p>
          <a:p>
            <a:endParaRPr lang="en-GB" dirty="0" smtClean="0"/>
          </a:p>
          <a:p>
            <a:pPr marL="608814" lvl="1" indent="-166040">
              <a:buFont typeface="Arial" panose="020B0604020202020204" pitchFamily="34" charset="0"/>
              <a:buChar char="•"/>
            </a:pPr>
            <a:endParaRPr lang="en-GB" dirty="0" smtClean="0"/>
          </a:p>
        </p:txBody>
      </p:sp>
      <p:sp>
        <p:nvSpPr>
          <p:cNvPr id="4" name="Slide Number Placeholder 3"/>
          <p:cNvSpPr>
            <a:spLocks noGrp="1"/>
          </p:cNvSpPr>
          <p:nvPr>
            <p:ph type="sldNum" sz="quarter" idx="10"/>
          </p:nvPr>
        </p:nvSpPr>
        <p:spPr/>
        <p:txBody>
          <a:bodyPr/>
          <a:lstStyle/>
          <a:p>
            <a:fld id="{21FA4136-8B0D-4D64-8F5B-630EBC8D67B3}" type="slidenum">
              <a:rPr lang="en-US" smtClean="0"/>
              <a:t>28</a:t>
            </a:fld>
            <a:endParaRPr lang="en-US"/>
          </a:p>
        </p:txBody>
      </p:sp>
    </p:spTree>
    <p:extLst>
      <p:ext uri="{BB962C8B-B14F-4D97-AF65-F5344CB8AC3E}">
        <p14:creationId xmlns:p14="http://schemas.microsoft.com/office/powerpoint/2010/main" val="2065231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06675" y="914400"/>
            <a:ext cx="4387850" cy="2468563"/>
          </a:xfrm>
        </p:spPr>
      </p:sp>
      <p:sp>
        <p:nvSpPr>
          <p:cNvPr id="3" name="Notes Placeholder 2"/>
          <p:cNvSpPr>
            <a:spLocks noGrp="1"/>
          </p:cNvSpPr>
          <p:nvPr>
            <p:ph type="body" idx="1"/>
          </p:nvPr>
        </p:nvSpPr>
        <p:spPr/>
        <p:txBody>
          <a:bodyPr/>
          <a:lstStyle/>
          <a:p>
            <a:r>
              <a:rPr lang="en-US" dirty="0" smtClean="0"/>
              <a:t>The first detection method that can be used for HTTP floods is the TPS based detection</a:t>
            </a:r>
            <a:r>
              <a:rPr lang="en-US" baseline="0" dirty="0" smtClean="0"/>
              <a:t> which is also enabled by default. </a:t>
            </a:r>
          </a:p>
          <a:p>
            <a:r>
              <a:rPr lang="en-US" baseline="0" dirty="0" smtClean="0"/>
              <a:t>TPS based detection includes the following options that can be used to detect HTTP floods: </a:t>
            </a:r>
          </a:p>
          <a:p>
            <a:endParaRPr lang="en-US" baseline="0" dirty="0" smtClean="0"/>
          </a:p>
          <a:p>
            <a:pPr marL="0" indent="0">
              <a:buFontTx/>
              <a:buNone/>
            </a:pPr>
            <a:r>
              <a:rPr lang="en-US" sz="1600" dirty="0" smtClean="0"/>
              <a:t>IP Detection Criteria</a:t>
            </a:r>
            <a:endParaRPr lang="en-US" sz="1600" dirty="0" smtClean="0">
              <a:solidFill>
                <a:srgbClr val="000000"/>
              </a:solidFill>
              <a:latin typeface="FreeSans"/>
            </a:endParaRPr>
          </a:p>
          <a:p>
            <a:pPr marL="0" indent="0">
              <a:buFontTx/>
              <a:buNone/>
            </a:pPr>
            <a:r>
              <a:rPr lang="en-US" sz="1600" dirty="0" smtClean="0"/>
              <a:t>Geolocation Detection Criteria</a:t>
            </a:r>
          </a:p>
          <a:p>
            <a:pPr marL="0" indent="0">
              <a:buFontTx/>
              <a:buNone/>
            </a:pPr>
            <a:r>
              <a:rPr lang="en-US" sz="1600" dirty="0" smtClean="0"/>
              <a:t>URL Detection Criteria</a:t>
            </a:r>
          </a:p>
          <a:p>
            <a:pPr marL="0" indent="0">
              <a:buFontTx/>
              <a:buNone/>
            </a:pPr>
            <a:r>
              <a:rPr lang="en-US" sz="1600" dirty="0" smtClean="0"/>
              <a:t>Site-Wide Detection Criteria</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AC2F00-F752-40F3-8959-908B61CAB754}" type="slidenum">
              <a:rPr lang="en-US" smtClean="0"/>
              <a:t>30</a:t>
            </a:fld>
            <a:endParaRPr lang="en-US"/>
          </a:p>
        </p:txBody>
      </p:sp>
    </p:spTree>
    <p:extLst>
      <p:ext uri="{BB962C8B-B14F-4D97-AF65-F5344CB8AC3E}">
        <p14:creationId xmlns:p14="http://schemas.microsoft.com/office/powerpoint/2010/main" val="1249201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the GUI includes various thresholds that needs to be explain we will review each one by the following order </a:t>
            </a:r>
            <a:endParaRPr lang="en-US" dirty="0"/>
          </a:p>
        </p:txBody>
      </p:sp>
      <p:sp>
        <p:nvSpPr>
          <p:cNvPr id="4" name="Slide Number Placeholder 3"/>
          <p:cNvSpPr>
            <a:spLocks noGrp="1"/>
          </p:cNvSpPr>
          <p:nvPr>
            <p:ph type="sldNum" sz="quarter" idx="10"/>
          </p:nvPr>
        </p:nvSpPr>
        <p:spPr/>
        <p:txBody>
          <a:bodyPr/>
          <a:lstStyle/>
          <a:p>
            <a:fld id="{EDAC2F00-F752-40F3-8959-908B61CAB754}" type="slidenum">
              <a:rPr lang="en-US" smtClean="0"/>
              <a:t>31</a:t>
            </a:fld>
            <a:endParaRPr lang="en-US"/>
          </a:p>
        </p:txBody>
      </p:sp>
    </p:spTree>
    <p:extLst>
      <p:ext uri="{BB962C8B-B14F-4D97-AF65-F5344CB8AC3E}">
        <p14:creationId xmlns:p14="http://schemas.microsoft.com/office/powerpoint/2010/main" val="3818650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0"/>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213160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22"/>
          <p:cNvSpPr txBox="1">
            <a:spLocks/>
          </p:cNvSpPr>
          <p:nvPr/>
        </p:nvSpPr>
        <p:spPr>
          <a:xfrm>
            <a:off x="-4636" y="6528816"/>
            <a:ext cx="12198096" cy="329184"/>
          </a:xfrm>
          <a:prstGeom prst="rect">
            <a:avLst/>
          </a:prstGeom>
          <a:solidFill>
            <a:schemeClr val="bg1"/>
          </a:solidFill>
        </p:spPr>
        <p:txBody>
          <a:bodyPr vert="horz" wrap="square" lIns="502920" tIns="0" rIns="0" bIns="0" rtlCol="0" anchor="ctr">
            <a:noAutofit/>
          </a:bodyPr>
          <a:lstStyle>
            <a:defPPr>
              <a:defRPr lang="en-US"/>
            </a:defPPr>
            <a:lvl1pPr marL="0" algn="l" defTabSz="914400" rtl="0" eaLnBrk="1" latinLnBrk="0" hangingPunct="1">
              <a:defRPr lang="en-US" sz="1100" b="0" kern="1200" dirty="0">
                <a:solidFill>
                  <a:schemeClr val="tx2"/>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mtClean="0"/>
              <a:t>© F5 Networks, Inc</a:t>
            </a:r>
            <a:endParaRPr lang="en-US"/>
          </a:p>
        </p:txBody>
      </p:sp>
      <p:sp>
        <p:nvSpPr>
          <p:cNvPr id="7" name="Slide Number Placeholder 23"/>
          <p:cNvSpPr txBox="1">
            <a:spLocks/>
          </p:cNvSpPr>
          <p:nvPr/>
        </p:nvSpPr>
        <p:spPr>
          <a:xfrm>
            <a:off x="9875520" y="6528816"/>
            <a:ext cx="1828800"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mtClean="0"/>
              <a:pPr algn="r">
                <a:lnSpc>
                  <a:spcPct val="90000"/>
                </a:lnSpc>
                <a:buClr>
                  <a:schemeClr val="bg1">
                    <a:lumMod val="65000"/>
                  </a:schemeClr>
                </a:buClr>
                <a:buFont typeface="Arial" pitchFamily="34" charset="0"/>
                <a:buNone/>
              </a:pPr>
              <a:t>‹#›</a:t>
            </a:fld>
            <a:endParaRPr lang="en-US" dirty="0"/>
          </a:p>
        </p:txBody>
      </p:sp>
      <p:sp>
        <p:nvSpPr>
          <p:cNvPr id="8" name="Rectangle 7"/>
          <p:cNvSpPr/>
          <p:nvPr/>
        </p:nvSpPr>
        <p:spPr>
          <a:xfrm>
            <a:off x="822960" y="640080"/>
            <a:ext cx="2194560" cy="1828800"/>
          </a:xfrm>
          <a:prstGeom prst="rect">
            <a:avLst/>
          </a:prstGeom>
          <a:noFill/>
          <a:ln>
            <a:noFill/>
            <a:miter lim="800000"/>
          </a:ln>
        </p:spPr>
        <p:style>
          <a:lnRef idx="2">
            <a:schemeClr val="accent5"/>
          </a:lnRef>
          <a:fillRef idx="1">
            <a:schemeClr val="lt1"/>
          </a:fillRef>
          <a:effectRef idx="0">
            <a:schemeClr val="accent5"/>
          </a:effectRef>
          <a:fontRef idx="minor">
            <a:schemeClr val="dk1"/>
          </a:fontRef>
        </p:style>
        <p:txBody>
          <a:bodyPr lIns="243797" tIns="0" rIns="121899" bIns="60949" rtlCol="0" anchor="t"/>
          <a:lstStyle/>
          <a:p>
            <a:pPr>
              <a:lnSpc>
                <a:spcPct val="90000"/>
              </a:lnSpc>
            </a:pPr>
            <a:r>
              <a:rPr lang="en-US" sz="36000" dirty="0" smtClean="0">
                <a:solidFill>
                  <a:srgbClr val="FFFFFF">
                    <a:alpha val="20000"/>
                  </a:srgbClr>
                </a:solidFill>
                <a:effectLst/>
                <a:latin typeface="Arial" pitchFamily="34" charset="0"/>
                <a:cs typeface="Arial" pitchFamily="34" charset="0"/>
              </a:rPr>
              <a:t>“</a:t>
            </a:r>
            <a:endParaRPr lang="en-US" sz="36000" dirty="0">
              <a:solidFill>
                <a:srgbClr val="FFFFFF">
                  <a:alpha val="20000"/>
                </a:srgbClr>
              </a:solidFill>
              <a:effectLst/>
              <a:latin typeface="Arial" pitchFamily="34" charset="0"/>
              <a:cs typeface="Arial" pitchFamily="34" charset="0"/>
            </a:endParaRPr>
          </a:p>
        </p:txBody>
      </p:sp>
      <p:sp>
        <p:nvSpPr>
          <p:cNvPr id="9" name="Text Placeholder 9"/>
          <p:cNvSpPr>
            <a:spLocks noGrp="1"/>
          </p:cNvSpPr>
          <p:nvPr>
            <p:ph type="body" sz="quarter" idx="10" hasCustomPrompt="1"/>
          </p:nvPr>
        </p:nvSpPr>
        <p:spPr>
          <a:xfrm>
            <a:off x="1522412" y="914400"/>
            <a:ext cx="9144000" cy="4754880"/>
          </a:xfrm>
        </p:spPr>
        <p:txBody>
          <a:bodyPr anchor="ctr"/>
          <a:lstStyle>
            <a:lvl1pPr marL="0" marR="0" indent="0" algn="ctr" defTabSz="914400" rtl="0" eaLnBrk="1" fontAlgn="auto" latinLnBrk="0" hangingPunct="1">
              <a:lnSpc>
                <a:spcPct val="85000"/>
              </a:lnSpc>
              <a:spcBef>
                <a:spcPts val="1200"/>
              </a:spcBef>
              <a:spcAft>
                <a:spcPts val="600"/>
              </a:spcAft>
              <a:buClrTx/>
              <a:buSzTx/>
              <a:buFont typeface="Arial" pitchFamily="34" charset="0"/>
              <a:buNone/>
              <a:tabLst/>
              <a:defRPr sz="3200" baseline="0">
                <a:solidFill>
                  <a:schemeClr val="bg1"/>
                </a:solidFill>
                <a:effectLst>
                  <a:outerShdw blurRad="38100" dist="25400" dir="2700000" algn="tl">
                    <a:srgbClr val="000000">
                      <a:alpha val="0"/>
                    </a:srgbClr>
                  </a:outerShdw>
                </a:effectLst>
              </a:defRPr>
            </a:lvl1pPr>
            <a:lvl2pPr marL="0" indent="0" algn="ctr">
              <a:spcBef>
                <a:spcPts val="2400"/>
              </a:spcBef>
              <a:spcAft>
                <a:spcPts val="600"/>
              </a:spcAft>
              <a:buNone/>
              <a:defRPr>
                <a:solidFill>
                  <a:schemeClr val="bg1"/>
                </a:solidFill>
                <a:effectLst>
                  <a:outerShdw blurRad="38100" dist="25400" dir="2700000" algn="tl">
                    <a:srgbClr val="000000">
                      <a:alpha val="0"/>
                    </a:srgbClr>
                  </a:outerShdw>
                </a:effectLst>
              </a:defRPr>
            </a:lvl2pPr>
            <a:lvl3pPr marL="0" indent="0" algn="ctr">
              <a:spcAft>
                <a:spcPts val="0"/>
              </a:spcAft>
              <a:buNone/>
              <a:defRPr>
                <a:solidFill>
                  <a:schemeClr val="bg1"/>
                </a:solidFill>
                <a:effectLst>
                  <a:outerShdw blurRad="38100" dist="25400" dir="2700000" algn="tl">
                    <a:srgbClr val="000000">
                      <a:alpha val="0"/>
                    </a:srgbClr>
                  </a:outerShdw>
                </a:effectLst>
              </a:defRPr>
            </a:lvl3pPr>
            <a:lvl4pPr marL="0" indent="0" algn="ctr">
              <a:spcAft>
                <a:spcPts val="0"/>
              </a:spcAft>
              <a:buNone/>
              <a:defRPr>
                <a:solidFill>
                  <a:schemeClr val="bg1"/>
                </a:solidFill>
              </a:defRPr>
            </a:lvl4pPr>
            <a:lvl5pPr marL="0" indent="0" algn="ctr">
              <a:spcAft>
                <a:spcPts val="0"/>
              </a:spcAft>
              <a:buNone/>
              <a:defRPr>
                <a:solidFill>
                  <a:schemeClr val="bg1"/>
                </a:solidFill>
              </a:defRPr>
            </a:lvl5pPr>
          </a:lstStyle>
          <a:p>
            <a:pPr marL="0" marR="0" lvl="0" indent="0" algn="ctr" defTabSz="914400" rtl="0" eaLnBrk="1" fontAlgn="auto" latinLnBrk="0" hangingPunct="1">
              <a:lnSpc>
                <a:spcPct val="85000"/>
              </a:lnSpc>
              <a:spcBef>
                <a:spcPts val="1200"/>
              </a:spcBef>
              <a:spcAft>
                <a:spcPts val="600"/>
              </a:spcAft>
              <a:buClrTx/>
              <a:buSzTx/>
              <a:buFont typeface="Arial" pitchFamily="34" charset="0"/>
              <a:buNone/>
              <a:tabLst/>
              <a:defRPr/>
            </a:pPr>
            <a:r>
              <a:rPr lang="en-US" dirty="0" smtClean="0"/>
              <a:t>Use quotations to illustrate or highlight a main point, as a transition between sections, or to add validation to your point. Quotations are most effective when they are brief.</a:t>
            </a:r>
          </a:p>
          <a:p>
            <a:pPr lvl="0"/>
            <a:r>
              <a:rPr lang="en-US" dirty="0" smtClean="0"/>
              <a:t>To style quote attribution, increase one list level. </a:t>
            </a:r>
          </a:p>
          <a:p>
            <a:pPr lvl="1"/>
            <a:r>
              <a:rPr lang="en-US" dirty="0" smtClean="0"/>
              <a:t>—Name/Source of quote</a:t>
            </a:r>
          </a:p>
          <a:p>
            <a:pPr lvl="2"/>
            <a:r>
              <a:rPr lang="en-US" dirty="0" smtClean="0"/>
              <a:t>Title, Company</a:t>
            </a:r>
          </a:p>
        </p:txBody>
      </p:sp>
      <p:sp>
        <p:nvSpPr>
          <p:cNvPr id="10" name="TextBox 9"/>
          <p:cNvSpPr txBox="1"/>
          <p:nvPr/>
        </p:nvSpPr>
        <p:spPr>
          <a:xfrm>
            <a:off x="4984834" y="6630741"/>
            <a:ext cx="2219157" cy="387684"/>
          </a:xfrm>
          <a:prstGeom prst="rect">
            <a:avLst/>
          </a:prstGeom>
          <a:noFill/>
        </p:spPr>
        <p:txBody>
          <a:bodyPr wrap="none" lIns="0" tIns="0" rIns="0" bIns="0" rtlCol="0">
            <a:noAutofit/>
          </a:bodyPr>
          <a:lstStyle/>
          <a:p>
            <a:pPr marL="0" marR="0" indent="0" algn="ctr" defTabSz="914400" rtl="0" eaLnBrk="1" fontAlgn="auto" latinLnBrk="0" hangingPunct="1">
              <a:lnSpc>
                <a:spcPct val="90000"/>
              </a:lnSpc>
              <a:spcBef>
                <a:spcPts val="0"/>
              </a:spcBef>
              <a:spcAft>
                <a:spcPts val="600"/>
              </a:spcAft>
              <a:buClrTx/>
              <a:buSzTx/>
              <a:buFontTx/>
              <a:buNone/>
              <a:tabLst/>
              <a:defRPr/>
            </a:pPr>
            <a:r>
              <a:rPr lang="en-US" sz="1100" dirty="0" smtClean="0">
                <a:latin typeface="+mj-lt"/>
              </a:rPr>
              <a:t>CONFIDENTIAL</a:t>
            </a:r>
          </a:p>
          <a:p>
            <a:pPr>
              <a:lnSpc>
                <a:spcPct val="90000"/>
              </a:lnSpc>
              <a:spcAft>
                <a:spcPts val="600"/>
              </a:spcAft>
            </a:pPr>
            <a:endParaRPr lang="en-US" sz="2000" kern="1200" dirty="0" err="1" smtClean="0">
              <a:solidFill>
                <a:schemeClr val="tx2"/>
              </a:solidFill>
              <a:effectLst>
                <a:outerShdw blurRad="38100" dist="25400" dir="2700000" algn="tl">
                  <a:srgbClr val="000000">
                    <a:alpha val="0"/>
                  </a:srgbClr>
                </a:outerShdw>
              </a:effectLst>
              <a:latin typeface="+mn-lt"/>
              <a:ea typeface="+mn-ea"/>
              <a:cs typeface="+mn-cs"/>
            </a:endParaRPr>
          </a:p>
        </p:txBody>
      </p:sp>
    </p:spTree>
    <p:extLst>
      <p:ext uri="{BB962C8B-B14F-4D97-AF65-F5344CB8AC3E}">
        <p14:creationId xmlns:p14="http://schemas.microsoft.com/office/powerpoint/2010/main" val="177123348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822960" y="640080"/>
            <a:ext cx="2194560" cy="1828800"/>
          </a:xfrm>
          <a:prstGeom prst="rect">
            <a:avLst/>
          </a:prstGeom>
          <a:noFill/>
          <a:ln>
            <a:noFill/>
            <a:miter lim="800000"/>
          </a:ln>
        </p:spPr>
        <p:style>
          <a:lnRef idx="2">
            <a:schemeClr val="accent5"/>
          </a:lnRef>
          <a:fillRef idx="1">
            <a:schemeClr val="lt1"/>
          </a:fillRef>
          <a:effectRef idx="0">
            <a:schemeClr val="accent5"/>
          </a:effectRef>
          <a:fontRef idx="minor">
            <a:schemeClr val="dk1"/>
          </a:fontRef>
        </p:style>
        <p:txBody>
          <a:bodyPr lIns="243797" tIns="0" rIns="121899" bIns="60949" rtlCol="0" anchor="t"/>
          <a:lstStyle/>
          <a:p>
            <a:pPr>
              <a:lnSpc>
                <a:spcPct val="90000"/>
              </a:lnSpc>
            </a:pPr>
            <a:r>
              <a:rPr lang="en-US" sz="36000" dirty="0" smtClean="0">
                <a:solidFill>
                  <a:srgbClr val="FFFFFF">
                    <a:alpha val="20000"/>
                  </a:srgbClr>
                </a:solidFill>
                <a:effectLst/>
                <a:latin typeface="Arial" pitchFamily="34" charset="0"/>
                <a:cs typeface="Arial" pitchFamily="34" charset="0"/>
              </a:rPr>
              <a:t>“</a:t>
            </a:r>
            <a:endParaRPr lang="en-US" sz="36000" dirty="0">
              <a:solidFill>
                <a:srgbClr val="FFFFFF">
                  <a:alpha val="20000"/>
                </a:srgbClr>
              </a:solidFill>
              <a:effectLst/>
              <a:latin typeface="Arial" pitchFamily="34" charset="0"/>
              <a:cs typeface="Arial" pitchFamily="34" charset="0"/>
            </a:endParaRPr>
          </a:p>
        </p:txBody>
      </p:sp>
      <p:sp>
        <p:nvSpPr>
          <p:cNvPr id="7" name="Text Placeholder 9"/>
          <p:cNvSpPr>
            <a:spLocks noGrp="1"/>
          </p:cNvSpPr>
          <p:nvPr>
            <p:ph type="body" sz="quarter" idx="10" hasCustomPrompt="1"/>
          </p:nvPr>
        </p:nvSpPr>
        <p:spPr>
          <a:xfrm>
            <a:off x="1522412" y="914400"/>
            <a:ext cx="9144000" cy="4754880"/>
          </a:xfrm>
        </p:spPr>
        <p:txBody>
          <a:bodyPr anchor="ctr"/>
          <a:lstStyle>
            <a:lvl1pPr marL="0" marR="0" indent="0" algn="ctr" defTabSz="914400" rtl="0" eaLnBrk="1" fontAlgn="auto" latinLnBrk="0" hangingPunct="1">
              <a:lnSpc>
                <a:spcPct val="85000"/>
              </a:lnSpc>
              <a:spcBef>
                <a:spcPts val="1200"/>
              </a:spcBef>
              <a:spcAft>
                <a:spcPts val="600"/>
              </a:spcAft>
              <a:buClrTx/>
              <a:buSzTx/>
              <a:buFont typeface="Arial" pitchFamily="34" charset="0"/>
              <a:buNone/>
              <a:tabLst/>
              <a:defRPr sz="3200" baseline="0">
                <a:solidFill>
                  <a:schemeClr val="bg1"/>
                </a:solidFill>
                <a:effectLst>
                  <a:outerShdw blurRad="38100" dist="25400" dir="2700000" algn="tl">
                    <a:srgbClr val="000000">
                      <a:alpha val="0"/>
                    </a:srgbClr>
                  </a:outerShdw>
                </a:effectLst>
              </a:defRPr>
            </a:lvl1pPr>
            <a:lvl2pPr marL="0" indent="0" algn="ctr">
              <a:spcBef>
                <a:spcPts val="2400"/>
              </a:spcBef>
              <a:spcAft>
                <a:spcPts val="600"/>
              </a:spcAft>
              <a:buNone/>
              <a:defRPr>
                <a:solidFill>
                  <a:schemeClr val="bg1"/>
                </a:solidFill>
                <a:effectLst>
                  <a:outerShdw blurRad="38100" dist="25400" dir="2700000" algn="tl">
                    <a:srgbClr val="000000">
                      <a:alpha val="0"/>
                    </a:srgbClr>
                  </a:outerShdw>
                </a:effectLst>
              </a:defRPr>
            </a:lvl2pPr>
            <a:lvl3pPr marL="0" indent="0" algn="ctr">
              <a:spcAft>
                <a:spcPts val="0"/>
              </a:spcAft>
              <a:buNone/>
              <a:defRPr>
                <a:solidFill>
                  <a:schemeClr val="bg1"/>
                </a:solidFill>
                <a:effectLst>
                  <a:outerShdw blurRad="38100" dist="25400" dir="2700000" algn="tl">
                    <a:srgbClr val="000000">
                      <a:alpha val="0"/>
                    </a:srgbClr>
                  </a:outerShdw>
                </a:effectLst>
              </a:defRPr>
            </a:lvl3pPr>
            <a:lvl4pPr marL="0" indent="0" algn="ctr">
              <a:spcAft>
                <a:spcPts val="0"/>
              </a:spcAft>
              <a:buNone/>
              <a:defRPr>
                <a:solidFill>
                  <a:schemeClr val="bg1"/>
                </a:solidFill>
              </a:defRPr>
            </a:lvl4pPr>
            <a:lvl5pPr marL="0" indent="0" algn="ctr">
              <a:spcAft>
                <a:spcPts val="0"/>
              </a:spcAft>
              <a:buNone/>
              <a:defRPr>
                <a:solidFill>
                  <a:schemeClr val="bg1"/>
                </a:solidFill>
              </a:defRPr>
            </a:lvl5pPr>
          </a:lstStyle>
          <a:p>
            <a:pPr marL="0" marR="0" lvl="0" indent="0" algn="ctr" defTabSz="914400" rtl="0" eaLnBrk="1" fontAlgn="auto" latinLnBrk="0" hangingPunct="1">
              <a:lnSpc>
                <a:spcPct val="85000"/>
              </a:lnSpc>
              <a:spcBef>
                <a:spcPts val="1200"/>
              </a:spcBef>
              <a:spcAft>
                <a:spcPts val="600"/>
              </a:spcAft>
              <a:buClrTx/>
              <a:buSzTx/>
              <a:buFont typeface="Arial" pitchFamily="34" charset="0"/>
              <a:buNone/>
              <a:tabLst/>
              <a:defRPr/>
            </a:pPr>
            <a:r>
              <a:rPr lang="en-US" dirty="0" smtClean="0"/>
              <a:t>Use quotations to illustrate or highlight a main point, as a transition between sections, or to add validation to your point. Quotations are most effective when they are brief.</a:t>
            </a:r>
          </a:p>
          <a:p>
            <a:pPr lvl="0"/>
            <a:r>
              <a:rPr lang="en-US" dirty="0" smtClean="0"/>
              <a:t>To style quote attribution, increase one list level. </a:t>
            </a:r>
          </a:p>
          <a:p>
            <a:pPr lvl="1"/>
            <a:r>
              <a:rPr lang="en-US" dirty="0" smtClean="0"/>
              <a:t>—Name/Source of quote</a:t>
            </a:r>
          </a:p>
          <a:p>
            <a:pPr lvl="2"/>
            <a:r>
              <a:rPr lang="en-US" dirty="0" smtClean="0"/>
              <a:t>Title, Company</a:t>
            </a:r>
          </a:p>
        </p:txBody>
      </p:sp>
      <p:sp>
        <p:nvSpPr>
          <p:cNvPr id="8" name="Footer Placeholder 22"/>
          <p:cNvSpPr txBox="1">
            <a:spLocks/>
          </p:cNvSpPr>
          <p:nvPr/>
        </p:nvSpPr>
        <p:spPr>
          <a:xfrm>
            <a:off x="-4636" y="6528816"/>
            <a:ext cx="12198096" cy="329184"/>
          </a:xfrm>
          <a:prstGeom prst="rect">
            <a:avLst/>
          </a:prstGeom>
          <a:solidFill>
            <a:schemeClr val="bg1"/>
          </a:solidFill>
        </p:spPr>
        <p:txBody>
          <a:bodyPr vert="horz" wrap="square" lIns="502920" tIns="0" rIns="0" bIns="0" rtlCol="0" anchor="ctr">
            <a:noAutofit/>
          </a:bodyPr>
          <a:lstStyle>
            <a:defPPr>
              <a:defRPr lang="en-US"/>
            </a:defPPr>
            <a:lvl1pPr marL="0" algn="l" defTabSz="914400" rtl="0" eaLnBrk="1" latinLnBrk="0" hangingPunct="1">
              <a:defRPr lang="en-US" sz="1100" b="0" kern="1200" dirty="0">
                <a:solidFill>
                  <a:schemeClr val="tx2"/>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mtClean="0"/>
              <a:t>© F5 Networks, Inc</a:t>
            </a:r>
            <a:endParaRPr lang="en-US"/>
          </a:p>
        </p:txBody>
      </p:sp>
      <p:sp>
        <p:nvSpPr>
          <p:cNvPr id="9" name="Slide Number Placeholder 23"/>
          <p:cNvSpPr txBox="1">
            <a:spLocks/>
          </p:cNvSpPr>
          <p:nvPr/>
        </p:nvSpPr>
        <p:spPr>
          <a:xfrm>
            <a:off x="9875520" y="6528816"/>
            <a:ext cx="1828800"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mtClean="0"/>
              <a:pPr algn="r">
                <a:lnSpc>
                  <a:spcPct val="90000"/>
                </a:lnSpc>
                <a:buClr>
                  <a:schemeClr val="bg1">
                    <a:lumMod val="65000"/>
                  </a:schemeClr>
                </a:buClr>
                <a:buFont typeface="Arial" pitchFamily="34" charset="0"/>
                <a:buNone/>
              </a:pPr>
              <a:t>‹#›</a:t>
            </a:fld>
            <a:endParaRPr lang="en-US" dirty="0"/>
          </a:p>
        </p:txBody>
      </p:sp>
      <p:sp>
        <p:nvSpPr>
          <p:cNvPr id="10" name="TextBox 9"/>
          <p:cNvSpPr txBox="1"/>
          <p:nvPr/>
        </p:nvSpPr>
        <p:spPr>
          <a:xfrm>
            <a:off x="4984834" y="6630741"/>
            <a:ext cx="2219157" cy="387684"/>
          </a:xfrm>
          <a:prstGeom prst="rect">
            <a:avLst/>
          </a:prstGeom>
          <a:noFill/>
        </p:spPr>
        <p:txBody>
          <a:bodyPr wrap="none" lIns="0" tIns="0" rIns="0" bIns="0" rtlCol="0">
            <a:noAutofit/>
          </a:bodyPr>
          <a:lstStyle/>
          <a:p>
            <a:pPr marL="0" marR="0" indent="0" algn="ctr" defTabSz="914400" rtl="0" eaLnBrk="1" fontAlgn="auto" latinLnBrk="0" hangingPunct="1">
              <a:lnSpc>
                <a:spcPct val="90000"/>
              </a:lnSpc>
              <a:spcBef>
                <a:spcPts val="0"/>
              </a:spcBef>
              <a:spcAft>
                <a:spcPts val="600"/>
              </a:spcAft>
              <a:buClrTx/>
              <a:buSzTx/>
              <a:buFontTx/>
              <a:buNone/>
              <a:tabLst/>
              <a:defRPr/>
            </a:pPr>
            <a:r>
              <a:rPr lang="en-US" sz="1100" dirty="0" smtClean="0">
                <a:latin typeface="+mj-lt"/>
              </a:rPr>
              <a:t>CONFIDENTIAL</a:t>
            </a:r>
          </a:p>
          <a:p>
            <a:pPr>
              <a:lnSpc>
                <a:spcPct val="90000"/>
              </a:lnSpc>
              <a:spcAft>
                <a:spcPts val="600"/>
              </a:spcAft>
            </a:pPr>
            <a:endParaRPr lang="en-US" sz="2000" kern="1200" dirty="0" err="1" smtClean="0">
              <a:solidFill>
                <a:schemeClr val="tx2"/>
              </a:solidFill>
              <a:effectLst>
                <a:outerShdw blurRad="38100" dist="25400" dir="2700000" algn="tl">
                  <a:srgbClr val="000000">
                    <a:alpha val="0"/>
                  </a:srgbClr>
                </a:outerShdw>
              </a:effectLst>
              <a:latin typeface="+mn-lt"/>
              <a:ea typeface="+mn-ea"/>
              <a:cs typeface="+mn-cs"/>
            </a:endParaRPr>
          </a:p>
        </p:txBody>
      </p:sp>
    </p:spTree>
    <p:extLst>
      <p:ext uri="{BB962C8B-B14F-4D97-AF65-F5344CB8AC3E}">
        <p14:creationId xmlns:p14="http://schemas.microsoft.com/office/powerpoint/2010/main" val="414016948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822960" y="640080"/>
            <a:ext cx="2194560" cy="1828800"/>
          </a:xfrm>
          <a:prstGeom prst="rect">
            <a:avLst/>
          </a:prstGeom>
          <a:noFill/>
          <a:ln>
            <a:noFill/>
            <a:miter lim="800000"/>
          </a:ln>
        </p:spPr>
        <p:style>
          <a:lnRef idx="2">
            <a:schemeClr val="accent5"/>
          </a:lnRef>
          <a:fillRef idx="1">
            <a:schemeClr val="lt1"/>
          </a:fillRef>
          <a:effectRef idx="0">
            <a:schemeClr val="accent5"/>
          </a:effectRef>
          <a:fontRef idx="minor">
            <a:schemeClr val="dk1"/>
          </a:fontRef>
        </p:style>
        <p:txBody>
          <a:bodyPr lIns="243797" tIns="0" rIns="121899" bIns="60949" rtlCol="0" anchor="t"/>
          <a:lstStyle/>
          <a:p>
            <a:pPr>
              <a:lnSpc>
                <a:spcPct val="90000"/>
              </a:lnSpc>
            </a:pPr>
            <a:r>
              <a:rPr lang="en-US" sz="36000" dirty="0" smtClean="0">
                <a:solidFill>
                  <a:srgbClr val="FFFFFF">
                    <a:alpha val="20000"/>
                  </a:srgbClr>
                </a:solidFill>
                <a:effectLst/>
                <a:latin typeface="Arial" pitchFamily="34" charset="0"/>
                <a:cs typeface="Arial" pitchFamily="34" charset="0"/>
              </a:rPr>
              <a:t>“</a:t>
            </a:r>
            <a:endParaRPr lang="en-US" sz="36000" dirty="0">
              <a:solidFill>
                <a:srgbClr val="FFFFFF">
                  <a:alpha val="20000"/>
                </a:srgbClr>
              </a:solidFill>
              <a:effectLst/>
              <a:latin typeface="Arial" pitchFamily="34" charset="0"/>
              <a:cs typeface="Arial" pitchFamily="34" charset="0"/>
            </a:endParaRPr>
          </a:p>
        </p:txBody>
      </p:sp>
      <p:sp>
        <p:nvSpPr>
          <p:cNvPr id="7" name="Text Placeholder 9"/>
          <p:cNvSpPr>
            <a:spLocks noGrp="1"/>
          </p:cNvSpPr>
          <p:nvPr>
            <p:ph type="body" sz="quarter" idx="10" hasCustomPrompt="1"/>
          </p:nvPr>
        </p:nvSpPr>
        <p:spPr>
          <a:xfrm>
            <a:off x="1522412" y="914400"/>
            <a:ext cx="9144000" cy="4754880"/>
          </a:xfrm>
        </p:spPr>
        <p:txBody>
          <a:bodyPr anchor="ctr"/>
          <a:lstStyle>
            <a:lvl1pPr marL="0" marR="0" indent="0" algn="ctr" defTabSz="914400" rtl="0" eaLnBrk="1" fontAlgn="auto" latinLnBrk="0" hangingPunct="1">
              <a:lnSpc>
                <a:spcPct val="85000"/>
              </a:lnSpc>
              <a:spcBef>
                <a:spcPts val="1200"/>
              </a:spcBef>
              <a:spcAft>
                <a:spcPts val="600"/>
              </a:spcAft>
              <a:buClrTx/>
              <a:buSzTx/>
              <a:buFont typeface="Arial" pitchFamily="34" charset="0"/>
              <a:buNone/>
              <a:tabLst/>
              <a:defRPr sz="3200" baseline="0">
                <a:solidFill>
                  <a:schemeClr val="bg1"/>
                </a:solidFill>
                <a:effectLst>
                  <a:outerShdw blurRad="38100" dist="25400" dir="2700000" algn="tl">
                    <a:srgbClr val="000000">
                      <a:alpha val="0"/>
                    </a:srgbClr>
                  </a:outerShdw>
                </a:effectLst>
              </a:defRPr>
            </a:lvl1pPr>
            <a:lvl2pPr marL="0" indent="0" algn="ctr">
              <a:spcBef>
                <a:spcPts val="2400"/>
              </a:spcBef>
              <a:spcAft>
                <a:spcPts val="600"/>
              </a:spcAft>
              <a:buNone/>
              <a:defRPr>
                <a:solidFill>
                  <a:schemeClr val="bg1"/>
                </a:solidFill>
                <a:effectLst>
                  <a:outerShdw blurRad="38100" dist="25400" dir="2700000" algn="tl">
                    <a:srgbClr val="000000">
                      <a:alpha val="0"/>
                    </a:srgbClr>
                  </a:outerShdw>
                </a:effectLst>
              </a:defRPr>
            </a:lvl2pPr>
            <a:lvl3pPr marL="0" indent="0" algn="ctr">
              <a:spcAft>
                <a:spcPts val="0"/>
              </a:spcAft>
              <a:buNone/>
              <a:defRPr>
                <a:solidFill>
                  <a:schemeClr val="bg1"/>
                </a:solidFill>
                <a:effectLst>
                  <a:outerShdw blurRad="38100" dist="25400" dir="2700000" algn="tl">
                    <a:srgbClr val="000000">
                      <a:alpha val="0"/>
                    </a:srgbClr>
                  </a:outerShdw>
                </a:effectLst>
              </a:defRPr>
            </a:lvl3pPr>
            <a:lvl4pPr marL="0" indent="0" algn="ctr">
              <a:spcAft>
                <a:spcPts val="0"/>
              </a:spcAft>
              <a:buNone/>
              <a:defRPr>
                <a:solidFill>
                  <a:schemeClr val="bg1"/>
                </a:solidFill>
              </a:defRPr>
            </a:lvl4pPr>
            <a:lvl5pPr marL="0" indent="0" algn="ctr">
              <a:spcAft>
                <a:spcPts val="0"/>
              </a:spcAft>
              <a:buNone/>
              <a:defRPr>
                <a:solidFill>
                  <a:schemeClr val="bg1"/>
                </a:solidFill>
              </a:defRPr>
            </a:lvl5pPr>
          </a:lstStyle>
          <a:p>
            <a:pPr marL="0" marR="0" lvl="0" indent="0" algn="ctr" defTabSz="914400" rtl="0" eaLnBrk="1" fontAlgn="auto" latinLnBrk="0" hangingPunct="1">
              <a:lnSpc>
                <a:spcPct val="85000"/>
              </a:lnSpc>
              <a:spcBef>
                <a:spcPts val="1200"/>
              </a:spcBef>
              <a:spcAft>
                <a:spcPts val="600"/>
              </a:spcAft>
              <a:buClrTx/>
              <a:buSzTx/>
              <a:buFont typeface="Arial" pitchFamily="34" charset="0"/>
              <a:buNone/>
              <a:tabLst/>
              <a:defRPr/>
            </a:pPr>
            <a:r>
              <a:rPr lang="en-US" dirty="0" smtClean="0"/>
              <a:t>Use quotations to illustrate or highlight a main point, as a transition between sections, or to add validation to your point. Quotations are most effective when they are brief.</a:t>
            </a:r>
          </a:p>
          <a:p>
            <a:pPr lvl="0"/>
            <a:r>
              <a:rPr lang="en-US" dirty="0" smtClean="0"/>
              <a:t>To style quote attribution, increase one list level. </a:t>
            </a:r>
          </a:p>
          <a:p>
            <a:pPr lvl="1"/>
            <a:r>
              <a:rPr lang="en-US" dirty="0" smtClean="0"/>
              <a:t>—Name/Source of quote</a:t>
            </a:r>
          </a:p>
          <a:p>
            <a:pPr lvl="2"/>
            <a:r>
              <a:rPr lang="en-US" dirty="0" smtClean="0"/>
              <a:t>Title, Company</a:t>
            </a:r>
          </a:p>
        </p:txBody>
      </p:sp>
      <p:sp>
        <p:nvSpPr>
          <p:cNvPr id="8" name="Footer Placeholder 22"/>
          <p:cNvSpPr txBox="1">
            <a:spLocks/>
          </p:cNvSpPr>
          <p:nvPr/>
        </p:nvSpPr>
        <p:spPr>
          <a:xfrm>
            <a:off x="-4636" y="6528816"/>
            <a:ext cx="12198096" cy="329184"/>
          </a:xfrm>
          <a:prstGeom prst="rect">
            <a:avLst/>
          </a:prstGeom>
          <a:solidFill>
            <a:schemeClr val="bg1"/>
          </a:solidFill>
        </p:spPr>
        <p:txBody>
          <a:bodyPr vert="horz" wrap="square" lIns="502920" tIns="0" rIns="0" bIns="0" rtlCol="0" anchor="ctr">
            <a:noAutofit/>
          </a:bodyPr>
          <a:lstStyle>
            <a:defPPr>
              <a:defRPr lang="en-US"/>
            </a:defPPr>
            <a:lvl1pPr marL="0" algn="l" defTabSz="914400" rtl="0" eaLnBrk="1" latinLnBrk="0" hangingPunct="1">
              <a:defRPr lang="en-US" sz="1100" b="0" kern="1200" dirty="0">
                <a:solidFill>
                  <a:schemeClr val="tx2"/>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mtClean="0"/>
              <a:t>© F5 Networks, Inc</a:t>
            </a:r>
            <a:endParaRPr lang="en-US"/>
          </a:p>
        </p:txBody>
      </p:sp>
      <p:sp>
        <p:nvSpPr>
          <p:cNvPr id="9" name="Slide Number Placeholder 23"/>
          <p:cNvSpPr txBox="1">
            <a:spLocks/>
          </p:cNvSpPr>
          <p:nvPr/>
        </p:nvSpPr>
        <p:spPr>
          <a:xfrm>
            <a:off x="9875520" y="6528816"/>
            <a:ext cx="1828800"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mtClean="0"/>
              <a:pPr algn="r">
                <a:lnSpc>
                  <a:spcPct val="90000"/>
                </a:lnSpc>
                <a:buClr>
                  <a:schemeClr val="bg1">
                    <a:lumMod val="65000"/>
                  </a:schemeClr>
                </a:buClr>
                <a:buFont typeface="Arial" pitchFamily="34" charset="0"/>
                <a:buNone/>
              </a:pPr>
              <a:t>‹#›</a:t>
            </a:fld>
            <a:endParaRPr lang="en-US" dirty="0"/>
          </a:p>
        </p:txBody>
      </p:sp>
      <p:sp>
        <p:nvSpPr>
          <p:cNvPr id="10" name="TextBox 9"/>
          <p:cNvSpPr txBox="1"/>
          <p:nvPr/>
        </p:nvSpPr>
        <p:spPr>
          <a:xfrm>
            <a:off x="4984834" y="6630741"/>
            <a:ext cx="2219157" cy="387684"/>
          </a:xfrm>
          <a:prstGeom prst="rect">
            <a:avLst/>
          </a:prstGeom>
          <a:noFill/>
        </p:spPr>
        <p:txBody>
          <a:bodyPr wrap="none" lIns="0" tIns="0" rIns="0" bIns="0" rtlCol="0">
            <a:noAutofit/>
          </a:bodyPr>
          <a:lstStyle/>
          <a:p>
            <a:pPr marL="0" marR="0" indent="0" algn="ctr" defTabSz="914400" rtl="0" eaLnBrk="1" fontAlgn="auto" latinLnBrk="0" hangingPunct="1">
              <a:lnSpc>
                <a:spcPct val="90000"/>
              </a:lnSpc>
              <a:spcBef>
                <a:spcPts val="0"/>
              </a:spcBef>
              <a:spcAft>
                <a:spcPts val="600"/>
              </a:spcAft>
              <a:buClrTx/>
              <a:buSzTx/>
              <a:buFontTx/>
              <a:buNone/>
              <a:tabLst/>
              <a:defRPr/>
            </a:pPr>
            <a:r>
              <a:rPr lang="en-US" sz="1100" dirty="0" smtClean="0">
                <a:latin typeface="+mj-lt"/>
              </a:rPr>
              <a:t>CONFIDENTIAL</a:t>
            </a:r>
          </a:p>
          <a:p>
            <a:pPr>
              <a:lnSpc>
                <a:spcPct val="90000"/>
              </a:lnSpc>
              <a:spcAft>
                <a:spcPts val="600"/>
              </a:spcAft>
            </a:pPr>
            <a:endParaRPr lang="en-US" sz="2000" kern="1200" dirty="0" err="1" smtClean="0">
              <a:solidFill>
                <a:schemeClr val="tx2"/>
              </a:solidFill>
              <a:effectLst>
                <a:outerShdw blurRad="38100" dist="25400" dir="2700000" algn="tl">
                  <a:srgbClr val="000000">
                    <a:alpha val="0"/>
                  </a:srgbClr>
                </a:outerShdw>
              </a:effectLst>
              <a:latin typeface="+mn-lt"/>
              <a:ea typeface="+mn-ea"/>
              <a:cs typeface="+mn-cs"/>
            </a:endParaRPr>
          </a:p>
        </p:txBody>
      </p:sp>
    </p:spTree>
    <p:extLst>
      <p:ext uri="{BB962C8B-B14F-4D97-AF65-F5344CB8AC3E}">
        <p14:creationId xmlns:p14="http://schemas.microsoft.com/office/powerpoint/2010/main" val="390394704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tatem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522412" y="914400"/>
            <a:ext cx="9144000" cy="4754880"/>
          </a:xfrm>
        </p:spPr>
        <p:txBody>
          <a:bodyPr anchor="ctr"/>
          <a:lstStyle>
            <a:lvl1pPr marL="0" indent="0" algn="ctr">
              <a:lnSpc>
                <a:spcPct val="85000"/>
              </a:lnSpc>
              <a:buNone/>
              <a:defRPr lang="en-US" sz="4000" kern="1200" dirty="0" smtClean="0">
                <a:solidFill>
                  <a:schemeClr val="bg1"/>
                </a:solidFill>
                <a:effectLst>
                  <a:outerShdw blurRad="38100" dist="25400" dir="2700000" algn="tl">
                    <a:srgbClr val="000000">
                      <a:alpha val="0"/>
                    </a:srgbClr>
                  </a:outerShdw>
                </a:effectLst>
                <a:latin typeface="+mn-lt"/>
                <a:ea typeface="+mn-ea"/>
                <a:cs typeface="+mn-cs"/>
              </a:defRPr>
            </a:lvl1pPr>
            <a:lvl2pPr marL="0" indent="0" algn="ctr">
              <a:spcBef>
                <a:spcPts val="2400"/>
              </a:spcBef>
              <a:spcAft>
                <a:spcPts val="600"/>
              </a:spcAft>
              <a:buNone/>
              <a:defRPr lang="en-US" sz="3200" kern="1200" dirty="0" smtClean="0">
                <a:solidFill>
                  <a:schemeClr val="bg1"/>
                </a:solidFill>
                <a:effectLst>
                  <a:outerShdw blurRad="38100" dist="25400" dir="2700000" algn="tl">
                    <a:srgbClr val="000000">
                      <a:alpha val="0"/>
                    </a:srgbClr>
                  </a:outerShdw>
                </a:effectLst>
                <a:latin typeface="+mn-lt"/>
                <a:ea typeface="+mn-ea"/>
                <a:cs typeface="+mn-cs"/>
              </a:defRPr>
            </a:lvl2pPr>
            <a:lvl3pPr marL="0" indent="0" algn="ctr">
              <a:spcAft>
                <a:spcPts val="0"/>
              </a:spcAft>
              <a:buNone/>
              <a:defRPr lang="en-US" sz="3200" kern="1200" dirty="0" smtClean="0">
                <a:solidFill>
                  <a:schemeClr val="bg1"/>
                </a:solidFill>
                <a:effectLst>
                  <a:outerShdw blurRad="38100" dist="25400" dir="2700000" algn="tl">
                    <a:srgbClr val="000000">
                      <a:alpha val="0"/>
                    </a:srgbClr>
                  </a:outerShdw>
                </a:effectLst>
                <a:latin typeface="+mn-lt"/>
                <a:ea typeface="+mn-ea"/>
                <a:cs typeface="+mn-cs"/>
              </a:defRPr>
            </a:lvl3pPr>
            <a:lvl4pPr marL="0" indent="0" algn="ctr">
              <a:spcAft>
                <a:spcPts val="0"/>
              </a:spcAft>
              <a:buNone/>
              <a:defRPr>
                <a:solidFill>
                  <a:schemeClr val="bg1"/>
                </a:solidFill>
              </a:defRPr>
            </a:lvl4pPr>
            <a:lvl5pPr marL="0" indent="0" algn="ctr">
              <a:spcAft>
                <a:spcPts val="0"/>
              </a:spcAft>
              <a:buNone/>
              <a:defRPr>
                <a:solidFill>
                  <a:schemeClr val="bg1"/>
                </a:solidFill>
              </a:defRPr>
            </a:lvl5pPr>
          </a:lstStyle>
          <a:p>
            <a:pPr lvl="0"/>
            <a:r>
              <a:rPr lang="en-US" dirty="0" smtClean="0"/>
              <a:t>Optional Statement or transition slide.</a:t>
            </a:r>
          </a:p>
          <a:p>
            <a:pPr lvl="0"/>
            <a:r>
              <a:rPr lang="en-US" dirty="0" smtClean="0"/>
              <a:t>Good place to make a</a:t>
            </a:r>
            <a:br>
              <a:rPr lang="en-US" dirty="0" smtClean="0"/>
            </a:br>
            <a:r>
              <a:rPr lang="en-US" dirty="0" smtClean="0"/>
              <a:t>broad summarizing point.</a:t>
            </a:r>
          </a:p>
        </p:txBody>
      </p:sp>
      <p:sp>
        <p:nvSpPr>
          <p:cNvPr id="9" name="Footer Placeholder 22"/>
          <p:cNvSpPr txBox="1">
            <a:spLocks/>
          </p:cNvSpPr>
          <p:nvPr/>
        </p:nvSpPr>
        <p:spPr>
          <a:xfrm>
            <a:off x="-4636" y="6528816"/>
            <a:ext cx="12198096" cy="329184"/>
          </a:xfrm>
          <a:prstGeom prst="rect">
            <a:avLst/>
          </a:prstGeom>
          <a:solidFill>
            <a:schemeClr val="bg1"/>
          </a:solidFill>
        </p:spPr>
        <p:txBody>
          <a:bodyPr vert="horz" wrap="square" lIns="502920" tIns="0" rIns="0" bIns="0" rtlCol="0" anchor="ctr">
            <a:noAutofit/>
          </a:bodyPr>
          <a:lstStyle>
            <a:defPPr>
              <a:defRPr lang="en-US"/>
            </a:defPPr>
            <a:lvl1pPr marL="0" algn="l" defTabSz="914400" rtl="0" eaLnBrk="1" latinLnBrk="0" hangingPunct="1">
              <a:defRPr lang="en-US" sz="1100" b="0" kern="1200" dirty="0">
                <a:solidFill>
                  <a:schemeClr val="tx2"/>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mtClean="0"/>
              <a:t>© F5 Networks, Inc</a:t>
            </a:r>
            <a:endParaRPr lang="en-US"/>
          </a:p>
        </p:txBody>
      </p:sp>
      <p:sp>
        <p:nvSpPr>
          <p:cNvPr id="11" name="Slide Number Placeholder 23"/>
          <p:cNvSpPr txBox="1">
            <a:spLocks/>
          </p:cNvSpPr>
          <p:nvPr/>
        </p:nvSpPr>
        <p:spPr>
          <a:xfrm>
            <a:off x="9875520" y="6528816"/>
            <a:ext cx="1828800"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mtClean="0"/>
              <a:pPr algn="r">
                <a:lnSpc>
                  <a:spcPct val="90000"/>
                </a:lnSpc>
                <a:buClr>
                  <a:schemeClr val="bg1">
                    <a:lumMod val="65000"/>
                  </a:schemeClr>
                </a:buClr>
                <a:buFont typeface="Arial" pitchFamily="34" charset="0"/>
                <a:buNone/>
              </a:pPr>
              <a:t>‹#›</a:t>
            </a:fld>
            <a:endParaRPr lang="en-US" dirty="0"/>
          </a:p>
        </p:txBody>
      </p:sp>
      <p:sp>
        <p:nvSpPr>
          <p:cNvPr id="5" name="TextBox 4"/>
          <p:cNvSpPr txBox="1"/>
          <p:nvPr/>
        </p:nvSpPr>
        <p:spPr>
          <a:xfrm>
            <a:off x="4984834" y="6630741"/>
            <a:ext cx="2219157" cy="387684"/>
          </a:xfrm>
          <a:prstGeom prst="rect">
            <a:avLst/>
          </a:prstGeom>
          <a:noFill/>
        </p:spPr>
        <p:txBody>
          <a:bodyPr wrap="none" lIns="0" tIns="0" rIns="0" bIns="0" rtlCol="0">
            <a:noAutofit/>
          </a:bodyPr>
          <a:lstStyle/>
          <a:p>
            <a:pPr marL="0" marR="0" indent="0" algn="ctr" defTabSz="914400" rtl="0" eaLnBrk="1" fontAlgn="auto" latinLnBrk="0" hangingPunct="1">
              <a:lnSpc>
                <a:spcPct val="90000"/>
              </a:lnSpc>
              <a:spcBef>
                <a:spcPts val="0"/>
              </a:spcBef>
              <a:spcAft>
                <a:spcPts val="600"/>
              </a:spcAft>
              <a:buClrTx/>
              <a:buSzTx/>
              <a:buFontTx/>
              <a:buNone/>
              <a:tabLst/>
              <a:defRPr/>
            </a:pPr>
            <a:r>
              <a:rPr lang="en-US" sz="1100" dirty="0" smtClean="0">
                <a:latin typeface="+mj-lt"/>
              </a:rPr>
              <a:t>CONFIDENTIAL</a:t>
            </a:r>
          </a:p>
          <a:p>
            <a:pPr>
              <a:lnSpc>
                <a:spcPct val="90000"/>
              </a:lnSpc>
              <a:spcAft>
                <a:spcPts val="600"/>
              </a:spcAft>
            </a:pPr>
            <a:endParaRPr lang="en-US" sz="2000" kern="1200" dirty="0" err="1" smtClean="0">
              <a:solidFill>
                <a:schemeClr val="tx2"/>
              </a:solidFill>
              <a:effectLst>
                <a:outerShdw blurRad="38100" dist="25400" dir="2700000" algn="tl">
                  <a:srgbClr val="000000">
                    <a:alpha val="0"/>
                  </a:srgbClr>
                </a:outerShdw>
              </a:effectLst>
              <a:latin typeface="+mn-lt"/>
              <a:ea typeface="+mn-ea"/>
              <a:cs typeface="+mn-cs"/>
            </a:endParaRPr>
          </a:p>
        </p:txBody>
      </p:sp>
    </p:spTree>
    <p:extLst>
      <p:ext uri="{BB962C8B-B14F-4D97-AF65-F5344CB8AC3E}">
        <p14:creationId xmlns:p14="http://schemas.microsoft.com/office/powerpoint/2010/main" val="62953192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tatem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0" hasCustomPrompt="1"/>
          </p:nvPr>
        </p:nvSpPr>
        <p:spPr>
          <a:xfrm>
            <a:off x="1522412" y="914400"/>
            <a:ext cx="9144000" cy="4754880"/>
          </a:xfrm>
        </p:spPr>
        <p:txBody>
          <a:bodyPr anchor="ctr"/>
          <a:lstStyle>
            <a:lvl1pPr marL="0" indent="0" algn="ctr">
              <a:lnSpc>
                <a:spcPct val="85000"/>
              </a:lnSpc>
              <a:buNone/>
              <a:defRPr lang="en-US" sz="4000" kern="1200" dirty="0" smtClean="0">
                <a:solidFill>
                  <a:schemeClr val="bg1"/>
                </a:solidFill>
                <a:effectLst>
                  <a:outerShdw blurRad="38100" dist="25400" dir="2700000" algn="tl">
                    <a:srgbClr val="000000">
                      <a:alpha val="0"/>
                    </a:srgbClr>
                  </a:outerShdw>
                </a:effectLst>
                <a:latin typeface="+mn-lt"/>
                <a:ea typeface="+mn-ea"/>
                <a:cs typeface="+mn-cs"/>
              </a:defRPr>
            </a:lvl1pPr>
            <a:lvl2pPr marL="0" indent="0" algn="ctr">
              <a:spcBef>
                <a:spcPts val="2400"/>
              </a:spcBef>
              <a:spcAft>
                <a:spcPts val="600"/>
              </a:spcAft>
              <a:buNone/>
              <a:defRPr lang="en-US" sz="3200" kern="1200" dirty="0" smtClean="0">
                <a:solidFill>
                  <a:schemeClr val="bg1"/>
                </a:solidFill>
                <a:effectLst>
                  <a:outerShdw blurRad="38100" dist="25400" dir="2700000" algn="tl">
                    <a:srgbClr val="000000">
                      <a:alpha val="0"/>
                    </a:srgbClr>
                  </a:outerShdw>
                </a:effectLst>
                <a:latin typeface="+mn-lt"/>
                <a:ea typeface="+mn-ea"/>
                <a:cs typeface="+mn-cs"/>
              </a:defRPr>
            </a:lvl2pPr>
            <a:lvl3pPr marL="0" indent="0" algn="ctr">
              <a:spcAft>
                <a:spcPts val="0"/>
              </a:spcAft>
              <a:buNone/>
              <a:defRPr lang="en-US" sz="3200" kern="1200" dirty="0" smtClean="0">
                <a:solidFill>
                  <a:schemeClr val="bg1"/>
                </a:solidFill>
                <a:effectLst>
                  <a:outerShdw blurRad="38100" dist="25400" dir="2700000" algn="tl">
                    <a:srgbClr val="000000">
                      <a:alpha val="0"/>
                    </a:srgbClr>
                  </a:outerShdw>
                </a:effectLst>
                <a:latin typeface="+mn-lt"/>
                <a:ea typeface="+mn-ea"/>
                <a:cs typeface="+mn-cs"/>
              </a:defRPr>
            </a:lvl3pPr>
            <a:lvl4pPr marL="0" indent="0" algn="ctr">
              <a:spcAft>
                <a:spcPts val="0"/>
              </a:spcAft>
              <a:buNone/>
              <a:defRPr>
                <a:solidFill>
                  <a:schemeClr val="bg1"/>
                </a:solidFill>
              </a:defRPr>
            </a:lvl4pPr>
            <a:lvl5pPr marL="0" indent="0" algn="ctr">
              <a:spcAft>
                <a:spcPts val="0"/>
              </a:spcAft>
              <a:buNone/>
              <a:defRPr>
                <a:solidFill>
                  <a:schemeClr val="bg1"/>
                </a:solidFill>
              </a:defRPr>
            </a:lvl5pPr>
          </a:lstStyle>
          <a:p>
            <a:pPr lvl="0"/>
            <a:r>
              <a:rPr lang="en-US" dirty="0" smtClean="0"/>
              <a:t>Optional Statement or transition slide.</a:t>
            </a:r>
          </a:p>
          <a:p>
            <a:pPr lvl="0"/>
            <a:r>
              <a:rPr lang="en-US" dirty="0" smtClean="0"/>
              <a:t>Good place to make a</a:t>
            </a:r>
            <a:br>
              <a:rPr lang="en-US" dirty="0" smtClean="0"/>
            </a:br>
            <a:r>
              <a:rPr lang="en-US" dirty="0" smtClean="0"/>
              <a:t>broad summarizing point.</a:t>
            </a:r>
          </a:p>
        </p:txBody>
      </p:sp>
      <p:sp>
        <p:nvSpPr>
          <p:cNvPr id="7" name="Footer Placeholder 22"/>
          <p:cNvSpPr txBox="1">
            <a:spLocks/>
          </p:cNvSpPr>
          <p:nvPr/>
        </p:nvSpPr>
        <p:spPr>
          <a:xfrm>
            <a:off x="-4636" y="6528816"/>
            <a:ext cx="12198096" cy="329184"/>
          </a:xfrm>
          <a:prstGeom prst="rect">
            <a:avLst/>
          </a:prstGeom>
          <a:solidFill>
            <a:schemeClr val="bg1"/>
          </a:solidFill>
        </p:spPr>
        <p:txBody>
          <a:bodyPr vert="horz" wrap="square" lIns="502920" tIns="0" rIns="0" bIns="0" rtlCol="0" anchor="ctr">
            <a:noAutofit/>
          </a:bodyPr>
          <a:lstStyle>
            <a:defPPr>
              <a:defRPr lang="en-US"/>
            </a:defPPr>
            <a:lvl1pPr marL="0" algn="l" defTabSz="914400" rtl="0" eaLnBrk="1" latinLnBrk="0" hangingPunct="1">
              <a:defRPr lang="en-US" sz="1100" b="0" kern="1200" dirty="0">
                <a:solidFill>
                  <a:schemeClr val="tx2"/>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mtClean="0"/>
              <a:t>© F5 Networks, Inc</a:t>
            </a:r>
            <a:endParaRPr lang="en-US"/>
          </a:p>
        </p:txBody>
      </p:sp>
      <p:sp>
        <p:nvSpPr>
          <p:cNvPr id="8" name="Slide Number Placeholder 23"/>
          <p:cNvSpPr txBox="1">
            <a:spLocks/>
          </p:cNvSpPr>
          <p:nvPr/>
        </p:nvSpPr>
        <p:spPr>
          <a:xfrm>
            <a:off x="9875520" y="6528816"/>
            <a:ext cx="1828800"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mtClean="0"/>
              <a:pPr algn="r">
                <a:lnSpc>
                  <a:spcPct val="90000"/>
                </a:lnSpc>
                <a:buClr>
                  <a:schemeClr val="bg1">
                    <a:lumMod val="65000"/>
                  </a:schemeClr>
                </a:buClr>
                <a:buFont typeface="Arial" pitchFamily="34" charset="0"/>
                <a:buNone/>
              </a:pPr>
              <a:t>‹#›</a:t>
            </a:fld>
            <a:endParaRPr lang="en-US" dirty="0"/>
          </a:p>
        </p:txBody>
      </p:sp>
      <p:sp>
        <p:nvSpPr>
          <p:cNvPr id="5" name="TextBox 4"/>
          <p:cNvSpPr txBox="1"/>
          <p:nvPr/>
        </p:nvSpPr>
        <p:spPr>
          <a:xfrm>
            <a:off x="4984834" y="6630741"/>
            <a:ext cx="2219157" cy="387684"/>
          </a:xfrm>
          <a:prstGeom prst="rect">
            <a:avLst/>
          </a:prstGeom>
          <a:noFill/>
        </p:spPr>
        <p:txBody>
          <a:bodyPr wrap="none" lIns="0" tIns="0" rIns="0" bIns="0" rtlCol="0">
            <a:noAutofit/>
          </a:bodyPr>
          <a:lstStyle/>
          <a:p>
            <a:pPr marL="0" marR="0" indent="0" algn="ctr" defTabSz="914400" rtl="0" eaLnBrk="1" fontAlgn="auto" latinLnBrk="0" hangingPunct="1">
              <a:lnSpc>
                <a:spcPct val="90000"/>
              </a:lnSpc>
              <a:spcBef>
                <a:spcPts val="0"/>
              </a:spcBef>
              <a:spcAft>
                <a:spcPts val="600"/>
              </a:spcAft>
              <a:buClrTx/>
              <a:buSzTx/>
              <a:buFontTx/>
              <a:buNone/>
              <a:tabLst/>
              <a:defRPr/>
            </a:pPr>
            <a:r>
              <a:rPr lang="en-US" sz="1100" dirty="0" smtClean="0">
                <a:latin typeface="+mj-lt"/>
              </a:rPr>
              <a:t>CONFIDENTIAL</a:t>
            </a:r>
          </a:p>
          <a:p>
            <a:pPr>
              <a:lnSpc>
                <a:spcPct val="90000"/>
              </a:lnSpc>
              <a:spcAft>
                <a:spcPts val="600"/>
              </a:spcAft>
            </a:pPr>
            <a:endParaRPr lang="en-US" sz="2000" kern="1200" dirty="0" err="1" smtClean="0">
              <a:solidFill>
                <a:schemeClr val="tx2"/>
              </a:solidFill>
              <a:effectLst>
                <a:outerShdw blurRad="38100" dist="25400" dir="2700000" algn="tl">
                  <a:srgbClr val="000000">
                    <a:alpha val="0"/>
                  </a:srgbClr>
                </a:outerShdw>
              </a:effectLst>
              <a:latin typeface="+mn-lt"/>
              <a:ea typeface="+mn-ea"/>
              <a:cs typeface="+mn-cs"/>
            </a:endParaRPr>
          </a:p>
        </p:txBody>
      </p:sp>
    </p:spTree>
    <p:extLst>
      <p:ext uri="{BB962C8B-B14F-4D97-AF65-F5344CB8AC3E}">
        <p14:creationId xmlns:p14="http://schemas.microsoft.com/office/powerpoint/2010/main" val="370811191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tatem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0" hasCustomPrompt="1"/>
          </p:nvPr>
        </p:nvSpPr>
        <p:spPr>
          <a:xfrm>
            <a:off x="1522412" y="914400"/>
            <a:ext cx="9144000" cy="4754880"/>
          </a:xfrm>
        </p:spPr>
        <p:txBody>
          <a:bodyPr anchor="ctr"/>
          <a:lstStyle>
            <a:lvl1pPr marL="0" indent="0" algn="ctr">
              <a:lnSpc>
                <a:spcPct val="85000"/>
              </a:lnSpc>
              <a:buNone/>
              <a:defRPr lang="en-US" sz="4000" kern="1200" dirty="0" smtClean="0">
                <a:solidFill>
                  <a:schemeClr val="bg1"/>
                </a:solidFill>
                <a:effectLst>
                  <a:outerShdw blurRad="38100" dist="25400" dir="2700000" algn="tl">
                    <a:srgbClr val="000000">
                      <a:alpha val="0"/>
                    </a:srgbClr>
                  </a:outerShdw>
                </a:effectLst>
                <a:latin typeface="+mn-lt"/>
                <a:ea typeface="+mn-ea"/>
                <a:cs typeface="+mn-cs"/>
              </a:defRPr>
            </a:lvl1pPr>
            <a:lvl2pPr marL="0" indent="0" algn="ctr">
              <a:spcBef>
                <a:spcPts val="2400"/>
              </a:spcBef>
              <a:spcAft>
                <a:spcPts val="600"/>
              </a:spcAft>
              <a:buNone/>
              <a:defRPr lang="en-US" sz="3200" kern="1200" dirty="0" smtClean="0">
                <a:solidFill>
                  <a:schemeClr val="bg1"/>
                </a:solidFill>
                <a:effectLst>
                  <a:outerShdw blurRad="38100" dist="25400" dir="2700000" algn="tl">
                    <a:srgbClr val="000000">
                      <a:alpha val="0"/>
                    </a:srgbClr>
                  </a:outerShdw>
                </a:effectLst>
                <a:latin typeface="+mn-lt"/>
                <a:ea typeface="+mn-ea"/>
                <a:cs typeface="+mn-cs"/>
              </a:defRPr>
            </a:lvl2pPr>
            <a:lvl3pPr marL="0" indent="0" algn="ctr">
              <a:spcAft>
                <a:spcPts val="0"/>
              </a:spcAft>
              <a:buNone/>
              <a:defRPr lang="en-US" sz="3200" kern="1200" dirty="0" smtClean="0">
                <a:solidFill>
                  <a:schemeClr val="bg1"/>
                </a:solidFill>
                <a:effectLst>
                  <a:outerShdw blurRad="38100" dist="25400" dir="2700000" algn="tl">
                    <a:srgbClr val="000000">
                      <a:alpha val="0"/>
                    </a:srgbClr>
                  </a:outerShdw>
                </a:effectLst>
                <a:latin typeface="+mn-lt"/>
                <a:ea typeface="+mn-ea"/>
                <a:cs typeface="+mn-cs"/>
              </a:defRPr>
            </a:lvl3pPr>
            <a:lvl4pPr marL="0" indent="0" algn="ctr">
              <a:spcAft>
                <a:spcPts val="0"/>
              </a:spcAft>
              <a:buNone/>
              <a:defRPr>
                <a:solidFill>
                  <a:schemeClr val="bg1"/>
                </a:solidFill>
              </a:defRPr>
            </a:lvl4pPr>
            <a:lvl5pPr marL="0" indent="0" algn="ctr">
              <a:spcAft>
                <a:spcPts val="0"/>
              </a:spcAft>
              <a:buNone/>
              <a:defRPr>
                <a:solidFill>
                  <a:schemeClr val="bg1"/>
                </a:solidFill>
              </a:defRPr>
            </a:lvl5pPr>
          </a:lstStyle>
          <a:p>
            <a:pPr lvl="0"/>
            <a:r>
              <a:rPr lang="en-US" dirty="0" smtClean="0"/>
              <a:t>Optional Statement or transition slide.</a:t>
            </a:r>
          </a:p>
          <a:p>
            <a:pPr lvl="0"/>
            <a:r>
              <a:rPr lang="en-US" dirty="0" smtClean="0"/>
              <a:t>Good place to make a</a:t>
            </a:r>
            <a:br>
              <a:rPr lang="en-US" dirty="0" smtClean="0"/>
            </a:br>
            <a:r>
              <a:rPr lang="en-US" dirty="0" smtClean="0"/>
              <a:t>broad summarizing point.</a:t>
            </a:r>
          </a:p>
        </p:txBody>
      </p:sp>
      <p:sp>
        <p:nvSpPr>
          <p:cNvPr id="7" name="Footer Placeholder 22"/>
          <p:cNvSpPr txBox="1">
            <a:spLocks/>
          </p:cNvSpPr>
          <p:nvPr/>
        </p:nvSpPr>
        <p:spPr>
          <a:xfrm>
            <a:off x="-4636" y="6528816"/>
            <a:ext cx="12198096" cy="329184"/>
          </a:xfrm>
          <a:prstGeom prst="rect">
            <a:avLst/>
          </a:prstGeom>
          <a:solidFill>
            <a:schemeClr val="bg1"/>
          </a:solidFill>
        </p:spPr>
        <p:txBody>
          <a:bodyPr vert="horz" wrap="square" lIns="502920" tIns="0" rIns="0" bIns="0" rtlCol="0" anchor="ctr">
            <a:noAutofit/>
          </a:bodyPr>
          <a:lstStyle>
            <a:defPPr>
              <a:defRPr lang="en-US"/>
            </a:defPPr>
            <a:lvl1pPr marL="0" algn="l" defTabSz="914400" rtl="0" eaLnBrk="1" latinLnBrk="0" hangingPunct="1">
              <a:defRPr lang="en-US" sz="1100" b="0" kern="1200" dirty="0">
                <a:solidFill>
                  <a:schemeClr val="tx2"/>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mtClean="0"/>
              <a:t>© F5 Networks, Inc</a:t>
            </a:r>
            <a:endParaRPr lang="en-US"/>
          </a:p>
        </p:txBody>
      </p:sp>
      <p:sp>
        <p:nvSpPr>
          <p:cNvPr id="8" name="Slide Number Placeholder 23"/>
          <p:cNvSpPr txBox="1">
            <a:spLocks/>
          </p:cNvSpPr>
          <p:nvPr/>
        </p:nvSpPr>
        <p:spPr>
          <a:xfrm>
            <a:off x="9875520" y="6528816"/>
            <a:ext cx="1828800"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mtClean="0"/>
              <a:pPr algn="r">
                <a:lnSpc>
                  <a:spcPct val="90000"/>
                </a:lnSpc>
                <a:buClr>
                  <a:schemeClr val="bg1">
                    <a:lumMod val="65000"/>
                  </a:schemeClr>
                </a:buClr>
                <a:buFont typeface="Arial" pitchFamily="34" charset="0"/>
                <a:buNone/>
              </a:pPr>
              <a:t>‹#›</a:t>
            </a:fld>
            <a:endParaRPr lang="en-US" dirty="0"/>
          </a:p>
        </p:txBody>
      </p:sp>
      <p:sp>
        <p:nvSpPr>
          <p:cNvPr id="5" name="TextBox 4"/>
          <p:cNvSpPr txBox="1"/>
          <p:nvPr/>
        </p:nvSpPr>
        <p:spPr>
          <a:xfrm>
            <a:off x="4984834" y="6630741"/>
            <a:ext cx="2219157" cy="387684"/>
          </a:xfrm>
          <a:prstGeom prst="rect">
            <a:avLst/>
          </a:prstGeom>
          <a:noFill/>
        </p:spPr>
        <p:txBody>
          <a:bodyPr wrap="none" lIns="0" tIns="0" rIns="0" bIns="0" rtlCol="0">
            <a:noAutofit/>
          </a:bodyPr>
          <a:lstStyle/>
          <a:p>
            <a:pPr marL="0" marR="0" indent="0" algn="ctr" defTabSz="914400" rtl="0" eaLnBrk="1" fontAlgn="auto" latinLnBrk="0" hangingPunct="1">
              <a:lnSpc>
                <a:spcPct val="90000"/>
              </a:lnSpc>
              <a:spcBef>
                <a:spcPts val="0"/>
              </a:spcBef>
              <a:spcAft>
                <a:spcPts val="600"/>
              </a:spcAft>
              <a:buClrTx/>
              <a:buSzTx/>
              <a:buFontTx/>
              <a:buNone/>
              <a:tabLst/>
              <a:defRPr/>
            </a:pPr>
            <a:r>
              <a:rPr lang="en-US" sz="1100" dirty="0" smtClean="0">
                <a:latin typeface="+mj-lt"/>
              </a:rPr>
              <a:t>CONFIDENTIAL</a:t>
            </a:r>
          </a:p>
          <a:p>
            <a:pPr>
              <a:lnSpc>
                <a:spcPct val="90000"/>
              </a:lnSpc>
              <a:spcAft>
                <a:spcPts val="600"/>
              </a:spcAft>
            </a:pPr>
            <a:endParaRPr lang="en-US" sz="2000" kern="1200" dirty="0" err="1" smtClean="0">
              <a:solidFill>
                <a:schemeClr val="tx2"/>
              </a:solidFill>
              <a:effectLst>
                <a:outerShdw blurRad="38100" dist="25400" dir="2700000" algn="tl">
                  <a:srgbClr val="000000">
                    <a:alpha val="0"/>
                  </a:srgbClr>
                </a:outerShdw>
              </a:effectLst>
              <a:latin typeface="+mn-lt"/>
              <a:ea typeface="+mn-ea"/>
              <a:cs typeface="+mn-cs"/>
            </a:endParaRPr>
          </a:p>
        </p:txBody>
      </p:sp>
    </p:spTree>
    <p:extLst>
      <p:ext uri="{BB962C8B-B14F-4D97-AF65-F5344CB8AC3E}">
        <p14:creationId xmlns:p14="http://schemas.microsoft.com/office/powerpoint/2010/main" val="387960395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tatem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0" hasCustomPrompt="1"/>
          </p:nvPr>
        </p:nvSpPr>
        <p:spPr>
          <a:xfrm>
            <a:off x="1522412" y="914400"/>
            <a:ext cx="9144000" cy="4754880"/>
          </a:xfrm>
        </p:spPr>
        <p:txBody>
          <a:bodyPr anchor="ctr"/>
          <a:lstStyle>
            <a:lvl1pPr marL="0" indent="0" algn="ctr">
              <a:lnSpc>
                <a:spcPct val="85000"/>
              </a:lnSpc>
              <a:buNone/>
              <a:defRPr lang="en-US" sz="4000" kern="1200" dirty="0" smtClean="0">
                <a:solidFill>
                  <a:schemeClr val="bg1"/>
                </a:solidFill>
                <a:effectLst>
                  <a:outerShdw blurRad="38100" dist="25400" dir="2700000" algn="tl">
                    <a:srgbClr val="000000">
                      <a:alpha val="0"/>
                    </a:srgbClr>
                  </a:outerShdw>
                </a:effectLst>
                <a:latin typeface="+mn-lt"/>
                <a:ea typeface="+mn-ea"/>
                <a:cs typeface="+mn-cs"/>
              </a:defRPr>
            </a:lvl1pPr>
            <a:lvl2pPr marL="0" indent="0" algn="ctr">
              <a:spcBef>
                <a:spcPts val="2400"/>
              </a:spcBef>
              <a:spcAft>
                <a:spcPts val="600"/>
              </a:spcAft>
              <a:buNone/>
              <a:defRPr lang="en-US" sz="3200" kern="1200" dirty="0" smtClean="0">
                <a:solidFill>
                  <a:schemeClr val="bg1"/>
                </a:solidFill>
                <a:effectLst>
                  <a:outerShdw blurRad="38100" dist="25400" dir="2700000" algn="tl">
                    <a:srgbClr val="000000">
                      <a:alpha val="0"/>
                    </a:srgbClr>
                  </a:outerShdw>
                </a:effectLst>
                <a:latin typeface="+mn-lt"/>
                <a:ea typeface="+mn-ea"/>
                <a:cs typeface="+mn-cs"/>
              </a:defRPr>
            </a:lvl2pPr>
            <a:lvl3pPr marL="0" indent="0" algn="ctr">
              <a:spcAft>
                <a:spcPts val="0"/>
              </a:spcAft>
              <a:buNone/>
              <a:defRPr lang="en-US" sz="3200" kern="1200" dirty="0" smtClean="0">
                <a:solidFill>
                  <a:schemeClr val="bg1"/>
                </a:solidFill>
                <a:effectLst>
                  <a:outerShdw blurRad="38100" dist="25400" dir="2700000" algn="tl">
                    <a:srgbClr val="000000">
                      <a:alpha val="0"/>
                    </a:srgbClr>
                  </a:outerShdw>
                </a:effectLst>
                <a:latin typeface="+mn-lt"/>
                <a:ea typeface="+mn-ea"/>
                <a:cs typeface="+mn-cs"/>
              </a:defRPr>
            </a:lvl3pPr>
            <a:lvl4pPr marL="0" indent="0" algn="ctr">
              <a:spcAft>
                <a:spcPts val="0"/>
              </a:spcAft>
              <a:buNone/>
              <a:defRPr>
                <a:solidFill>
                  <a:schemeClr val="bg1"/>
                </a:solidFill>
              </a:defRPr>
            </a:lvl4pPr>
            <a:lvl5pPr marL="0" indent="0" algn="ctr">
              <a:spcAft>
                <a:spcPts val="0"/>
              </a:spcAft>
              <a:buNone/>
              <a:defRPr>
                <a:solidFill>
                  <a:schemeClr val="bg1"/>
                </a:solidFill>
              </a:defRPr>
            </a:lvl5pPr>
          </a:lstStyle>
          <a:p>
            <a:pPr lvl="0"/>
            <a:r>
              <a:rPr lang="en-US" dirty="0" smtClean="0"/>
              <a:t>Optional Statement or transition slide.</a:t>
            </a:r>
          </a:p>
          <a:p>
            <a:pPr lvl="0"/>
            <a:r>
              <a:rPr lang="en-US" dirty="0" smtClean="0"/>
              <a:t>Good place to make a</a:t>
            </a:r>
            <a:br>
              <a:rPr lang="en-US" dirty="0" smtClean="0"/>
            </a:br>
            <a:r>
              <a:rPr lang="en-US" dirty="0" smtClean="0"/>
              <a:t>broad summarizing point.</a:t>
            </a:r>
          </a:p>
        </p:txBody>
      </p:sp>
      <p:sp>
        <p:nvSpPr>
          <p:cNvPr id="7" name="Footer Placeholder 22"/>
          <p:cNvSpPr txBox="1">
            <a:spLocks/>
          </p:cNvSpPr>
          <p:nvPr/>
        </p:nvSpPr>
        <p:spPr>
          <a:xfrm>
            <a:off x="-4636" y="6528816"/>
            <a:ext cx="12198096" cy="329184"/>
          </a:xfrm>
          <a:prstGeom prst="rect">
            <a:avLst/>
          </a:prstGeom>
          <a:solidFill>
            <a:schemeClr val="bg1"/>
          </a:solidFill>
        </p:spPr>
        <p:txBody>
          <a:bodyPr vert="horz" wrap="square" lIns="502920" tIns="0" rIns="0" bIns="0" rtlCol="0" anchor="ctr">
            <a:noAutofit/>
          </a:bodyPr>
          <a:lstStyle>
            <a:defPPr>
              <a:defRPr lang="en-US"/>
            </a:defPPr>
            <a:lvl1pPr marL="0" algn="l" defTabSz="914400" rtl="0" eaLnBrk="1" latinLnBrk="0" hangingPunct="1">
              <a:defRPr lang="en-US" sz="1100" b="0" kern="1200" dirty="0">
                <a:solidFill>
                  <a:schemeClr val="tx2"/>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mtClean="0"/>
              <a:t>© F5 Networks, Inc</a:t>
            </a:r>
            <a:endParaRPr lang="en-US"/>
          </a:p>
        </p:txBody>
      </p:sp>
      <p:sp>
        <p:nvSpPr>
          <p:cNvPr id="8" name="Slide Number Placeholder 23"/>
          <p:cNvSpPr txBox="1">
            <a:spLocks/>
          </p:cNvSpPr>
          <p:nvPr/>
        </p:nvSpPr>
        <p:spPr>
          <a:xfrm>
            <a:off x="9875520" y="6528816"/>
            <a:ext cx="1828800"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mtClean="0"/>
              <a:pPr algn="r">
                <a:lnSpc>
                  <a:spcPct val="90000"/>
                </a:lnSpc>
                <a:buClr>
                  <a:schemeClr val="bg1">
                    <a:lumMod val="65000"/>
                  </a:schemeClr>
                </a:buClr>
                <a:buFont typeface="Arial" pitchFamily="34" charset="0"/>
                <a:buNone/>
              </a:pPr>
              <a:t>‹#›</a:t>
            </a:fld>
            <a:endParaRPr lang="en-US" dirty="0"/>
          </a:p>
        </p:txBody>
      </p:sp>
      <p:sp>
        <p:nvSpPr>
          <p:cNvPr id="5" name="TextBox 4"/>
          <p:cNvSpPr txBox="1"/>
          <p:nvPr/>
        </p:nvSpPr>
        <p:spPr>
          <a:xfrm>
            <a:off x="4984834" y="6630741"/>
            <a:ext cx="2219157" cy="387684"/>
          </a:xfrm>
          <a:prstGeom prst="rect">
            <a:avLst/>
          </a:prstGeom>
          <a:noFill/>
        </p:spPr>
        <p:txBody>
          <a:bodyPr wrap="none" lIns="0" tIns="0" rIns="0" bIns="0" rtlCol="0">
            <a:noAutofit/>
          </a:bodyPr>
          <a:lstStyle/>
          <a:p>
            <a:pPr marL="0" marR="0" indent="0" algn="ctr" defTabSz="914400" rtl="0" eaLnBrk="1" fontAlgn="auto" latinLnBrk="0" hangingPunct="1">
              <a:lnSpc>
                <a:spcPct val="90000"/>
              </a:lnSpc>
              <a:spcBef>
                <a:spcPts val="0"/>
              </a:spcBef>
              <a:spcAft>
                <a:spcPts val="600"/>
              </a:spcAft>
              <a:buClrTx/>
              <a:buSzTx/>
              <a:buFontTx/>
              <a:buNone/>
              <a:tabLst/>
              <a:defRPr/>
            </a:pPr>
            <a:r>
              <a:rPr lang="en-US" sz="1100" dirty="0" smtClean="0">
                <a:latin typeface="+mj-lt"/>
              </a:rPr>
              <a:t>CONFIDENTIAL</a:t>
            </a:r>
          </a:p>
          <a:p>
            <a:pPr>
              <a:lnSpc>
                <a:spcPct val="90000"/>
              </a:lnSpc>
              <a:spcAft>
                <a:spcPts val="600"/>
              </a:spcAft>
            </a:pPr>
            <a:endParaRPr lang="en-US" sz="2000" kern="1200" dirty="0" err="1" smtClean="0">
              <a:solidFill>
                <a:schemeClr val="tx2"/>
              </a:solidFill>
              <a:effectLst>
                <a:outerShdw blurRad="38100" dist="25400" dir="2700000" algn="tl">
                  <a:srgbClr val="000000">
                    <a:alpha val="0"/>
                  </a:srgbClr>
                </a:outerShdw>
              </a:effectLst>
              <a:latin typeface="+mn-lt"/>
              <a:ea typeface="+mn-ea"/>
              <a:cs typeface="+mn-cs"/>
            </a:endParaRPr>
          </a:p>
        </p:txBody>
      </p:sp>
    </p:spTree>
    <p:extLst>
      <p:ext uri="{BB962C8B-B14F-4D97-AF65-F5344CB8AC3E}">
        <p14:creationId xmlns:p14="http://schemas.microsoft.com/office/powerpoint/2010/main" val="106536837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502920"/>
            <a:ext cx="10969943" cy="914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731520" y="2194560"/>
            <a:ext cx="5120640" cy="548640"/>
          </a:xfrm>
          <a:solidFill>
            <a:srgbClr val="004892"/>
          </a:solidFill>
        </p:spPr>
        <p:txBody>
          <a:bodyPr lIns="182880" tIns="0" rIns="91440" anchor="ctr"/>
          <a:lstStyle>
            <a:lvl1pPr marL="0" indent="0" algn="l">
              <a:spcBef>
                <a:spcPts val="0"/>
              </a:spcBef>
              <a:spcAft>
                <a:spcPts val="0"/>
              </a:spcAft>
              <a:buFont typeface="Arial" pitchFamily="34" charset="0"/>
              <a:buNone/>
              <a:defRPr sz="2000" b="0" i="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731520" y="2880360"/>
            <a:ext cx="5120640" cy="3657600"/>
          </a:xfrm>
        </p:spPr>
        <p:txBody>
          <a:bodyPr vert="horz" wrap="square" lIns="0" tIns="0" rIns="0" bIns="0" rtlCol="0">
            <a:noAutofit/>
          </a:bodyPr>
          <a:lstStyle>
            <a:lvl1pPr>
              <a:defRPr lang="en-US" sz="2000" dirty="0" smtClean="0">
                <a:solidFill>
                  <a:schemeClr val="tx1">
                    <a:lumMod val="85000"/>
                    <a:lumOff val="15000"/>
                  </a:schemeClr>
                </a:solidFill>
              </a:defRPr>
            </a:lvl1pPr>
            <a:lvl2pPr>
              <a:defRPr lang="en-US" sz="1800" dirty="0" smtClean="0">
                <a:solidFill>
                  <a:schemeClr val="tx1">
                    <a:lumMod val="85000"/>
                    <a:lumOff val="15000"/>
                  </a:schemeClr>
                </a:solidFill>
              </a:defRPr>
            </a:lvl2pPr>
            <a:lvl3pPr>
              <a:defRPr lang="en-US" sz="1800" dirty="0" smtClean="0">
                <a:solidFill>
                  <a:schemeClr val="tx1">
                    <a:lumMod val="85000"/>
                    <a:lumOff val="15000"/>
                  </a:schemeClr>
                </a:solidFill>
              </a:defRPr>
            </a:lvl3pPr>
            <a:lvl4pPr>
              <a:defRPr lang="en-US" sz="1800" dirty="0" smtClean="0">
                <a:solidFill>
                  <a:schemeClr val="tx1">
                    <a:lumMod val="85000"/>
                    <a:lumOff val="15000"/>
                  </a:schemeClr>
                </a:solidFill>
              </a:defRPr>
            </a:lvl4pPr>
            <a:lvl5pPr>
              <a:defRPr lang="en-US" sz="1800" dirty="0">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09360" y="2194560"/>
            <a:ext cx="5120640" cy="548640"/>
          </a:xfrm>
          <a:solidFill>
            <a:srgbClr val="004892"/>
          </a:solidFill>
        </p:spPr>
        <p:txBody>
          <a:bodyPr vert="horz" wrap="square" lIns="182880" tIns="0" rIns="91440" bIns="0" rtlCol="0" anchor="ctr">
            <a:noAutofit/>
          </a:bodyPr>
          <a:lstStyle>
            <a:lvl1pPr marL="274320" indent="-274320">
              <a:buNone/>
              <a:defRPr lang="en-US" sz="2000" b="0" i="0" cap="all" baseline="0" smtClean="0">
                <a:solidFill>
                  <a:schemeClr val="bg1"/>
                </a:solidFill>
                <a:latin typeface="+mj-lt"/>
              </a:defRPr>
            </a:lvl1pPr>
          </a:lstStyle>
          <a:p>
            <a:pPr marL="0" lvl="0" indent="0">
              <a:spcBef>
                <a:spcPts val="0"/>
              </a:spcBef>
              <a:spcAft>
                <a:spcPts val="0"/>
              </a:spcAft>
            </a:pPr>
            <a:r>
              <a:rPr lang="en-US" smtClean="0"/>
              <a:t>Click to edit Master text styles</a:t>
            </a:r>
          </a:p>
        </p:txBody>
      </p:sp>
      <p:sp>
        <p:nvSpPr>
          <p:cNvPr id="6" name="Content Placeholder 5"/>
          <p:cNvSpPr>
            <a:spLocks noGrp="1"/>
          </p:cNvSpPr>
          <p:nvPr>
            <p:ph sz="quarter" idx="4"/>
          </p:nvPr>
        </p:nvSpPr>
        <p:spPr>
          <a:xfrm>
            <a:off x="6309360" y="2880360"/>
            <a:ext cx="5120640" cy="3657600"/>
          </a:xfrm>
        </p:spPr>
        <p:txBody>
          <a:bodyPr vert="horz" wrap="square" lIns="0" tIns="0" rIns="0" bIns="0" rtlCol="0">
            <a:noAutofit/>
          </a:bodyPr>
          <a:lstStyle>
            <a:lvl1pPr>
              <a:defRPr lang="en-US" sz="2000" dirty="0" smtClean="0">
                <a:solidFill>
                  <a:schemeClr val="tx1">
                    <a:lumMod val="85000"/>
                    <a:lumOff val="15000"/>
                  </a:schemeClr>
                </a:solidFill>
              </a:defRPr>
            </a:lvl1pPr>
            <a:lvl2pPr>
              <a:defRPr lang="en-US" sz="1800" dirty="0" smtClean="0">
                <a:solidFill>
                  <a:schemeClr val="tx1">
                    <a:lumMod val="85000"/>
                    <a:lumOff val="15000"/>
                  </a:schemeClr>
                </a:solidFill>
              </a:defRPr>
            </a:lvl2pPr>
            <a:lvl3pPr>
              <a:defRPr lang="en-US" sz="1800" dirty="0" smtClean="0">
                <a:solidFill>
                  <a:schemeClr val="tx1">
                    <a:lumMod val="85000"/>
                    <a:lumOff val="15000"/>
                  </a:schemeClr>
                </a:solidFill>
              </a:defRPr>
            </a:lvl3pPr>
            <a:lvl4pPr>
              <a:defRPr lang="en-US" sz="1800" dirty="0" smtClean="0">
                <a:solidFill>
                  <a:schemeClr val="tx1">
                    <a:lumMod val="85000"/>
                    <a:lumOff val="15000"/>
                  </a:schemeClr>
                </a:solidFill>
              </a:defRPr>
            </a:lvl4pPr>
            <a:lvl5pPr>
              <a:defRPr lang="en-US" sz="1800" dirty="0">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22"/>
          <p:cNvSpPr txBox="1">
            <a:spLocks/>
          </p:cNvSpPr>
          <p:nvPr/>
        </p:nvSpPr>
        <p:spPr>
          <a:xfrm>
            <a:off x="-4636" y="6528816"/>
            <a:ext cx="12198096" cy="329184"/>
          </a:xfrm>
          <a:prstGeom prst="rect">
            <a:avLst/>
          </a:prstGeom>
          <a:solidFill>
            <a:schemeClr val="bg1"/>
          </a:solidFill>
        </p:spPr>
        <p:txBody>
          <a:bodyPr vert="horz" wrap="square" lIns="502920" tIns="0" rIns="0" bIns="0" rtlCol="0" anchor="ctr">
            <a:noAutofit/>
          </a:bodyPr>
          <a:lstStyle>
            <a:defPPr>
              <a:defRPr lang="en-US"/>
            </a:defPPr>
            <a:lvl1pPr marL="0" algn="l" defTabSz="914400" rtl="0" eaLnBrk="1" latinLnBrk="0" hangingPunct="1">
              <a:defRPr lang="en-US" sz="1100" b="0" kern="1200" dirty="0">
                <a:solidFill>
                  <a:schemeClr val="tx2"/>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mtClean="0"/>
              <a:t>© F5 Networks, Inc</a:t>
            </a:r>
            <a:endParaRPr lang="en-US"/>
          </a:p>
        </p:txBody>
      </p:sp>
      <p:sp>
        <p:nvSpPr>
          <p:cNvPr id="14" name="Slide Number Placeholder 23"/>
          <p:cNvSpPr txBox="1">
            <a:spLocks/>
          </p:cNvSpPr>
          <p:nvPr/>
        </p:nvSpPr>
        <p:spPr>
          <a:xfrm>
            <a:off x="9875520" y="6528816"/>
            <a:ext cx="1828800"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mtClean="0"/>
              <a:pPr algn="r">
                <a:lnSpc>
                  <a:spcPct val="90000"/>
                </a:lnSpc>
                <a:buClr>
                  <a:schemeClr val="bg1">
                    <a:lumMod val="65000"/>
                  </a:schemeClr>
                </a:buClr>
                <a:buFont typeface="Arial" pitchFamily="34" charset="0"/>
                <a:buNone/>
              </a:pPr>
              <a:t>‹#›</a:t>
            </a:fld>
            <a:endParaRPr lang="en-US" dirty="0"/>
          </a:p>
        </p:txBody>
      </p:sp>
      <p:sp>
        <p:nvSpPr>
          <p:cNvPr id="9" name="Text Placeholder 8"/>
          <p:cNvSpPr>
            <a:spLocks noGrp="1"/>
          </p:cNvSpPr>
          <p:nvPr>
            <p:ph type="body" sz="quarter" idx="10" hasCustomPrompt="1"/>
          </p:nvPr>
        </p:nvSpPr>
        <p:spPr>
          <a:xfrm>
            <a:off x="731520" y="1371600"/>
            <a:ext cx="10696892" cy="731520"/>
          </a:xfrm>
        </p:spPr>
        <p:txBody>
          <a:bodyPr/>
          <a:lstStyle>
            <a:lvl1pPr marL="0" indent="0">
              <a:buNone/>
              <a:defRPr sz="2000">
                <a:solidFill>
                  <a:schemeClr val="tx1">
                    <a:lumMod val="85000"/>
                    <a:lumOff val="15000"/>
                  </a:schemeClr>
                </a:solidFill>
              </a:defRPr>
            </a:lvl1pPr>
            <a:lvl2pPr marL="0" indent="0">
              <a:buNone/>
              <a:defRPr sz="2000"/>
            </a:lvl2pPr>
            <a:lvl3pPr marL="0" indent="0">
              <a:buNone/>
              <a:defRPr sz="2000"/>
            </a:lvl3pPr>
            <a:lvl4pPr marL="0" indent="0">
              <a:buNone/>
              <a:defRPr sz="2000"/>
            </a:lvl4pPr>
            <a:lvl5pPr marL="0" indent="0">
              <a:buNone/>
              <a:defRPr sz="2000"/>
            </a:lvl5pPr>
          </a:lstStyle>
          <a:p>
            <a:r>
              <a:rPr lang="en-US" sz="2000" dirty="0" smtClean="0">
                <a:solidFill>
                  <a:srgbClr val="4D4D4F"/>
                </a:solidFill>
                <a:cs typeface="Franklin Gothic Book"/>
              </a:rPr>
              <a:t>Use a maximum of two lines to introduce the content. This format is helpful when you need to share a lot of content, especially if this content will be used after the presentation.</a:t>
            </a:r>
            <a:endParaRPr lang="en-US" sz="2000" dirty="0">
              <a:solidFill>
                <a:srgbClr val="4D4D4F"/>
              </a:solidFill>
              <a:cs typeface="Franklin Gothic Book"/>
            </a:endParaRPr>
          </a:p>
        </p:txBody>
      </p:sp>
      <p:sp>
        <p:nvSpPr>
          <p:cNvPr id="10" name="TextBox 9"/>
          <p:cNvSpPr txBox="1"/>
          <p:nvPr/>
        </p:nvSpPr>
        <p:spPr>
          <a:xfrm>
            <a:off x="4984834" y="6630741"/>
            <a:ext cx="2219157" cy="387684"/>
          </a:xfrm>
          <a:prstGeom prst="rect">
            <a:avLst/>
          </a:prstGeom>
          <a:noFill/>
        </p:spPr>
        <p:txBody>
          <a:bodyPr wrap="none" lIns="0" tIns="0" rIns="0" bIns="0" rtlCol="0">
            <a:noAutofit/>
          </a:bodyPr>
          <a:lstStyle/>
          <a:p>
            <a:pPr marL="0" marR="0" indent="0" algn="ctr" defTabSz="914400" rtl="0" eaLnBrk="1" fontAlgn="auto" latinLnBrk="0" hangingPunct="1">
              <a:lnSpc>
                <a:spcPct val="90000"/>
              </a:lnSpc>
              <a:spcBef>
                <a:spcPts val="0"/>
              </a:spcBef>
              <a:spcAft>
                <a:spcPts val="600"/>
              </a:spcAft>
              <a:buClrTx/>
              <a:buSzTx/>
              <a:buFontTx/>
              <a:buNone/>
              <a:tabLst/>
              <a:defRPr/>
            </a:pPr>
            <a:r>
              <a:rPr lang="en-US" sz="1100" dirty="0" smtClean="0">
                <a:latin typeface="+mj-lt"/>
              </a:rPr>
              <a:t>CONFIDENTIAL</a:t>
            </a:r>
          </a:p>
          <a:p>
            <a:pPr>
              <a:lnSpc>
                <a:spcPct val="90000"/>
              </a:lnSpc>
              <a:spcAft>
                <a:spcPts val="600"/>
              </a:spcAft>
            </a:pPr>
            <a:endParaRPr lang="en-US" sz="2000" kern="1200" dirty="0" err="1" smtClean="0">
              <a:solidFill>
                <a:schemeClr val="tx2"/>
              </a:solidFill>
              <a:effectLst>
                <a:outerShdw blurRad="38100" dist="25400" dir="2700000" algn="tl">
                  <a:srgbClr val="000000">
                    <a:alpha val="0"/>
                  </a:srgbClr>
                </a:outerShdw>
              </a:effectLst>
              <a:latin typeface="+mn-lt"/>
              <a:ea typeface="+mn-ea"/>
              <a:cs typeface="+mn-cs"/>
            </a:endParaRPr>
          </a:p>
        </p:txBody>
      </p:sp>
    </p:spTree>
    <p:extLst>
      <p:ext uri="{BB962C8B-B14F-4D97-AF65-F5344CB8AC3E}">
        <p14:creationId xmlns:p14="http://schemas.microsoft.com/office/powerpoint/2010/main" val="244436743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31520" y="2286000"/>
            <a:ext cx="5120640" cy="4114800"/>
          </a:xfrm>
        </p:spPr>
        <p:txBody>
          <a:bodyPr vert="horz" wrap="square"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9360" y="2286000"/>
            <a:ext cx="5120640" cy="4114800"/>
          </a:xfrm>
        </p:spPr>
        <p:txBody>
          <a:bodyPr vert="horz" wrap="square"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Footer Placeholder 22"/>
          <p:cNvSpPr txBox="1">
            <a:spLocks/>
          </p:cNvSpPr>
          <p:nvPr/>
        </p:nvSpPr>
        <p:spPr>
          <a:xfrm>
            <a:off x="-4636" y="6528816"/>
            <a:ext cx="12198096" cy="329184"/>
          </a:xfrm>
          <a:prstGeom prst="rect">
            <a:avLst/>
          </a:prstGeom>
          <a:solidFill>
            <a:schemeClr val="bg1"/>
          </a:solidFill>
        </p:spPr>
        <p:txBody>
          <a:bodyPr vert="horz" wrap="square" lIns="502920" tIns="0" rIns="0" bIns="0" rtlCol="0" anchor="ctr">
            <a:noAutofit/>
          </a:bodyPr>
          <a:lstStyle>
            <a:defPPr>
              <a:defRPr lang="en-US"/>
            </a:defPPr>
            <a:lvl1pPr marL="0" algn="l" defTabSz="914400" rtl="0" eaLnBrk="1" latinLnBrk="0" hangingPunct="1">
              <a:defRPr lang="en-US" sz="1100" b="0" kern="1200" dirty="0">
                <a:solidFill>
                  <a:schemeClr val="tx2"/>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mtClean="0"/>
              <a:t>© F5 Networks, Inc</a:t>
            </a:r>
            <a:endParaRPr lang="en-US"/>
          </a:p>
        </p:txBody>
      </p:sp>
      <p:sp>
        <p:nvSpPr>
          <p:cNvPr id="12" name="Slide Number Placeholder 23"/>
          <p:cNvSpPr txBox="1">
            <a:spLocks/>
          </p:cNvSpPr>
          <p:nvPr/>
        </p:nvSpPr>
        <p:spPr>
          <a:xfrm>
            <a:off x="9875520" y="6528816"/>
            <a:ext cx="1828800"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mtClean="0"/>
              <a:pPr algn="r">
                <a:lnSpc>
                  <a:spcPct val="90000"/>
                </a:lnSpc>
                <a:buClr>
                  <a:schemeClr val="bg1">
                    <a:lumMod val="65000"/>
                  </a:schemeClr>
                </a:buClr>
                <a:buFont typeface="Arial" pitchFamily="34" charset="0"/>
                <a:buNone/>
              </a:pPr>
              <a:t>‹#›</a:t>
            </a:fld>
            <a:endParaRPr lang="en-US" dirty="0"/>
          </a:p>
        </p:txBody>
      </p:sp>
      <p:sp>
        <p:nvSpPr>
          <p:cNvPr id="8" name="Text Placeholder 8"/>
          <p:cNvSpPr>
            <a:spLocks noGrp="1"/>
          </p:cNvSpPr>
          <p:nvPr>
            <p:ph type="body" sz="quarter" idx="10" hasCustomPrompt="1"/>
          </p:nvPr>
        </p:nvSpPr>
        <p:spPr>
          <a:xfrm>
            <a:off x="731520" y="1371600"/>
            <a:ext cx="10696892" cy="731520"/>
          </a:xfrm>
        </p:spPr>
        <p:txBody>
          <a:bodyPr/>
          <a:lstStyle>
            <a:lvl1pPr marL="0" indent="0">
              <a:buNone/>
              <a:defRPr sz="2000">
                <a:solidFill>
                  <a:schemeClr val="tx1">
                    <a:lumMod val="85000"/>
                    <a:lumOff val="15000"/>
                  </a:schemeClr>
                </a:solidFill>
              </a:defRPr>
            </a:lvl1pPr>
            <a:lvl2pPr marL="0" indent="0">
              <a:buNone/>
              <a:defRPr sz="2000"/>
            </a:lvl2pPr>
            <a:lvl3pPr marL="0" indent="0">
              <a:buNone/>
              <a:defRPr sz="2000"/>
            </a:lvl3pPr>
            <a:lvl4pPr marL="0" indent="0">
              <a:buNone/>
              <a:defRPr sz="2000"/>
            </a:lvl4pPr>
            <a:lvl5pPr marL="0" indent="0">
              <a:buNone/>
              <a:defRPr sz="2000"/>
            </a:lvl5pPr>
          </a:lstStyle>
          <a:p>
            <a:r>
              <a:rPr lang="en-US" sz="2000" dirty="0" smtClean="0">
                <a:solidFill>
                  <a:srgbClr val="4D4D4F"/>
                </a:solidFill>
                <a:cs typeface="Franklin Gothic Book"/>
              </a:rPr>
              <a:t>Use a maximum of two lines to introduce the content. This format is helpful when you need to share a lot of content, especially if this content will be used after the presentation.</a:t>
            </a:r>
            <a:endParaRPr lang="en-US" sz="2000" dirty="0">
              <a:solidFill>
                <a:srgbClr val="4D4D4F"/>
              </a:solidFill>
              <a:cs typeface="Franklin Gothic Book"/>
            </a:endParaRPr>
          </a:p>
        </p:txBody>
      </p:sp>
      <p:sp>
        <p:nvSpPr>
          <p:cNvPr id="10" name="TextBox 9"/>
          <p:cNvSpPr txBox="1"/>
          <p:nvPr/>
        </p:nvSpPr>
        <p:spPr>
          <a:xfrm>
            <a:off x="4984834" y="6630741"/>
            <a:ext cx="2219157" cy="387684"/>
          </a:xfrm>
          <a:prstGeom prst="rect">
            <a:avLst/>
          </a:prstGeom>
          <a:noFill/>
        </p:spPr>
        <p:txBody>
          <a:bodyPr wrap="none" lIns="0" tIns="0" rIns="0" bIns="0" rtlCol="0">
            <a:noAutofit/>
          </a:bodyPr>
          <a:lstStyle/>
          <a:p>
            <a:pPr marL="0" marR="0" indent="0" algn="ctr" defTabSz="914400" rtl="0" eaLnBrk="1" fontAlgn="auto" latinLnBrk="0" hangingPunct="1">
              <a:lnSpc>
                <a:spcPct val="90000"/>
              </a:lnSpc>
              <a:spcBef>
                <a:spcPts val="0"/>
              </a:spcBef>
              <a:spcAft>
                <a:spcPts val="600"/>
              </a:spcAft>
              <a:buClrTx/>
              <a:buSzTx/>
              <a:buFontTx/>
              <a:buNone/>
              <a:tabLst/>
              <a:defRPr/>
            </a:pPr>
            <a:r>
              <a:rPr lang="en-US" sz="1100" dirty="0" smtClean="0">
                <a:latin typeface="+mj-lt"/>
              </a:rPr>
              <a:t>CONFIDENTIAL</a:t>
            </a:r>
          </a:p>
          <a:p>
            <a:pPr>
              <a:lnSpc>
                <a:spcPct val="90000"/>
              </a:lnSpc>
              <a:spcAft>
                <a:spcPts val="600"/>
              </a:spcAft>
            </a:pPr>
            <a:endParaRPr lang="en-US" sz="2000" kern="1200" dirty="0" err="1" smtClean="0">
              <a:solidFill>
                <a:schemeClr val="tx2"/>
              </a:solidFill>
              <a:effectLst>
                <a:outerShdw blurRad="38100" dist="25400" dir="2700000" algn="tl">
                  <a:srgbClr val="000000">
                    <a:alpha val="0"/>
                  </a:srgbClr>
                </a:outerShdw>
              </a:effectLst>
              <a:latin typeface="+mn-lt"/>
              <a:ea typeface="+mn-ea"/>
              <a:cs typeface="+mn-cs"/>
            </a:endParaRPr>
          </a:p>
        </p:txBody>
      </p:sp>
    </p:spTree>
    <p:extLst>
      <p:ext uri="{BB962C8B-B14F-4D97-AF65-F5344CB8AC3E}">
        <p14:creationId xmlns:p14="http://schemas.microsoft.com/office/powerpoint/2010/main" val="412390693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Next Steps &amp; Contact">
    <p:bg>
      <p:bgPr>
        <a:gradFill>
          <a:gsLst>
            <a:gs pos="15000">
              <a:schemeClr val="bg1">
                <a:tint val="80000"/>
                <a:satMod val="300000"/>
                <a:lumMod val="98000"/>
              </a:schemeClr>
            </a:gs>
            <a:gs pos="85000">
              <a:schemeClr val="bg1">
                <a:lumMod val="89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Next steps</a:t>
            </a:r>
            <a:endParaRPr lang="en-US" dirty="0"/>
          </a:p>
        </p:txBody>
      </p:sp>
      <p:sp>
        <p:nvSpPr>
          <p:cNvPr id="21" name="Content Placeholder 2"/>
          <p:cNvSpPr>
            <a:spLocks noGrp="1"/>
          </p:cNvSpPr>
          <p:nvPr>
            <p:ph idx="10" hasCustomPrompt="1"/>
          </p:nvPr>
        </p:nvSpPr>
        <p:spPr>
          <a:xfrm>
            <a:off x="731520" y="1463039"/>
            <a:ext cx="10424160" cy="2743200"/>
          </a:xfrm>
        </p:spPr>
        <p:txBody>
          <a:bodyPr/>
          <a:lstStyle>
            <a:lvl1pPr>
              <a:defRPr>
                <a:solidFill>
                  <a:schemeClr val="tx1">
                    <a:lumMod val="85000"/>
                    <a:lumOff val="15000"/>
                  </a:schemeClr>
                </a:solidFill>
              </a:defRPr>
            </a:lvl1pPr>
          </a:lstStyle>
          <a:p>
            <a:pPr lvl="0"/>
            <a:r>
              <a:rPr lang="en-US" dirty="0" smtClean="0"/>
              <a:t>This is an optional ending slide to the logo only slide</a:t>
            </a:r>
          </a:p>
          <a:p>
            <a:pPr lvl="0"/>
            <a:r>
              <a:rPr lang="en-US" dirty="0" smtClean="0"/>
              <a:t>List three key items that you want people to take-away from your presentation</a:t>
            </a:r>
          </a:p>
          <a:p>
            <a:pPr lvl="0"/>
            <a:r>
              <a:rPr lang="en-US" dirty="0" smtClean="0"/>
              <a:t>Keep these items brief and on point.</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212" y="5257800"/>
            <a:ext cx="1066800" cy="1066800"/>
          </a:xfrm>
          <a:prstGeom prst="rect">
            <a:avLst/>
          </a:prstGeom>
        </p:spPr>
      </p:pic>
      <p:cxnSp>
        <p:nvCxnSpPr>
          <p:cNvPr id="9" name="Straight Connector 8"/>
          <p:cNvCxnSpPr/>
          <p:nvPr/>
        </p:nvCxnSpPr>
        <p:spPr>
          <a:xfrm>
            <a:off x="455612" y="4876800"/>
            <a:ext cx="11277600" cy="0"/>
          </a:xfrm>
          <a:prstGeom prst="line">
            <a:avLst/>
          </a:prstGeom>
          <a:ln>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 Placeholder 5"/>
          <p:cNvSpPr>
            <a:spLocks noGrp="1"/>
          </p:cNvSpPr>
          <p:nvPr>
            <p:ph type="body" sz="quarter" idx="11" hasCustomPrompt="1"/>
          </p:nvPr>
        </p:nvSpPr>
        <p:spPr>
          <a:xfrm>
            <a:off x="731520" y="5334000"/>
            <a:ext cx="7315200" cy="1188720"/>
          </a:xfrm>
        </p:spPr>
        <p:txBody>
          <a:bodyPr/>
          <a:lstStyle>
            <a:lvl1pPr marL="0" indent="0">
              <a:buNone/>
              <a:defRPr b="0">
                <a:solidFill>
                  <a:schemeClr val="tx1">
                    <a:lumMod val="85000"/>
                    <a:lumOff val="15000"/>
                  </a:schemeClr>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dirty="0" smtClean="0"/>
              <a:t>If I can be of further assistance please contact me:</a:t>
            </a:r>
          </a:p>
          <a:p>
            <a:pPr lvl="0"/>
            <a:r>
              <a:rPr lang="en-US" dirty="0" smtClean="0"/>
              <a:t>J.bloggs@f5.com  |  206.272.5555</a:t>
            </a:r>
            <a:endParaRPr lang="en-US" dirty="0"/>
          </a:p>
        </p:txBody>
      </p:sp>
    </p:spTree>
    <p:extLst>
      <p:ext uri="{BB962C8B-B14F-4D97-AF65-F5344CB8AC3E}">
        <p14:creationId xmlns:p14="http://schemas.microsoft.com/office/powerpoint/2010/main" val="233408959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8559328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5 End Slide">
    <p:bg>
      <p:bgPr>
        <a:gradFill>
          <a:gsLst>
            <a:gs pos="15000">
              <a:schemeClr val="bg1">
                <a:tint val="80000"/>
                <a:satMod val="300000"/>
                <a:lumMod val="98000"/>
              </a:schemeClr>
            </a:gs>
            <a:gs pos="85000">
              <a:schemeClr val="bg1">
                <a:lumMod val="89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1812" y="1143000"/>
            <a:ext cx="3352800" cy="3352800"/>
          </a:xfrm>
          <a:prstGeom prst="rect">
            <a:avLst/>
          </a:prstGeom>
        </p:spPr>
      </p:pic>
      <p:pic>
        <p:nvPicPr>
          <p:cNvPr id="4" name="Picture 3" descr="tagline.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5812" y="4876800"/>
            <a:ext cx="8099064" cy="516117"/>
          </a:xfrm>
          <a:prstGeom prst="rect">
            <a:avLst/>
          </a:prstGeom>
        </p:spPr>
      </p:pic>
    </p:spTree>
    <p:extLst>
      <p:ext uri="{BB962C8B-B14F-4D97-AF65-F5344CB8AC3E}">
        <p14:creationId xmlns:p14="http://schemas.microsoft.com/office/powerpoint/2010/main" val="234772595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6" name="Content Placeholder 2"/>
          <p:cNvSpPr>
            <a:spLocks noGrp="1"/>
          </p:cNvSpPr>
          <p:nvPr>
            <p:ph idx="1"/>
          </p:nvPr>
        </p:nvSpPr>
        <p:spPr>
          <a:xfrm>
            <a:off x="853218" y="1645920"/>
            <a:ext cx="10482390" cy="4572000"/>
          </a:xfrm>
        </p:spPr>
        <p:txBody>
          <a:bodyPr/>
          <a:lstStyle>
            <a:lvl1pPr marL="0" indent="0">
              <a:buNone/>
              <a:defRPr sz="2900">
                <a:solidFill>
                  <a:schemeClr val="tx1">
                    <a:lumMod val="85000"/>
                    <a:lumOff val="15000"/>
                  </a:schemeClr>
                </a:solidFill>
              </a:defRPr>
            </a:lvl1pPr>
            <a:lvl2pPr marL="0" indent="0">
              <a:buFont typeface="Arial" pitchFamily="34" charset="0"/>
              <a:buNone/>
              <a:defRPr sz="2900">
                <a:solidFill>
                  <a:schemeClr val="tx1">
                    <a:lumMod val="65000"/>
                    <a:lumOff val="35000"/>
                  </a:schemeClr>
                </a:solidFill>
              </a:defRPr>
            </a:lvl2pPr>
            <a:lvl3pPr marL="0" indent="0">
              <a:buNone/>
              <a:defRPr sz="2900">
                <a:solidFill>
                  <a:schemeClr val="tx1">
                    <a:lumMod val="65000"/>
                    <a:lumOff val="35000"/>
                  </a:schemeClr>
                </a:solidFill>
              </a:defRPr>
            </a:lvl3pPr>
            <a:lvl4pPr marL="0" indent="0">
              <a:buFont typeface="Arial" pitchFamily="34" charset="0"/>
              <a:buNone/>
              <a:defRPr sz="2900">
                <a:solidFill>
                  <a:schemeClr val="tx1">
                    <a:lumMod val="65000"/>
                    <a:lumOff val="35000"/>
                  </a:schemeClr>
                </a:solidFill>
              </a:defRPr>
            </a:lvl4pPr>
            <a:lvl5pPr marL="0" indent="0">
              <a:buFont typeface="Arial" pitchFamily="34" charset="0"/>
              <a:buNone/>
              <a:defRPr sz="2900">
                <a:solidFill>
                  <a:schemeClr val="tx1">
                    <a:lumMod val="65000"/>
                    <a:lumOff val="35000"/>
                  </a:schemeClr>
                </a:solidFill>
              </a:defRPr>
            </a:lvl5pPr>
          </a:lstStyle>
          <a:p>
            <a:pPr lvl="0"/>
            <a:r>
              <a:rPr lang="en-US" smtClean="0"/>
              <a:t>Click to edit Master text styles</a:t>
            </a: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3565426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ooter Placeholder 22"/>
          <p:cNvSpPr txBox="1">
            <a:spLocks/>
          </p:cNvSpPr>
          <p:nvPr userDrawn="1"/>
        </p:nvSpPr>
        <p:spPr>
          <a:xfrm>
            <a:off x="-4636" y="6528816"/>
            <a:ext cx="12198096" cy="329184"/>
          </a:xfrm>
          <a:prstGeom prst="rect">
            <a:avLst/>
          </a:prstGeom>
          <a:solidFill>
            <a:schemeClr val="tx1">
              <a:alpha val="20000"/>
            </a:schemeClr>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1">
                    <a:lumMod val="50000"/>
                    <a:lumOff val="50000"/>
                  </a:schemeClr>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dirty="0" smtClean="0"/>
              <a:t>F5 Agility 2015</a:t>
            </a:r>
          </a:p>
        </p:txBody>
      </p:sp>
      <p:sp>
        <p:nvSpPr>
          <p:cNvPr id="9" name="Slide Number Placeholder 23"/>
          <p:cNvSpPr txBox="1">
            <a:spLocks/>
          </p:cNvSpPr>
          <p:nvPr userDrawn="1"/>
        </p:nvSpPr>
        <p:spPr>
          <a:xfrm>
            <a:off x="9875520" y="6537960"/>
            <a:ext cx="1828800"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1">
                    <a:lumMod val="50000"/>
                    <a:lumOff val="5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mtClean="0"/>
              <a:pPr algn="r">
                <a:lnSpc>
                  <a:spcPct val="90000"/>
                </a:lnSpc>
                <a:buClr>
                  <a:schemeClr val="bg1">
                    <a:lumMod val="65000"/>
                  </a:schemeClr>
                </a:buClr>
                <a:buFont typeface="Arial" pitchFamily="34" charset="0"/>
                <a:buNone/>
              </a:pPr>
              <a:t>‹#›</a:t>
            </a:fld>
            <a:endParaRPr lang="en-US" dirty="0"/>
          </a:p>
        </p:txBody>
      </p:sp>
    </p:spTree>
    <p:extLst>
      <p:ext uri="{BB962C8B-B14F-4D97-AF65-F5344CB8AC3E}">
        <p14:creationId xmlns:p14="http://schemas.microsoft.com/office/powerpoint/2010/main" val="77727370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9166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2960" y="1645920"/>
            <a:ext cx="9144000" cy="1463040"/>
          </a:xfrm>
        </p:spPr>
        <p:txBody>
          <a:bodyPr anchor="ctr"/>
          <a:lstStyle>
            <a:lvl1pPr marL="0" marR="0" indent="0" algn="l" defTabSz="914400" rtl="0" eaLnBrk="1" fontAlgn="auto" latinLnBrk="0" hangingPunct="1">
              <a:lnSpc>
                <a:spcPct val="80000"/>
              </a:lnSpc>
              <a:spcBef>
                <a:spcPct val="0"/>
              </a:spcBef>
              <a:spcAft>
                <a:spcPts val="0"/>
              </a:spcAft>
              <a:buClrTx/>
              <a:buSzTx/>
              <a:buFontTx/>
              <a:buNone/>
              <a:tabLst/>
              <a:defRPr sz="5400" b="0" cap="none" baseline="0">
                <a:solidFill>
                  <a:schemeClr val="tx1">
                    <a:lumMod val="85000"/>
                    <a:lumOff val="15000"/>
                  </a:schemeClr>
                </a:solidFill>
                <a:effectLst>
                  <a:outerShdw blurRad="38100" dist="25400" dir="2700000" algn="tl">
                    <a:srgbClr val="000000">
                      <a:alpha val="0"/>
                    </a:srgbClr>
                  </a:outerShdw>
                </a:effectLst>
              </a:defRPr>
            </a:lvl1pPr>
          </a:lstStyle>
          <a:p>
            <a:r>
              <a:rPr lang="en-US" dirty="0" smtClean="0"/>
              <a:t>F5 Corporate Template Title Goes Here (Title Case)</a:t>
            </a:r>
          </a:p>
        </p:txBody>
      </p:sp>
      <p:sp>
        <p:nvSpPr>
          <p:cNvPr id="3" name="Text Placeholder 2"/>
          <p:cNvSpPr>
            <a:spLocks noGrp="1"/>
          </p:cNvSpPr>
          <p:nvPr>
            <p:ph type="body" idx="1" hasCustomPrompt="1"/>
          </p:nvPr>
        </p:nvSpPr>
        <p:spPr>
          <a:xfrm>
            <a:off x="822960" y="3200400"/>
            <a:ext cx="7315200" cy="1280160"/>
          </a:xfr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0" indent="0" eaLnBrk="1" hangingPunct="1">
              <a:lnSpc>
                <a:spcPct val="85000"/>
              </a:lnSpc>
              <a:spcBef>
                <a:spcPts val="600"/>
              </a:spcBef>
              <a:buFont typeface="Arial" charset="0"/>
              <a:buNone/>
              <a:defRPr lang="en-US" sz="2000" dirty="0" smtClean="0">
                <a:solidFill>
                  <a:schemeClr val="tx1">
                    <a:lumMod val="85000"/>
                    <a:lumOff val="15000"/>
                  </a:schemeClr>
                </a:solidFill>
                <a:effectLst>
                  <a:outerShdw blurRad="38100" dist="25400" dir="2700000" algn="tl">
                    <a:srgbClr val="000000">
                      <a:alpha val="0"/>
                    </a:srgbClr>
                  </a:outerShdw>
                </a:effectLst>
                <a:latin typeface="+mn-lt"/>
                <a:sym typeface="Franklin Gothic Medium" charset="0"/>
              </a:defRPr>
            </a:lvl1pPr>
          </a:lstStyle>
          <a:p>
            <a:pPr lvl="0" fontAlgn="base">
              <a:lnSpc>
                <a:spcPts val="1800"/>
              </a:lnSpc>
              <a:spcBef>
                <a:spcPts val="400"/>
              </a:spcBef>
              <a:spcAft>
                <a:spcPct val="0"/>
              </a:spcAft>
            </a:pPr>
            <a:r>
              <a:rPr lang="en-US" dirty="0" smtClean="0"/>
              <a:t>Author Name, Author Title if appropriate</a:t>
            </a:r>
            <a:br>
              <a:rPr lang="en-US" dirty="0" smtClean="0"/>
            </a:br>
            <a:r>
              <a:rPr lang="en-US" dirty="0" smtClean="0"/>
              <a:t>[Date]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0105" y="0"/>
            <a:ext cx="1188720" cy="1188720"/>
          </a:xfrm>
          <a:prstGeom prst="rect">
            <a:avLst/>
          </a:prstGeom>
        </p:spPr>
      </p:pic>
    </p:spTree>
    <p:extLst>
      <p:ext uri="{BB962C8B-B14F-4D97-AF65-F5344CB8AC3E}">
        <p14:creationId xmlns:p14="http://schemas.microsoft.com/office/powerpoint/2010/main" val="378098855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05840" y="2103120"/>
            <a:ext cx="10360501" cy="1470025"/>
          </a:xfrm>
        </p:spPr>
        <p:txBody>
          <a:bodyPr vert="horz" lIns="0" tIns="0" rIns="0" bIns="0" rtlCol="0"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lang="en-US" sz="5200" b="0" cap="none" baseline="0" dirty="0">
                <a:solidFill>
                  <a:schemeClr val="bg1"/>
                </a:solidFill>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Transition Slide Title, Maximum of Two Lines (Title Case)</a:t>
            </a:r>
            <a:endParaRPr lang="en-US" dirty="0"/>
          </a:p>
        </p:txBody>
      </p:sp>
      <p:sp>
        <p:nvSpPr>
          <p:cNvPr id="3" name="Subtitle 2"/>
          <p:cNvSpPr>
            <a:spLocks noGrp="1"/>
          </p:cNvSpPr>
          <p:nvPr>
            <p:ph type="subTitle" idx="1" hasCustomPrompt="1"/>
          </p:nvPr>
        </p:nvSpPr>
        <p:spPr>
          <a:xfrm>
            <a:off x="1005840" y="3657600"/>
            <a:ext cx="8532178" cy="1752600"/>
          </a:xfr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0" indent="0" eaLnBrk="1" hangingPunct="1">
              <a:spcBef>
                <a:spcPts val="600"/>
              </a:spcBef>
              <a:buFont typeface="Arial" charset="0"/>
              <a:buNone/>
              <a:defRPr lang="en-US" sz="1600" dirty="0">
                <a:solidFill>
                  <a:srgbClr val="FFFFFF"/>
                </a:solidFill>
                <a:effectLst>
                  <a:outerShdw blurRad="38100" dist="25400" dir="2700000" algn="tl">
                    <a:srgbClr val="000000">
                      <a:alpha val="0"/>
                    </a:srgbClr>
                  </a:outerShdw>
                </a:effectLst>
                <a:sym typeface="Franklin Gothic Book" charset="0"/>
              </a:defRPr>
            </a:lvl1pPr>
          </a:lstStyle>
          <a:p>
            <a:pPr lvl="0" fontAlgn="base">
              <a:spcAft>
                <a:spcPct val="0"/>
              </a:spcAft>
            </a:pPr>
            <a:r>
              <a:rPr lang="en-US" dirty="0" smtClean="0"/>
              <a:t>Optional subhead here. Transition slides help break up presentations into separate sections or points, helping orient your audience. Use punctuation in the slide title only if you have more than one complete sentence. Choose blue, green, orange, or grey for your transition slides or a combination of these colors.</a:t>
            </a:r>
          </a:p>
        </p:txBody>
      </p:sp>
      <p:sp>
        <p:nvSpPr>
          <p:cNvPr id="5" name="Text Box 9"/>
          <p:cNvSpPr txBox="1">
            <a:spLocks noChangeArrowheads="1"/>
          </p:cNvSpPr>
          <p:nvPr userDrawn="1"/>
        </p:nvSpPr>
        <p:spPr bwMode="auto">
          <a:xfrm>
            <a:off x="11247310" y="6583680"/>
            <a:ext cx="731330" cy="274320"/>
          </a:xfrm>
          <a:prstGeom prst="rect">
            <a:avLst/>
          </a:prstGeom>
        </p:spPr>
        <p:txBody>
          <a:bodyPr lIns="0" tIns="0" rIns="0" bIns="18288" anchor="ctr"/>
          <a:lstStyle>
            <a:defPPr>
              <a:defRPr lang="en-US"/>
            </a:defPPr>
            <a:lvl1pPr lvl="0" algn="r">
              <a:defRPr sz="1100">
                <a:solidFill>
                  <a:srgbClr val="000000">
                    <a:alpha val="60000"/>
                  </a:srgbClr>
                </a:solidFill>
                <a:effectLst/>
              </a:defRPr>
            </a:lvl1pPr>
          </a:lstStyle>
          <a:p>
            <a:pPr lvl="0" algn="r"/>
            <a:fld id="{D22C7745-0B09-4CCA-B4B5-ACB1F8FD4425}" type="slidenum">
              <a:rPr lang="en-US" kern="1000" spc="-10" baseline="0">
                <a:solidFill>
                  <a:srgbClr val="0F0F0F">
                    <a:alpha val="44706"/>
                  </a:srgbClr>
                </a:solidFill>
              </a:rPr>
              <a:pPr lvl="0" algn="r"/>
              <a:t>‹#›</a:t>
            </a:fld>
            <a:endParaRPr lang="en-US" kern="1000" spc="-10" baseline="0" dirty="0">
              <a:solidFill>
                <a:srgbClr val="0F0F0F">
                  <a:alpha val="44706"/>
                </a:srgbClr>
              </a:solidFill>
            </a:endParaRPr>
          </a:p>
        </p:txBody>
      </p:sp>
    </p:spTree>
    <p:extLst>
      <p:ext uri="{BB962C8B-B14F-4D97-AF65-F5344CB8AC3E}">
        <p14:creationId xmlns:p14="http://schemas.microsoft.com/office/powerpoint/2010/main" val="24546972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005840" y="2103120"/>
            <a:ext cx="10360501" cy="1470025"/>
          </a:xfrm>
        </p:spPr>
        <p:txBody>
          <a:bodyPr vert="horz" lIns="0" tIns="0" rIns="0" bIns="0" rtlCol="0" anchor="b" anchorCtr="0">
            <a:noAutofit/>
          </a:bodyPr>
          <a:lstStyle>
            <a:lvl1pPr>
              <a:defRPr lang="en-US" sz="5200" b="0" cap="none" dirty="0">
                <a:solidFill>
                  <a:schemeClr val="bg1"/>
                </a:solidFill>
              </a:defRPr>
            </a:lvl1pPr>
          </a:lstStyle>
          <a:p>
            <a:pPr lvl="0"/>
            <a:r>
              <a:rPr lang="en-US" dirty="0" smtClean="0"/>
              <a:t>Transition Slide Title, Maximum of Two Lines (Title Case)</a:t>
            </a:r>
            <a:endParaRPr lang="en-US" dirty="0"/>
          </a:p>
        </p:txBody>
      </p:sp>
      <p:sp>
        <p:nvSpPr>
          <p:cNvPr id="5" name="Subtitle 2"/>
          <p:cNvSpPr>
            <a:spLocks noGrp="1"/>
          </p:cNvSpPr>
          <p:nvPr>
            <p:ph type="subTitle" idx="1" hasCustomPrompt="1"/>
          </p:nvPr>
        </p:nvSpPr>
        <p:spPr>
          <a:xfrm>
            <a:off x="1005840" y="3657600"/>
            <a:ext cx="8532178" cy="1752600"/>
          </a:xfr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0" indent="0">
              <a:buNone/>
              <a:defRPr lang="en-US" sz="1600" dirty="0">
                <a:solidFill>
                  <a:srgbClr val="FFFFFF"/>
                </a:solidFill>
                <a:effectLst>
                  <a:outerShdw blurRad="38100" dist="25400" dir="2700000" algn="tl">
                    <a:srgbClr val="000000">
                      <a:alpha val="0"/>
                    </a:srgbClr>
                  </a:outerShdw>
                </a:effectLst>
                <a:sym typeface="Franklin Gothic Book" charset="0"/>
              </a:defRPr>
            </a:lvl1pPr>
          </a:lstStyle>
          <a:p>
            <a:pPr lvl="0" fontAlgn="base">
              <a:spcAft>
                <a:spcPct val="0"/>
              </a:spcAft>
            </a:pPr>
            <a:r>
              <a:rPr lang="en-US" dirty="0" smtClean="0"/>
              <a:t>Optional subhead here. Transition slides help break up presentations into separate sections or points, helping orient your audience. Use punctuation in the slide title only if you have more than one complete sentence. Choose blue, green, orange, or grey for your transition slides or a combination of these colors.</a:t>
            </a:r>
          </a:p>
        </p:txBody>
      </p:sp>
    </p:spTree>
    <p:extLst>
      <p:ext uri="{BB962C8B-B14F-4D97-AF65-F5344CB8AC3E}">
        <p14:creationId xmlns:p14="http://schemas.microsoft.com/office/powerpoint/2010/main" val="118025348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005840" y="2103120"/>
            <a:ext cx="10360501" cy="1470025"/>
          </a:xfrm>
        </p:spPr>
        <p:txBody>
          <a:bodyPr vert="horz" lIns="0" tIns="0" rIns="0" bIns="0" rtlCol="0" anchor="b" anchorCtr="0">
            <a:noAutofit/>
          </a:bodyPr>
          <a:lstStyle>
            <a:lvl1pPr>
              <a:defRPr lang="en-US" sz="5200" b="0" cap="none" dirty="0">
                <a:solidFill>
                  <a:schemeClr val="bg1"/>
                </a:solidFill>
              </a:defRPr>
            </a:lvl1pPr>
          </a:lstStyle>
          <a:p>
            <a:pPr lvl="0"/>
            <a:r>
              <a:rPr lang="en-US" dirty="0" smtClean="0"/>
              <a:t>Transition Slide Title, Maximum of Two Lines (Title Case)</a:t>
            </a:r>
            <a:endParaRPr lang="en-US" dirty="0"/>
          </a:p>
        </p:txBody>
      </p:sp>
      <p:sp>
        <p:nvSpPr>
          <p:cNvPr id="5" name="Subtitle 2"/>
          <p:cNvSpPr>
            <a:spLocks noGrp="1"/>
          </p:cNvSpPr>
          <p:nvPr>
            <p:ph type="subTitle" idx="1" hasCustomPrompt="1"/>
          </p:nvPr>
        </p:nvSpPr>
        <p:spPr>
          <a:xfrm>
            <a:off x="1005840" y="3657600"/>
            <a:ext cx="8532178" cy="1752600"/>
          </a:xfr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0" indent="0">
              <a:buNone/>
              <a:defRPr lang="en-US" sz="1600" dirty="0">
                <a:solidFill>
                  <a:srgbClr val="FFFFFF"/>
                </a:solidFill>
                <a:effectLst>
                  <a:outerShdw blurRad="38100" dist="25400" dir="2700000" algn="tl">
                    <a:srgbClr val="000000">
                      <a:alpha val="0"/>
                    </a:srgbClr>
                  </a:outerShdw>
                </a:effectLst>
                <a:sym typeface="Franklin Gothic Book" charset="0"/>
              </a:defRPr>
            </a:lvl1pPr>
          </a:lstStyle>
          <a:p>
            <a:pPr lvl="0" fontAlgn="base">
              <a:spcAft>
                <a:spcPct val="0"/>
              </a:spcAft>
            </a:pPr>
            <a:r>
              <a:rPr lang="en-US" dirty="0" smtClean="0"/>
              <a:t>Optional subhead here. Transition slides help break up presentations into separate sections or points, helping orient your audience. Use punctuation in the slide title only if you have more than one complete sentence. Choose blue, green, orange, or grey for your transition slides or a combination of these colors.</a:t>
            </a:r>
          </a:p>
        </p:txBody>
      </p:sp>
    </p:spTree>
    <p:extLst>
      <p:ext uri="{BB962C8B-B14F-4D97-AF65-F5344CB8AC3E}">
        <p14:creationId xmlns:p14="http://schemas.microsoft.com/office/powerpoint/2010/main" val="267472327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005840" y="2103120"/>
            <a:ext cx="10360501" cy="1470025"/>
          </a:xfrm>
        </p:spPr>
        <p:txBody>
          <a:bodyPr vert="horz" lIns="0" tIns="0" rIns="0" bIns="0" rtlCol="0" anchor="b" anchorCtr="0">
            <a:noAutofit/>
          </a:bodyPr>
          <a:lstStyle>
            <a:lvl1pPr>
              <a:defRPr lang="en-US" sz="5200" b="0" cap="none" dirty="0">
                <a:solidFill>
                  <a:schemeClr val="bg1"/>
                </a:solidFill>
              </a:defRPr>
            </a:lvl1pPr>
          </a:lstStyle>
          <a:p>
            <a:pPr lvl="0"/>
            <a:r>
              <a:rPr lang="en-US" dirty="0" smtClean="0"/>
              <a:t>Transition Slide Title, Maximum of Two Lines (Title Case)</a:t>
            </a:r>
            <a:endParaRPr lang="en-US" dirty="0"/>
          </a:p>
        </p:txBody>
      </p:sp>
      <p:sp>
        <p:nvSpPr>
          <p:cNvPr id="5" name="Subtitle 2"/>
          <p:cNvSpPr>
            <a:spLocks noGrp="1"/>
          </p:cNvSpPr>
          <p:nvPr>
            <p:ph type="subTitle" idx="1" hasCustomPrompt="1"/>
          </p:nvPr>
        </p:nvSpPr>
        <p:spPr>
          <a:xfrm>
            <a:off x="1005840" y="3657600"/>
            <a:ext cx="8532178" cy="1752600"/>
          </a:xfr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0" indent="0">
              <a:buNone/>
              <a:defRPr lang="en-US" sz="1600" dirty="0">
                <a:solidFill>
                  <a:srgbClr val="FFFFFF"/>
                </a:solidFill>
                <a:effectLst>
                  <a:outerShdw blurRad="38100" dist="25400" dir="2700000" algn="tl">
                    <a:srgbClr val="000000">
                      <a:alpha val="0"/>
                    </a:srgbClr>
                  </a:outerShdw>
                </a:effectLst>
                <a:sym typeface="Franklin Gothic Book" charset="0"/>
              </a:defRPr>
            </a:lvl1pPr>
          </a:lstStyle>
          <a:p>
            <a:pPr lvl="0" fontAlgn="base">
              <a:spcAft>
                <a:spcPct val="0"/>
              </a:spcAft>
            </a:pPr>
            <a:r>
              <a:rPr lang="en-US" dirty="0" smtClean="0"/>
              <a:t>Optional subhead here. Transition slides help break up presentations into separate sections or points, helping orient your audience. Use punctuation in the slide title only if you have more than one complete sentence. Choose blue, green, orange, or grey for your transition slides or a combination of these colors.</a:t>
            </a:r>
          </a:p>
        </p:txBody>
      </p:sp>
    </p:spTree>
    <p:extLst>
      <p:ext uri="{BB962C8B-B14F-4D97-AF65-F5344CB8AC3E}">
        <p14:creationId xmlns:p14="http://schemas.microsoft.com/office/powerpoint/2010/main" val="80670993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822960" y="640080"/>
            <a:ext cx="2194560" cy="1828800"/>
          </a:xfrm>
          <a:prstGeom prst="rect">
            <a:avLst/>
          </a:prstGeom>
          <a:noFill/>
          <a:ln>
            <a:noFill/>
            <a:miter lim="800000"/>
          </a:ln>
        </p:spPr>
        <p:style>
          <a:lnRef idx="2">
            <a:schemeClr val="accent5"/>
          </a:lnRef>
          <a:fillRef idx="1">
            <a:schemeClr val="lt1"/>
          </a:fillRef>
          <a:effectRef idx="0">
            <a:schemeClr val="accent5"/>
          </a:effectRef>
          <a:fontRef idx="minor">
            <a:schemeClr val="dk1"/>
          </a:fontRef>
        </p:style>
        <p:txBody>
          <a:bodyPr lIns="243797" tIns="0" rIns="121899" bIns="60949" rtlCol="0" anchor="t"/>
          <a:lstStyle/>
          <a:p>
            <a:pPr>
              <a:lnSpc>
                <a:spcPct val="90000"/>
              </a:lnSpc>
            </a:pPr>
            <a:r>
              <a:rPr lang="en-US" sz="36000" dirty="0" smtClean="0">
                <a:solidFill>
                  <a:srgbClr val="FFFFFF">
                    <a:alpha val="20000"/>
                  </a:srgbClr>
                </a:solidFill>
                <a:effectLst/>
                <a:latin typeface="Arial" pitchFamily="34" charset="0"/>
                <a:cs typeface="Arial" pitchFamily="34" charset="0"/>
              </a:rPr>
              <a:t>“</a:t>
            </a:r>
            <a:endParaRPr lang="en-US" sz="36000" dirty="0">
              <a:solidFill>
                <a:srgbClr val="FFFFFF">
                  <a:alpha val="20000"/>
                </a:srgbClr>
              </a:solidFill>
              <a:effectLst/>
              <a:latin typeface="Arial" pitchFamily="34" charset="0"/>
              <a:cs typeface="Arial" pitchFamily="34" charset="0"/>
            </a:endParaRPr>
          </a:p>
        </p:txBody>
      </p:sp>
      <p:sp>
        <p:nvSpPr>
          <p:cNvPr id="10" name="Text Placeholder 9"/>
          <p:cNvSpPr>
            <a:spLocks noGrp="1"/>
          </p:cNvSpPr>
          <p:nvPr>
            <p:ph type="body" sz="quarter" idx="10" hasCustomPrompt="1"/>
          </p:nvPr>
        </p:nvSpPr>
        <p:spPr>
          <a:xfrm>
            <a:off x="1522412" y="914400"/>
            <a:ext cx="9144000" cy="4754880"/>
          </a:xfrm>
        </p:spPr>
        <p:txBody>
          <a:bodyPr anchor="ctr"/>
          <a:lstStyle>
            <a:lvl1pPr marL="0" marR="0" indent="0" algn="ctr" defTabSz="914400" rtl="0" eaLnBrk="1" fontAlgn="auto" latinLnBrk="0" hangingPunct="1">
              <a:lnSpc>
                <a:spcPct val="85000"/>
              </a:lnSpc>
              <a:spcBef>
                <a:spcPts val="1200"/>
              </a:spcBef>
              <a:spcAft>
                <a:spcPts val="600"/>
              </a:spcAft>
              <a:buClrTx/>
              <a:buSzTx/>
              <a:buFont typeface="Arial" pitchFamily="34" charset="0"/>
              <a:buNone/>
              <a:tabLst/>
              <a:defRPr sz="3200" baseline="0">
                <a:solidFill>
                  <a:schemeClr val="bg1"/>
                </a:solidFill>
                <a:effectLst>
                  <a:outerShdw blurRad="38100" dist="25400" dir="2700000" algn="tl">
                    <a:srgbClr val="000000">
                      <a:alpha val="0"/>
                    </a:srgbClr>
                  </a:outerShdw>
                </a:effectLst>
              </a:defRPr>
            </a:lvl1pPr>
            <a:lvl2pPr marL="0" indent="0" algn="ctr">
              <a:spcBef>
                <a:spcPts val="2400"/>
              </a:spcBef>
              <a:spcAft>
                <a:spcPts val="600"/>
              </a:spcAft>
              <a:buNone/>
              <a:defRPr>
                <a:solidFill>
                  <a:schemeClr val="bg1"/>
                </a:solidFill>
                <a:effectLst>
                  <a:outerShdw blurRad="38100" dist="25400" dir="2700000" algn="tl">
                    <a:srgbClr val="000000">
                      <a:alpha val="0"/>
                    </a:srgbClr>
                  </a:outerShdw>
                </a:effectLst>
              </a:defRPr>
            </a:lvl2pPr>
            <a:lvl3pPr marL="0" indent="0" algn="ctr">
              <a:spcAft>
                <a:spcPts val="0"/>
              </a:spcAft>
              <a:buNone/>
              <a:defRPr>
                <a:solidFill>
                  <a:schemeClr val="bg1"/>
                </a:solidFill>
                <a:effectLst>
                  <a:outerShdw blurRad="38100" dist="25400" dir="2700000" algn="tl">
                    <a:srgbClr val="000000">
                      <a:alpha val="0"/>
                    </a:srgbClr>
                  </a:outerShdw>
                </a:effectLst>
              </a:defRPr>
            </a:lvl3pPr>
            <a:lvl4pPr marL="0" indent="0" algn="ctr">
              <a:spcAft>
                <a:spcPts val="0"/>
              </a:spcAft>
              <a:buNone/>
              <a:defRPr>
                <a:solidFill>
                  <a:schemeClr val="bg1"/>
                </a:solidFill>
              </a:defRPr>
            </a:lvl4pPr>
            <a:lvl5pPr marL="0" indent="0" algn="ctr">
              <a:spcAft>
                <a:spcPts val="0"/>
              </a:spcAft>
              <a:buNone/>
              <a:defRPr>
                <a:solidFill>
                  <a:schemeClr val="bg1"/>
                </a:solidFill>
              </a:defRPr>
            </a:lvl5pPr>
          </a:lstStyle>
          <a:p>
            <a:pPr marL="0" marR="0" lvl="0" indent="0" algn="ctr" defTabSz="914400" rtl="0" eaLnBrk="1" fontAlgn="auto" latinLnBrk="0" hangingPunct="1">
              <a:lnSpc>
                <a:spcPct val="85000"/>
              </a:lnSpc>
              <a:spcBef>
                <a:spcPts val="1200"/>
              </a:spcBef>
              <a:spcAft>
                <a:spcPts val="600"/>
              </a:spcAft>
              <a:buClrTx/>
              <a:buSzTx/>
              <a:buFont typeface="Arial" pitchFamily="34" charset="0"/>
              <a:buNone/>
              <a:tabLst/>
              <a:defRPr/>
            </a:pPr>
            <a:r>
              <a:rPr lang="en-US" dirty="0" smtClean="0"/>
              <a:t>Use quotations to illustrate or highlight a main point, as a transition between sections, or to add validation to your point. Quotations are most effective when they are brief.</a:t>
            </a:r>
          </a:p>
          <a:p>
            <a:pPr lvl="0"/>
            <a:r>
              <a:rPr lang="en-US" dirty="0" smtClean="0"/>
              <a:t>To style quote attribution, increase one list level. </a:t>
            </a:r>
          </a:p>
          <a:p>
            <a:pPr lvl="1"/>
            <a:r>
              <a:rPr lang="en-US" dirty="0" smtClean="0"/>
              <a:t>—Name/Source of quote</a:t>
            </a:r>
          </a:p>
          <a:p>
            <a:pPr lvl="2"/>
            <a:r>
              <a:rPr lang="en-US" dirty="0" smtClean="0"/>
              <a:t>Title, Company</a:t>
            </a:r>
          </a:p>
        </p:txBody>
      </p:sp>
      <p:sp>
        <p:nvSpPr>
          <p:cNvPr id="9" name="Footer Placeholder 22"/>
          <p:cNvSpPr txBox="1">
            <a:spLocks/>
          </p:cNvSpPr>
          <p:nvPr/>
        </p:nvSpPr>
        <p:spPr>
          <a:xfrm>
            <a:off x="-4636" y="6528816"/>
            <a:ext cx="12198096" cy="329184"/>
          </a:xfrm>
          <a:prstGeom prst="rect">
            <a:avLst/>
          </a:prstGeom>
          <a:solidFill>
            <a:schemeClr val="bg1"/>
          </a:solidFill>
        </p:spPr>
        <p:txBody>
          <a:bodyPr vert="horz" wrap="square" lIns="502920" tIns="0" rIns="0" bIns="0" rtlCol="0" anchor="ctr">
            <a:noAutofit/>
          </a:bodyPr>
          <a:lstStyle>
            <a:defPPr>
              <a:defRPr lang="en-US"/>
            </a:defPPr>
            <a:lvl1pPr marL="0" algn="l" defTabSz="914400" rtl="0" eaLnBrk="1" latinLnBrk="0" hangingPunct="1">
              <a:defRPr lang="en-US" sz="1100" b="0" kern="1200" dirty="0">
                <a:solidFill>
                  <a:schemeClr val="tx2"/>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mtClean="0"/>
              <a:t>© F5 Networks, Inc</a:t>
            </a:r>
            <a:endParaRPr lang="en-US"/>
          </a:p>
        </p:txBody>
      </p:sp>
      <p:sp>
        <p:nvSpPr>
          <p:cNvPr id="11" name="Slide Number Placeholder 23"/>
          <p:cNvSpPr txBox="1">
            <a:spLocks/>
          </p:cNvSpPr>
          <p:nvPr/>
        </p:nvSpPr>
        <p:spPr>
          <a:xfrm>
            <a:off x="9875520" y="6528816"/>
            <a:ext cx="1828800"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mtClean="0"/>
              <a:pPr algn="r">
                <a:lnSpc>
                  <a:spcPct val="90000"/>
                </a:lnSpc>
                <a:buClr>
                  <a:schemeClr val="bg1">
                    <a:lumMod val="65000"/>
                  </a:schemeClr>
                </a:buClr>
                <a:buFont typeface="Arial" pitchFamily="34" charset="0"/>
                <a:buNone/>
              </a:pPr>
              <a:t>‹#›</a:t>
            </a:fld>
            <a:endParaRPr lang="en-US" dirty="0"/>
          </a:p>
        </p:txBody>
      </p:sp>
      <p:sp>
        <p:nvSpPr>
          <p:cNvPr id="6" name="TextBox 5"/>
          <p:cNvSpPr txBox="1"/>
          <p:nvPr/>
        </p:nvSpPr>
        <p:spPr>
          <a:xfrm>
            <a:off x="4984834" y="6629400"/>
            <a:ext cx="2219157" cy="387684"/>
          </a:xfrm>
          <a:prstGeom prst="rect">
            <a:avLst/>
          </a:prstGeom>
          <a:noFill/>
        </p:spPr>
        <p:txBody>
          <a:bodyPr wrap="none" lIns="0" tIns="0" rIns="0" bIns="0" rtlCol="0">
            <a:noAutofit/>
          </a:bodyPr>
          <a:lstStyle/>
          <a:p>
            <a:pPr marL="0" marR="0" indent="0" algn="ctr" defTabSz="914400" rtl="0" eaLnBrk="1" fontAlgn="auto" latinLnBrk="0" hangingPunct="1">
              <a:lnSpc>
                <a:spcPct val="90000"/>
              </a:lnSpc>
              <a:spcBef>
                <a:spcPts val="0"/>
              </a:spcBef>
              <a:spcAft>
                <a:spcPts val="600"/>
              </a:spcAft>
              <a:buClrTx/>
              <a:buSzTx/>
              <a:buFontTx/>
              <a:buNone/>
              <a:tabLst/>
              <a:defRPr/>
            </a:pPr>
            <a:r>
              <a:rPr lang="en-US" sz="1100" dirty="0" smtClean="0">
                <a:latin typeface="+mj-lt"/>
              </a:rPr>
              <a:t>CONFIDENTIAL</a:t>
            </a:r>
          </a:p>
          <a:p>
            <a:pPr>
              <a:lnSpc>
                <a:spcPct val="90000"/>
              </a:lnSpc>
              <a:spcAft>
                <a:spcPts val="600"/>
              </a:spcAft>
            </a:pPr>
            <a:endParaRPr lang="en-US" sz="2000" kern="1200" dirty="0" err="1" smtClean="0">
              <a:solidFill>
                <a:schemeClr val="tx2"/>
              </a:solidFill>
              <a:effectLst>
                <a:outerShdw blurRad="38100" dist="25400" dir="2700000" algn="tl">
                  <a:srgbClr val="000000">
                    <a:alpha val="0"/>
                  </a:srgbClr>
                </a:outerShdw>
              </a:effectLst>
              <a:latin typeface="+mn-lt"/>
              <a:ea typeface="+mn-ea"/>
              <a:cs typeface="+mn-cs"/>
            </a:endParaRPr>
          </a:p>
        </p:txBody>
      </p:sp>
      <p:sp>
        <p:nvSpPr>
          <p:cNvPr id="7" name="Rectangle 6"/>
          <p:cNvSpPr/>
          <p:nvPr userDrawn="1"/>
        </p:nvSpPr>
        <p:spPr>
          <a:xfrm>
            <a:off x="609441" y="640080"/>
            <a:ext cx="2437765" cy="1828800"/>
          </a:xfrm>
          <a:prstGeom prst="rect">
            <a:avLst/>
          </a:prstGeom>
          <a:noFill/>
          <a:ln>
            <a:noFill/>
            <a:miter lim="800000"/>
          </a:ln>
        </p:spPr>
        <p:style>
          <a:lnRef idx="2">
            <a:schemeClr val="accent5"/>
          </a:lnRef>
          <a:fillRef idx="1">
            <a:schemeClr val="lt1"/>
          </a:fillRef>
          <a:effectRef idx="0">
            <a:schemeClr val="accent5"/>
          </a:effectRef>
          <a:fontRef idx="minor">
            <a:schemeClr val="dk1"/>
          </a:fontRef>
        </p:style>
        <p:txBody>
          <a:bodyPr lIns="243797" tIns="0" rIns="121899" bIns="60949" rtlCol="0" anchor="t"/>
          <a:lstStyle/>
          <a:p>
            <a:pPr>
              <a:lnSpc>
                <a:spcPct val="90000"/>
              </a:lnSpc>
            </a:pPr>
            <a:r>
              <a:rPr lang="en-US" sz="36000" dirty="0" smtClean="0">
                <a:solidFill>
                  <a:srgbClr val="004358">
                    <a:alpha val="15000"/>
                  </a:srgbClr>
                </a:solidFill>
              </a:rPr>
              <a:t>“</a:t>
            </a:r>
            <a:endParaRPr lang="en-US" sz="36000" dirty="0">
              <a:solidFill>
                <a:srgbClr val="004358">
                  <a:alpha val="15000"/>
                </a:srgbClr>
              </a:solidFill>
            </a:endParaRPr>
          </a:p>
        </p:txBody>
      </p:sp>
    </p:spTree>
    <p:extLst>
      <p:ext uri="{BB962C8B-B14F-4D97-AF65-F5344CB8AC3E}">
        <p14:creationId xmlns:p14="http://schemas.microsoft.com/office/powerpoint/2010/main" val="64442352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15000">
              <a:srgbClr val="FAFAFA"/>
            </a:gs>
            <a:gs pos="85000">
              <a:srgbClr val="E6E6E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502920"/>
            <a:ext cx="10972800" cy="914400"/>
          </a:xfrm>
          <a:prstGeom prst="rect">
            <a:avLst/>
          </a:prstGeom>
        </p:spPr>
        <p:txBody>
          <a:bodyPr vert="horz" lIns="0" tIns="0" rIns="0" bIns="0" rtlCol="0" anchor="t" anchorCtr="0">
            <a:noAutofit/>
          </a:bodyPr>
          <a:lstStyle/>
          <a:p>
            <a:pPr lvl="0"/>
            <a:r>
              <a:rPr lang="en-US" smtClean="0"/>
              <a:t>Click to edit Master title style</a:t>
            </a:r>
            <a:endParaRPr lang="en-US" dirty="0"/>
          </a:p>
        </p:txBody>
      </p:sp>
      <p:sp>
        <p:nvSpPr>
          <p:cNvPr id="3" name="Text Placeholder 2"/>
          <p:cNvSpPr>
            <a:spLocks noGrp="1"/>
          </p:cNvSpPr>
          <p:nvPr>
            <p:ph type="body" idx="1"/>
          </p:nvPr>
        </p:nvSpPr>
        <p:spPr>
          <a:xfrm>
            <a:off x="731520" y="1463039"/>
            <a:ext cx="10424160" cy="4572000"/>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379420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6" r:id="rId21"/>
    <p:sldLayoutId id="2147483690" r:id="rId22"/>
  </p:sldLayoutIdLst>
  <p:timing>
    <p:tnLst>
      <p:par>
        <p:cTn id="1" dur="indefinite" restart="never" nodeType="tmRoot"/>
      </p:par>
    </p:tnLst>
  </p:timing>
  <p:txStyles>
    <p:titleStyle>
      <a:lvl1pPr algn="l" defTabSz="914400" rtl="0" eaLnBrk="1" latinLnBrk="0" hangingPunct="1">
        <a:lnSpc>
          <a:spcPct val="80000"/>
        </a:lnSpc>
        <a:spcBef>
          <a:spcPct val="0"/>
        </a:spcBef>
        <a:buNone/>
        <a:defRPr lang="en-US" sz="3400" kern="1200" spc="-30" baseline="0" dirty="0" smtClean="0">
          <a:solidFill>
            <a:srgbClr val="004892"/>
          </a:solidFill>
          <a:effectLst>
            <a:outerShdw blurRad="38100" dist="25400" dir="2700000" algn="tl">
              <a:srgbClr val="000000">
                <a:alpha val="0"/>
              </a:srgbClr>
            </a:outerShdw>
          </a:effectLst>
          <a:latin typeface="+mj-lt"/>
          <a:ea typeface="+mj-ea"/>
          <a:cs typeface="+mj-cs"/>
        </a:defRPr>
      </a:lvl1pPr>
    </p:titleStyle>
    <p:bodyStyle>
      <a:lvl1pPr marL="274320" indent="-274320" algn="l" defTabSz="914400" rtl="0" eaLnBrk="1" latinLnBrk="0" hangingPunct="1">
        <a:lnSpc>
          <a:spcPct val="90000"/>
        </a:lnSpc>
        <a:spcBef>
          <a:spcPts val="1200"/>
        </a:spcBef>
        <a:spcAft>
          <a:spcPts val="600"/>
        </a:spcAft>
        <a:buClrTx/>
        <a:buFont typeface="Arial" pitchFamily="34" charset="0"/>
        <a:buChar char="•"/>
        <a:defRPr sz="2400" kern="1200">
          <a:solidFill>
            <a:schemeClr val="tx1">
              <a:lumMod val="85000"/>
              <a:lumOff val="15000"/>
            </a:schemeClr>
          </a:solidFill>
          <a:effectLst>
            <a:outerShdw blurRad="38100" dist="25400" dir="2700000" algn="tl">
              <a:srgbClr val="000000">
                <a:alpha val="0"/>
              </a:srgbClr>
            </a:outerShdw>
          </a:effectLst>
          <a:latin typeface="+mn-lt"/>
          <a:ea typeface="+mn-ea"/>
          <a:cs typeface="+mn-cs"/>
        </a:defRPr>
      </a:lvl1pPr>
      <a:lvl2pPr marL="548640" indent="-274320" algn="l" defTabSz="914400" rtl="0" eaLnBrk="1" latinLnBrk="0" hangingPunct="1">
        <a:lnSpc>
          <a:spcPct val="90000"/>
        </a:lnSpc>
        <a:spcBef>
          <a:spcPts val="0"/>
        </a:spcBef>
        <a:spcAft>
          <a:spcPts val="900"/>
        </a:spcAft>
        <a:buClrTx/>
        <a:buFont typeface="Arial" pitchFamily="34" charset="0"/>
        <a:buChar char="•"/>
        <a:defRPr sz="2200" kern="1200">
          <a:solidFill>
            <a:schemeClr val="tx1">
              <a:lumMod val="85000"/>
              <a:lumOff val="15000"/>
            </a:schemeClr>
          </a:solidFill>
          <a:effectLst>
            <a:outerShdw blurRad="38100" dist="25400" dir="2700000" algn="tl">
              <a:srgbClr val="000000">
                <a:alpha val="0"/>
              </a:srgbClr>
            </a:outerShdw>
          </a:effectLst>
          <a:latin typeface="+mn-lt"/>
          <a:ea typeface="+mn-ea"/>
          <a:cs typeface="+mn-cs"/>
        </a:defRPr>
      </a:lvl2pPr>
      <a:lvl3pPr marL="822960" indent="-274320" algn="l" defTabSz="914400" rtl="0" eaLnBrk="1" latinLnBrk="0" hangingPunct="1">
        <a:lnSpc>
          <a:spcPct val="90000"/>
        </a:lnSpc>
        <a:spcBef>
          <a:spcPts val="0"/>
        </a:spcBef>
        <a:spcAft>
          <a:spcPts val="900"/>
        </a:spcAft>
        <a:buClrTx/>
        <a:buFont typeface="Arial" pitchFamily="34" charset="0"/>
        <a:buChar char="•"/>
        <a:defRPr sz="2200" kern="1200">
          <a:solidFill>
            <a:schemeClr val="tx1">
              <a:lumMod val="85000"/>
              <a:lumOff val="15000"/>
            </a:schemeClr>
          </a:solidFill>
          <a:effectLst>
            <a:outerShdw blurRad="38100" dist="25400" dir="2700000" algn="tl">
              <a:srgbClr val="000000">
                <a:alpha val="0"/>
              </a:srgbClr>
            </a:outerShdw>
          </a:effectLst>
          <a:latin typeface="+mn-lt"/>
          <a:ea typeface="+mn-ea"/>
          <a:cs typeface="+mn-cs"/>
        </a:defRPr>
      </a:lvl3pPr>
      <a:lvl4pPr marL="1097280" indent="-274320" algn="l" defTabSz="914400" rtl="0" eaLnBrk="1" latinLnBrk="0" hangingPunct="1">
        <a:lnSpc>
          <a:spcPct val="90000"/>
        </a:lnSpc>
        <a:spcBef>
          <a:spcPts val="0"/>
        </a:spcBef>
        <a:spcAft>
          <a:spcPts val="900"/>
        </a:spcAft>
        <a:buClrTx/>
        <a:buFont typeface="Arial" pitchFamily="34" charset="0"/>
        <a:buChar char="•"/>
        <a:defRPr sz="2200" kern="1200">
          <a:solidFill>
            <a:schemeClr val="tx1">
              <a:lumMod val="85000"/>
              <a:lumOff val="15000"/>
            </a:schemeClr>
          </a:solidFill>
          <a:effectLst>
            <a:outerShdw blurRad="38100" dist="25400" dir="2700000" algn="tl">
              <a:srgbClr val="000000">
                <a:alpha val="0"/>
              </a:srgbClr>
            </a:outerShdw>
          </a:effectLst>
          <a:latin typeface="+mn-lt"/>
          <a:ea typeface="+mn-ea"/>
          <a:cs typeface="+mn-cs"/>
        </a:defRPr>
      </a:lvl4pPr>
      <a:lvl5pPr marL="1371600" indent="-274320" algn="l" defTabSz="914400" rtl="0" eaLnBrk="1" latinLnBrk="0" hangingPunct="1">
        <a:lnSpc>
          <a:spcPct val="90000"/>
        </a:lnSpc>
        <a:spcBef>
          <a:spcPts val="0"/>
        </a:spcBef>
        <a:spcAft>
          <a:spcPts val="900"/>
        </a:spcAft>
        <a:buClrTx/>
        <a:buFont typeface="Arial" pitchFamily="34" charset="0"/>
        <a:buChar char="•"/>
        <a:defRPr sz="2200" kern="1200">
          <a:solidFill>
            <a:schemeClr val="tx1">
              <a:lumMod val="85000"/>
              <a:lumOff val="15000"/>
            </a:schemeClr>
          </a:solidFill>
          <a:effectLst>
            <a:outerShdw blurRad="38100" dist="25400" dir="2700000" algn="tl">
              <a:srgbClr val="000000">
                <a:alpha val="0"/>
              </a:srgb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image" Target="../media/image25.jpe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tags" Target="../tags/tag38.xml"/><Relationship Id="rId26" Type="http://schemas.openxmlformats.org/officeDocument/2006/relationships/image" Target="../media/image32.gif"/><Relationship Id="rId3" Type="http://schemas.openxmlformats.org/officeDocument/2006/relationships/tags" Target="../tags/tag23.xml"/><Relationship Id="rId21" Type="http://schemas.openxmlformats.org/officeDocument/2006/relationships/tags" Target="../tags/tag41.xml"/><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tags" Target="../tags/tag37.xml"/><Relationship Id="rId25" Type="http://schemas.openxmlformats.org/officeDocument/2006/relationships/image" Target="../media/image31.png"/><Relationship Id="rId2" Type="http://schemas.openxmlformats.org/officeDocument/2006/relationships/tags" Target="../tags/tag22.xml"/><Relationship Id="rId16" Type="http://schemas.openxmlformats.org/officeDocument/2006/relationships/tags" Target="../tags/tag36.xml"/><Relationship Id="rId20" Type="http://schemas.openxmlformats.org/officeDocument/2006/relationships/tags" Target="../tags/tag40.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24" Type="http://schemas.openxmlformats.org/officeDocument/2006/relationships/image" Target="../media/image26.jpeg"/><Relationship Id="rId5" Type="http://schemas.openxmlformats.org/officeDocument/2006/relationships/tags" Target="../tags/tag25.xml"/><Relationship Id="rId15" Type="http://schemas.openxmlformats.org/officeDocument/2006/relationships/tags" Target="../tags/tag35.xml"/><Relationship Id="rId23" Type="http://schemas.openxmlformats.org/officeDocument/2006/relationships/image" Target="../media/image25.jpeg"/><Relationship Id="rId10" Type="http://schemas.openxmlformats.org/officeDocument/2006/relationships/tags" Target="../tags/tag30.xml"/><Relationship Id="rId19" Type="http://schemas.openxmlformats.org/officeDocument/2006/relationships/tags" Target="../tags/tag39.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 Id="rId22"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image" Target="../media/image25.jpeg"/><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userhost/" TargetMode="External"/><Relationship Id="rId2" Type="http://schemas.openxmlformats.org/officeDocument/2006/relationships/image" Target="../media/image52.png"/><Relationship Id="rId1" Type="http://schemas.openxmlformats.org/officeDocument/2006/relationships/slideLayout" Target="../slideLayouts/slideLayout3.xml"/><Relationship Id="rId4" Type="http://schemas.openxmlformats.org/officeDocument/2006/relationships/hyperlink" Target="http://$locatio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56.gi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9.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58.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image" Target="../media/image59.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52.xml"/><Relationship Id="rId5" Type="http://schemas.openxmlformats.org/officeDocument/2006/relationships/image" Target="../media/image61.jpeg"/><Relationship Id="rId4" Type="http://schemas.openxmlformats.org/officeDocument/2006/relationships/image" Target="../media/image60.jpeg"/></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1.xml"/><Relationship Id="rId7"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3.jpeg"/><Relationship Id="rId5" Type="http://schemas.microsoft.com/office/2007/relationships/hdphoto" Target="../media/hdphoto1.wdp"/><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53.xml"/><Relationship Id="rId5" Type="http://schemas.openxmlformats.org/officeDocument/2006/relationships/image" Target="../media/image63.jpeg"/><Relationship Id="rId4" Type="http://schemas.openxmlformats.org/officeDocument/2006/relationships/image" Target="../media/image62.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54.xml"/><Relationship Id="rId5" Type="http://schemas.openxmlformats.org/officeDocument/2006/relationships/image" Target="../media/image64.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17.xml"/><Relationship Id="rId7"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55.xml"/><Relationship Id="rId6" Type="http://schemas.openxmlformats.org/officeDocument/2006/relationships/image" Target="../media/image67.png"/><Relationship Id="rId11" Type="http://schemas.openxmlformats.org/officeDocument/2006/relationships/image" Target="../media/image72.jp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4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1.png"/><Relationship Id="rId3" Type="http://schemas.openxmlformats.org/officeDocument/2006/relationships/notesSlide" Target="../notesSlides/notesSlide18.xml"/><Relationship Id="rId7" Type="http://schemas.openxmlformats.org/officeDocument/2006/relationships/image" Target="../media/image76.png"/><Relationship Id="rId12"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56.xml"/><Relationship Id="rId6" Type="http://schemas.openxmlformats.org/officeDocument/2006/relationships/image" Target="../media/image75.png"/><Relationship Id="rId11" Type="http://schemas.openxmlformats.org/officeDocument/2006/relationships/image" Target="../media/image79.png"/><Relationship Id="rId5" Type="http://schemas.openxmlformats.org/officeDocument/2006/relationships/image" Target="../media/image74.png"/><Relationship Id="rId15" Type="http://schemas.openxmlformats.org/officeDocument/2006/relationships/image" Target="../media/image83.png"/><Relationship Id="rId10" Type="http://schemas.openxmlformats.org/officeDocument/2006/relationships/image" Target="../media/image78.png"/><Relationship Id="rId4" Type="http://schemas.openxmlformats.org/officeDocument/2006/relationships/image" Target="../media/image73.png"/><Relationship Id="rId9" Type="http://schemas.openxmlformats.org/officeDocument/2006/relationships/image" Target="../media/image66.png"/><Relationship Id="rId1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57.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84.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59.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60.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notesSlide" Target="../notesSlides/notesSlide23.xml"/><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slideLayout" Target="../slideLayouts/slideLayout2.xml"/><Relationship Id="rId16" Type="http://schemas.openxmlformats.org/officeDocument/2006/relationships/image" Target="../media/image100.png"/><Relationship Id="rId1" Type="http://schemas.openxmlformats.org/officeDocument/2006/relationships/tags" Target="../tags/tag61.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49.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9" Type="http://schemas.openxmlformats.org/officeDocument/2006/relationships/image" Target="../media/image2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2" y="1600200"/>
            <a:ext cx="10531977" cy="1463040"/>
          </a:xfrm>
        </p:spPr>
        <p:txBody>
          <a:bodyPr/>
          <a:lstStyle/>
          <a:p>
            <a:r>
              <a:rPr lang="en-US" dirty="0" smtClean="0"/>
              <a:t>F5</a:t>
            </a:r>
            <a:r>
              <a:rPr lang="zh-CN" altLang="en-US" dirty="0" smtClean="0"/>
              <a:t>的安全解决方案</a:t>
            </a:r>
            <a:r>
              <a:rPr lang="en-US" altLang="zh-CN" dirty="0" smtClean="0"/>
              <a:t/>
            </a:r>
            <a:br>
              <a:rPr lang="en-US" altLang="zh-CN" dirty="0" smtClean="0"/>
            </a:br>
            <a:r>
              <a:rPr lang="en-US" dirty="0" smtClean="0"/>
              <a:t/>
            </a:r>
            <a:br>
              <a:rPr lang="en-US" dirty="0" smtClean="0"/>
            </a:br>
            <a:r>
              <a:rPr lang="zh-CN" altLang="en-US" sz="4000" dirty="0"/>
              <a:t>多</a:t>
            </a:r>
            <a:r>
              <a:rPr lang="zh-CN" altLang="en-US" sz="4000" dirty="0" smtClean="0"/>
              <a:t>层级</a:t>
            </a:r>
            <a:r>
              <a:rPr lang="en-US" altLang="zh-CN" sz="4000" dirty="0" err="1" smtClean="0"/>
              <a:t>DDoS</a:t>
            </a:r>
            <a:r>
              <a:rPr lang="zh-CN" altLang="en-US" sz="4000" dirty="0" smtClean="0"/>
              <a:t>防护和防欺诈</a:t>
            </a:r>
            <a:endParaRPr lang="en-US" dirty="0">
              <a:solidFill>
                <a:srgbClr val="FF0000"/>
              </a:solidFill>
            </a:endParaRPr>
          </a:p>
        </p:txBody>
      </p:sp>
      <p:sp>
        <p:nvSpPr>
          <p:cNvPr id="3" name="TextBox 2"/>
          <p:cNvSpPr txBox="1"/>
          <p:nvPr/>
        </p:nvSpPr>
        <p:spPr>
          <a:xfrm>
            <a:off x="760412" y="5410200"/>
            <a:ext cx="3200400" cy="914400"/>
          </a:xfrm>
          <a:prstGeom prst="rect">
            <a:avLst/>
          </a:prstGeom>
          <a:noFill/>
        </p:spPr>
        <p:txBody>
          <a:bodyPr wrap="none" lIns="0" tIns="0" rIns="0" bIns="0" rtlCol="0">
            <a:noAutofit/>
          </a:bodyPr>
          <a:lstStyle/>
          <a:p>
            <a:pPr>
              <a:lnSpc>
                <a:spcPct val="90000"/>
              </a:lnSpc>
              <a:spcAft>
                <a:spcPts val="600"/>
              </a:spcAft>
            </a:pPr>
            <a:r>
              <a:rPr lang="en-US" sz="2000" kern="1200" dirty="0" smtClean="0">
                <a:solidFill>
                  <a:schemeClr val="tx2"/>
                </a:solidFill>
                <a:effectLst>
                  <a:outerShdw blurRad="38100" dist="25400" dir="2700000" algn="tl">
                    <a:srgbClr val="000000">
                      <a:alpha val="0"/>
                    </a:srgbClr>
                  </a:outerShdw>
                </a:effectLst>
                <a:latin typeface="+mn-lt"/>
                <a:ea typeface="+mn-ea"/>
                <a:cs typeface="+mn-cs"/>
              </a:rPr>
              <a:t>Security Solution Architect</a:t>
            </a:r>
          </a:p>
          <a:p>
            <a:pPr>
              <a:lnSpc>
                <a:spcPct val="90000"/>
              </a:lnSpc>
              <a:spcAft>
                <a:spcPts val="600"/>
              </a:spcAft>
            </a:pPr>
            <a:r>
              <a:rPr lang="en-US" sz="2000" kern="1200" dirty="0" smtClean="0">
                <a:solidFill>
                  <a:schemeClr val="tx2"/>
                </a:solidFill>
                <a:effectLst>
                  <a:outerShdw blurRad="38100" dist="25400" dir="2700000" algn="tl">
                    <a:srgbClr val="000000">
                      <a:alpha val="0"/>
                    </a:srgbClr>
                  </a:outerShdw>
                </a:effectLst>
                <a:latin typeface="+mn-lt"/>
                <a:ea typeface="+mn-ea"/>
                <a:cs typeface="+mn-cs"/>
              </a:rPr>
              <a:t>Andy Jin</a:t>
            </a:r>
          </a:p>
        </p:txBody>
      </p:sp>
    </p:spTree>
    <p:extLst>
      <p:ext uri="{BB962C8B-B14F-4D97-AF65-F5344CB8AC3E}">
        <p14:creationId xmlns:p14="http://schemas.microsoft.com/office/powerpoint/2010/main" val="20088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p:cNvGraphicFramePr>
            <a:graphicFrameLocks/>
          </p:cNvGraphicFramePr>
          <p:nvPr>
            <p:extLst/>
          </p:nvPr>
        </p:nvGraphicFramePr>
        <p:xfrm>
          <a:off x="2618240" y="-26283"/>
          <a:ext cx="9114972" cy="6924199"/>
        </p:xfrm>
        <a:graphic>
          <a:graphicData uri="http://schemas.openxmlformats.org/drawingml/2006/table">
            <a:tbl>
              <a:tblPr firstRow="1" bandRow="1">
                <a:tableStyleId>{5C22544A-7EE6-4342-B048-85BDC9FD1C3A}</a:tableStyleId>
              </a:tblPr>
              <a:tblGrid>
                <a:gridCol w="977923"/>
                <a:gridCol w="4784249"/>
                <a:gridCol w="717946"/>
                <a:gridCol w="697461"/>
                <a:gridCol w="619966"/>
                <a:gridCol w="774957"/>
                <a:gridCol w="542470"/>
              </a:tblGrid>
              <a:tr h="465154">
                <a:tc>
                  <a:txBody>
                    <a:bodyPr/>
                    <a:lstStyle/>
                    <a:p>
                      <a:pPr algn="ctr"/>
                      <a:r>
                        <a:rPr lang="en-US" sz="1200" dirty="0" smtClean="0"/>
                        <a:t>OSI </a:t>
                      </a:r>
                      <a:r>
                        <a:rPr lang="zh-CN" altLang="en-US" sz="1200" dirty="0" smtClean="0"/>
                        <a:t>层级</a:t>
                      </a:r>
                      <a:endParaRPr lang="en-US" sz="1200" dirty="0"/>
                    </a:p>
                  </a:txBody>
                  <a:tcPr/>
                </a:tc>
                <a:tc>
                  <a:txBody>
                    <a:bodyPr/>
                    <a:lstStyle/>
                    <a:p>
                      <a:pPr algn="ctr"/>
                      <a:r>
                        <a:rPr lang="zh-CN" altLang="en-US" sz="1200" dirty="0" smtClean="0"/>
                        <a:t>攻击内容</a:t>
                      </a:r>
                      <a:endParaRPr lang="en-US" sz="1200" dirty="0"/>
                    </a:p>
                  </a:txBody>
                  <a:tcPr/>
                </a:tc>
                <a:tc>
                  <a:txBody>
                    <a:bodyPr/>
                    <a:lstStyle/>
                    <a:p>
                      <a:pPr algn="ctr"/>
                      <a:r>
                        <a:rPr lang="en-US" sz="1050" dirty="0" smtClean="0"/>
                        <a:t>LTM</a:t>
                      </a:r>
                    </a:p>
                    <a:p>
                      <a:pPr algn="ctr"/>
                      <a:r>
                        <a:rPr lang="en-US" sz="1050" dirty="0" smtClean="0"/>
                        <a:t>AFM</a:t>
                      </a:r>
                      <a:endParaRPr lang="en-US" sz="1050" dirty="0"/>
                    </a:p>
                  </a:txBody>
                  <a:tcPr/>
                </a:tc>
                <a:tc>
                  <a:txBody>
                    <a:bodyPr/>
                    <a:lstStyle/>
                    <a:p>
                      <a:pPr algn="ctr"/>
                      <a:r>
                        <a:rPr lang="en-US" sz="1050" dirty="0" smtClean="0"/>
                        <a:t>LTM+ </a:t>
                      </a:r>
                      <a:r>
                        <a:rPr lang="en-US" sz="1050" dirty="0" err="1" smtClean="0"/>
                        <a:t>iRule</a:t>
                      </a:r>
                      <a:endParaRPr lang="en-US" sz="1050" dirty="0"/>
                    </a:p>
                  </a:txBody>
                  <a:tcPr/>
                </a:tc>
                <a:tc>
                  <a:txBody>
                    <a:bodyPr/>
                    <a:lstStyle/>
                    <a:p>
                      <a:pPr algn="ctr"/>
                      <a:r>
                        <a:rPr lang="en-US" sz="1050" dirty="0" smtClean="0"/>
                        <a:t>IP Intel</a:t>
                      </a:r>
                      <a:endParaRPr lang="en-US" sz="1050" dirty="0"/>
                    </a:p>
                  </a:txBody>
                  <a:tcPr/>
                </a:tc>
                <a:tc>
                  <a:txBody>
                    <a:bodyPr/>
                    <a:lstStyle/>
                    <a:p>
                      <a:pPr algn="ctr"/>
                      <a:r>
                        <a:rPr lang="en-US" sz="1050" dirty="0" smtClean="0"/>
                        <a:t>DNS</a:t>
                      </a:r>
                      <a:endParaRPr lang="en-US" sz="1050" dirty="0"/>
                    </a:p>
                  </a:txBody>
                  <a:tcPr/>
                </a:tc>
                <a:tc>
                  <a:txBody>
                    <a:bodyPr/>
                    <a:lstStyle/>
                    <a:p>
                      <a:pPr algn="ctr"/>
                      <a:r>
                        <a:rPr lang="en-US" sz="1050" dirty="0" smtClean="0"/>
                        <a:t>ASM</a:t>
                      </a:r>
                      <a:endParaRPr lang="en-US" sz="1050" dirty="0"/>
                    </a:p>
                  </a:txBody>
                  <a:tcPr/>
                </a:tc>
              </a:tr>
              <a:tr h="249801">
                <a:tc rowSpan="10">
                  <a:txBody>
                    <a:bodyPr/>
                    <a:lstStyle/>
                    <a:p>
                      <a:pPr algn="ctr"/>
                      <a:r>
                        <a:rPr lang="en-US" sz="1050" dirty="0" smtClean="0"/>
                        <a:t>Network Based</a:t>
                      </a:r>
                    </a:p>
                    <a:p>
                      <a:pPr algn="ctr"/>
                      <a:r>
                        <a:rPr lang="en-US" sz="1050" dirty="0" smtClean="0"/>
                        <a:t>(2-4</a:t>
                      </a:r>
                      <a:r>
                        <a:rPr lang="zh-CN" altLang="en-US" sz="1050" dirty="0" smtClean="0"/>
                        <a:t>层</a:t>
                      </a:r>
                      <a:r>
                        <a:rPr lang="en-US" sz="1050" dirty="0" smtClean="0"/>
                        <a:t>)</a:t>
                      </a:r>
                      <a:endParaRPr lang="en-US" sz="1050" dirty="0"/>
                    </a:p>
                  </a:txBody>
                  <a:tcPr>
                    <a:solidFill>
                      <a:schemeClr val="accent1">
                        <a:lumMod val="20000"/>
                        <a:lumOff val="80000"/>
                      </a:schemeClr>
                    </a:solidFill>
                  </a:tcPr>
                </a:tc>
                <a:tc>
                  <a:txBody>
                    <a:bodyPr/>
                    <a:lstStyle/>
                    <a:p>
                      <a:r>
                        <a:rPr lang="en-US" sz="1050" dirty="0" smtClean="0"/>
                        <a:t>IP</a:t>
                      </a:r>
                      <a:r>
                        <a:rPr lang="en-US" sz="1050" baseline="0" dirty="0" smtClean="0"/>
                        <a:t> </a:t>
                      </a:r>
                      <a:r>
                        <a:rPr lang="en-US" sz="1050" dirty="0" smtClean="0"/>
                        <a:t>Fragment</a:t>
                      </a:r>
                      <a:endParaRPr lang="en-US" sz="1050" dirty="0"/>
                    </a:p>
                  </a:txBody>
                  <a:tcPr>
                    <a:solidFill>
                      <a:schemeClr val="accent1">
                        <a:lumMod val="20000"/>
                        <a:lumOff val="80000"/>
                      </a:schemeClr>
                    </a:solidFill>
                  </a:tcPr>
                </a:tc>
                <a:tc>
                  <a:txBody>
                    <a:bodyPr/>
                    <a:lstStyle/>
                    <a:p>
                      <a:endParaRPr lang="en-US" sz="900" dirty="0"/>
                    </a:p>
                  </a:txBody>
                  <a:tcPr>
                    <a:solidFill>
                      <a:srgbClr val="00B050"/>
                    </a:solidFill>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r>
              <a:tr h="249801">
                <a:tc vMerge="1">
                  <a:txBody>
                    <a:bodyPr/>
                    <a:lstStyle/>
                    <a:p>
                      <a:endParaRPr lang="en-US" sz="1100" dirty="0"/>
                    </a:p>
                  </a:txBody>
                  <a:tcPr>
                    <a:solidFill>
                      <a:schemeClr val="accent1">
                        <a:lumMod val="20000"/>
                        <a:lumOff val="80000"/>
                      </a:schemeClr>
                    </a:solidFill>
                  </a:tcPr>
                </a:tc>
                <a:tc>
                  <a:txBody>
                    <a:bodyPr/>
                    <a:lstStyle/>
                    <a:p>
                      <a:r>
                        <a:rPr lang="en-US" sz="1050" dirty="0" smtClean="0"/>
                        <a:t>Tear Drop</a:t>
                      </a:r>
                      <a:endParaRPr lang="en-US" sz="1050" dirty="0"/>
                    </a:p>
                  </a:txBody>
                  <a:tcPr>
                    <a:solidFill>
                      <a:schemeClr val="accent1">
                        <a:lumMod val="20000"/>
                        <a:lumOff val="80000"/>
                      </a:schemeClr>
                    </a:solidFill>
                  </a:tcPr>
                </a:tc>
                <a:tc>
                  <a:txBody>
                    <a:bodyPr/>
                    <a:lstStyle/>
                    <a:p>
                      <a:endParaRPr lang="en-US" sz="900" dirty="0"/>
                    </a:p>
                  </a:txBody>
                  <a:tcPr>
                    <a:solidFill>
                      <a:srgbClr val="00B050"/>
                    </a:solidFill>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r>
              <a:tr h="249801">
                <a:tc vMerge="1">
                  <a:txBody>
                    <a:bodyPr/>
                    <a:lstStyle/>
                    <a:p>
                      <a:endParaRPr lang="en-US" sz="1100" dirty="0"/>
                    </a:p>
                  </a:txBody>
                  <a:tcPr>
                    <a:solidFill>
                      <a:schemeClr val="accent1">
                        <a:lumMod val="20000"/>
                        <a:lumOff val="80000"/>
                      </a:schemeClr>
                    </a:solidFill>
                  </a:tcPr>
                </a:tc>
                <a:tc>
                  <a:txBody>
                    <a:bodyPr/>
                    <a:lstStyle/>
                    <a:p>
                      <a:r>
                        <a:rPr lang="en-US" sz="1050" dirty="0" smtClean="0"/>
                        <a:t>SYN Flood (Dirt Jumper)</a:t>
                      </a:r>
                      <a:endParaRPr lang="en-US" sz="1050" dirty="0"/>
                    </a:p>
                  </a:txBody>
                  <a:tcPr>
                    <a:solidFill>
                      <a:schemeClr val="accent1">
                        <a:lumMod val="20000"/>
                        <a:lumOff val="80000"/>
                      </a:schemeClr>
                    </a:solidFill>
                  </a:tcPr>
                </a:tc>
                <a:tc>
                  <a:txBody>
                    <a:bodyPr/>
                    <a:lstStyle/>
                    <a:p>
                      <a:endParaRPr lang="en-US" sz="900" dirty="0"/>
                    </a:p>
                  </a:txBody>
                  <a:tcPr>
                    <a:solidFill>
                      <a:srgbClr val="00B050"/>
                    </a:solidFill>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r>
              <a:tr h="401196">
                <a:tc vMerge="1">
                  <a:txBody>
                    <a:bodyPr/>
                    <a:lstStyle/>
                    <a:p>
                      <a:endParaRPr lang="en-US" sz="1100" dirty="0"/>
                    </a:p>
                  </a:txBody>
                  <a:tcPr>
                    <a:solidFill>
                      <a:schemeClr val="accent1">
                        <a:lumMod val="20000"/>
                        <a:lumOff val="80000"/>
                      </a:schemeClr>
                    </a:solidFill>
                  </a:tcPr>
                </a:tc>
                <a:tc>
                  <a:txBody>
                    <a:bodyPr/>
                    <a:lstStyle/>
                    <a:p>
                      <a:r>
                        <a:rPr lang="en-US" sz="1050" dirty="0" smtClean="0"/>
                        <a:t>TCP (connection) Flood </a:t>
                      </a:r>
                    </a:p>
                    <a:p>
                      <a:r>
                        <a:rPr lang="en-US" sz="1000" dirty="0" smtClean="0"/>
                        <a:t>e.g. SYN-ACK, ACK</a:t>
                      </a:r>
                      <a:r>
                        <a:rPr lang="en-US" sz="1000" baseline="0" dirty="0" smtClean="0"/>
                        <a:t> &amp;</a:t>
                      </a:r>
                      <a:r>
                        <a:rPr lang="en-US" sz="1000" dirty="0" smtClean="0"/>
                        <a:t> PUSH-ACK, RST or FIN and Fragmented ACK</a:t>
                      </a:r>
                      <a:endParaRPr lang="en-US" sz="1000" dirty="0"/>
                    </a:p>
                  </a:txBody>
                  <a:tcPr>
                    <a:solidFill>
                      <a:schemeClr val="accent1">
                        <a:lumMod val="20000"/>
                        <a:lumOff val="80000"/>
                      </a:schemeClr>
                    </a:solidFill>
                  </a:tcPr>
                </a:tc>
                <a:tc>
                  <a:txBody>
                    <a:bodyPr/>
                    <a:lstStyle/>
                    <a:p>
                      <a:endParaRPr lang="en-US" sz="900" dirty="0"/>
                    </a:p>
                  </a:txBody>
                  <a:tcPr>
                    <a:solidFill>
                      <a:srgbClr val="00B050"/>
                    </a:solidFill>
                  </a:tcPr>
                </a:tc>
                <a:tc>
                  <a:txBody>
                    <a:bodyPr/>
                    <a:lstStyle/>
                    <a:p>
                      <a:endParaRPr lang="en-US" sz="9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900" dirty="0" smtClean="0"/>
                    </a:p>
                  </a:txBody>
                  <a:tcPr/>
                </a:tc>
                <a:tc>
                  <a:txBody>
                    <a:bodyPr/>
                    <a:lstStyle/>
                    <a:p>
                      <a:endParaRPr lang="en-US" sz="900" dirty="0"/>
                    </a:p>
                  </a:txBody>
                  <a:tcPr/>
                </a:tc>
                <a:tc>
                  <a:txBody>
                    <a:bodyPr/>
                    <a:lstStyle/>
                    <a:p>
                      <a:endParaRPr lang="en-US" sz="900" dirty="0"/>
                    </a:p>
                  </a:txBody>
                  <a:tcPr/>
                </a:tc>
              </a:tr>
              <a:tr h="249801">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dirty="0" smtClean="0"/>
                    </a:p>
                  </a:txBody>
                  <a:tcP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t>Christmas Tree</a:t>
                      </a:r>
                    </a:p>
                  </a:txBody>
                  <a:tcPr>
                    <a:solidFill>
                      <a:schemeClr val="accent1">
                        <a:lumMod val="20000"/>
                        <a:lumOff val="80000"/>
                      </a:schemeClr>
                    </a:solidFill>
                  </a:tcPr>
                </a:tc>
                <a:tc>
                  <a:txBody>
                    <a:bodyPr/>
                    <a:lstStyle/>
                    <a:p>
                      <a:endParaRPr lang="en-US" sz="900" dirty="0"/>
                    </a:p>
                  </a:txBody>
                  <a:tcPr>
                    <a:solidFill>
                      <a:srgbClr val="00B050"/>
                    </a:solidFill>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r>
              <a:tr h="249801">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dirty="0" smtClean="0"/>
                    </a:p>
                  </a:txBody>
                  <a:tcP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t>Fake Session</a:t>
                      </a:r>
                    </a:p>
                  </a:txBody>
                  <a:tcPr>
                    <a:solidFill>
                      <a:schemeClr val="accent1">
                        <a:lumMod val="20000"/>
                        <a:lumOff val="80000"/>
                      </a:schemeClr>
                    </a:solidFill>
                  </a:tcPr>
                </a:tc>
                <a:tc>
                  <a:txBody>
                    <a:bodyPr/>
                    <a:lstStyle/>
                    <a:p>
                      <a:endParaRPr lang="en-US" sz="900" dirty="0"/>
                    </a:p>
                  </a:txBody>
                  <a:tcPr>
                    <a:solidFill>
                      <a:srgbClr val="00B050"/>
                    </a:solidFill>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r>
              <a:tr h="249801">
                <a:tc vMerge="1">
                  <a:txBody>
                    <a:bodyPr/>
                    <a:lstStyle/>
                    <a:p>
                      <a:endParaRPr lang="en-US" sz="1100" dirty="0"/>
                    </a:p>
                  </a:txBody>
                  <a:tcPr>
                    <a:solidFill>
                      <a:schemeClr val="accent1">
                        <a:lumMod val="20000"/>
                        <a:lumOff val="80000"/>
                      </a:schemeClr>
                    </a:solidFill>
                  </a:tcPr>
                </a:tc>
                <a:tc>
                  <a:txBody>
                    <a:bodyPr/>
                    <a:lstStyle/>
                    <a:p>
                      <a:r>
                        <a:rPr lang="en-US" sz="1050" dirty="0" smtClean="0"/>
                        <a:t>LAND</a:t>
                      </a:r>
                      <a:endParaRPr lang="en-US" sz="1050" dirty="0"/>
                    </a:p>
                  </a:txBody>
                  <a:tcPr>
                    <a:solidFill>
                      <a:schemeClr val="accent1">
                        <a:lumMod val="20000"/>
                        <a:lumOff val="80000"/>
                      </a:schemeClr>
                    </a:solidFill>
                  </a:tcPr>
                </a:tc>
                <a:tc>
                  <a:txBody>
                    <a:bodyPr/>
                    <a:lstStyle/>
                    <a:p>
                      <a:endParaRPr lang="en-US" sz="900" dirty="0"/>
                    </a:p>
                  </a:txBody>
                  <a:tcPr>
                    <a:solidFill>
                      <a:srgbClr val="00B050"/>
                    </a:solidFill>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r>
              <a:tr h="249801">
                <a:tc vMerge="1">
                  <a:txBody>
                    <a:bodyPr/>
                    <a:lstStyle/>
                    <a:p>
                      <a:endParaRPr lang="en-US" sz="1100" dirty="0"/>
                    </a:p>
                  </a:txBody>
                  <a:tcPr>
                    <a:solidFill>
                      <a:schemeClr val="accent1">
                        <a:lumMod val="20000"/>
                        <a:lumOff val="80000"/>
                      </a:schemeClr>
                    </a:solidFill>
                  </a:tcPr>
                </a:tc>
                <a:tc>
                  <a:txBody>
                    <a:bodyPr/>
                    <a:lstStyle/>
                    <a:p>
                      <a:r>
                        <a:rPr lang="en-US" sz="1050" dirty="0" smtClean="0"/>
                        <a:t>Redirect Traffic Attack</a:t>
                      </a:r>
                      <a:endParaRPr lang="en-US" sz="1050" dirty="0"/>
                    </a:p>
                  </a:txBody>
                  <a:tcPr>
                    <a:solidFill>
                      <a:schemeClr val="accent1">
                        <a:lumMod val="20000"/>
                        <a:lumOff val="80000"/>
                      </a:schemeClr>
                    </a:solidFill>
                  </a:tcPr>
                </a:tc>
                <a:tc>
                  <a:txBody>
                    <a:bodyPr/>
                    <a:lstStyle/>
                    <a:p>
                      <a:endParaRPr lang="en-US" sz="900" dirty="0"/>
                    </a:p>
                  </a:txBody>
                  <a:tcPr>
                    <a:solidFill>
                      <a:srgbClr val="00B050"/>
                    </a:solidFill>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r>
              <a:tr h="249801">
                <a:tc vMerge="1">
                  <a:txBody>
                    <a:bodyPr/>
                    <a:lstStyle/>
                    <a:p>
                      <a:endParaRPr lang="en-US" sz="1100" dirty="0"/>
                    </a:p>
                  </a:txBody>
                  <a:tcPr>
                    <a:solidFill>
                      <a:schemeClr val="accent1">
                        <a:lumMod val="20000"/>
                        <a:lumOff val="80000"/>
                      </a:schemeClr>
                    </a:solidFill>
                  </a:tcPr>
                </a:tc>
                <a:tc>
                  <a:txBody>
                    <a:bodyPr/>
                    <a:lstStyle/>
                    <a:p>
                      <a:r>
                        <a:rPr lang="en-US" sz="1050" dirty="0" smtClean="0"/>
                        <a:t>ICMP Flood, Ping Floods and SMURF Attacks</a:t>
                      </a:r>
                      <a:endParaRPr lang="en-US" sz="1050" dirty="0"/>
                    </a:p>
                  </a:txBody>
                  <a:tcPr>
                    <a:solidFill>
                      <a:schemeClr val="accent1">
                        <a:lumMod val="20000"/>
                        <a:lumOff val="80000"/>
                      </a:schemeClr>
                    </a:solidFill>
                  </a:tcPr>
                </a:tc>
                <a:tc>
                  <a:txBody>
                    <a:bodyPr/>
                    <a:lstStyle/>
                    <a:p>
                      <a:endParaRPr lang="en-US" sz="900" dirty="0"/>
                    </a:p>
                  </a:txBody>
                  <a:tcPr>
                    <a:solidFill>
                      <a:srgbClr val="00B050"/>
                    </a:solidFill>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r>
              <a:tr h="249801">
                <a:tc vMerge="1">
                  <a:txBody>
                    <a:bodyPr/>
                    <a:lstStyle/>
                    <a:p>
                      <a:endParaRPr lang="en-US" sz="1100" dirty="0"/>
                    </a:p>
                  </a:txBody>
                  <a:tcPr>
                    <a:solidFill>
                      <a:schemeClr val="accent1">
                        <a:lumMod val="20000"/>
                        <a:lumOff val="80000"/>
                      </a:schemeClr>
                    </a:solidFill>
                  </a:tcPr>
                </a:tc>
                <a:tc>
                  <a:txBody>
                    <a:bodyPr/>
                    <a:lstStyle/>
                    <a:p>
                      <a:r>
                        <a:rPr lang="en-US" sz="1050" dirty="0" smtClean="0"/>
                        <a:t>Ping of Death ICMP</a:t>
                      </a:r>
                      <a:endParaRPr lang="en-US" sz="1050" dirty="0"/>
                    </a:p>
                  </a:txBody>
                  <a:tcPr>
                    <a:solidFill>
                      <a:schemeClr val="accent1">
                        <a:lumMod val="20000"/>
                        <a:lumOff val="80000"/>
                      </a:schemeClr>
                    </a:solidFill>
                  </a:tcPr>
                </a:tc>
                <a:tc>
                  <a:txBody>
                    <a:bodyPr/>
                    <a:lstStyle/>
                    <a:p>
                      <a:endParaRPr lang="en-US" sz="900" dirty="0"/>
                    </a:p>
                  </a:txBody>
                  <a:tcPr>
                    <a:solidFill>
                      <a:srgbClr val="00B050"/>
                    </a:solidFill>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r>
              <a:tr h="249801">
                <a:tc rowSpan="3">
                  <a:txBody>
                    <a:bodyPr/>
                    <a:lstStyle/>
                    <a:p>
                      <a:pPr algn="ctr"/>
                      <a:r>
                        <a:rPr lang="en-US" sz="1050" dirty="0" smtClean="0"/>
                        <a:t>DNS  based </a:t>
                      </a:r>
                    </a:p>
                    <a:p>
                      <a:pPr algn="ctr"/>
                      <a:r>
                        <a:rPr lang="en-US" sz="1050" dirty="0" smtClean="0"/>
                        <a:t>(4</a:t>
                      </a:r>
                      <a:r>
                        <a:rPr lang="zh-CN" altLang="en-US" sz="1050" dirty="0" smtClean="0"/>
                        <a:t>层</a:t>
                      </a:r>
                      <a:r>
                        <a:rPr lang="en-US" sz="1050" dirty="0" smtClean="0"/>
                        <a:t>)</a:t>
                      </a:r>
                      <a:endParaRPr lang="en-US" sz="1050" dirty="0"/>
                    </a:p>
                  </a:txBody>
                  <a:tcPr>
                    <a:solidFill>
                      <a:schemeClr val="accent1">
                        <a:lumMod val="40000"/>
                        <a:lumOff val="60000"/>
                      </a:schemeClr>
                    </a:solidFill>
                  </a:tcPr>
                </a:tc>
                <a:tc>
                  <a:txBody>
                    <a:bodyPr/>
                    <a:lstStyle/>
                    <a:p>
                      <a:r>
                        <a:rPr lang="en-US" sz="1050" dirty="0" smtClean="0"/>
                        <a:t>UDP</a:t>
                      </a:r>
                      <a:r>
                        <a:rPr lang="en-US" sz="1050" baseline="0" dirty="0" smtClean="0"/>
                        <a:t> Flood</a:t>
                      </a:r>
                      <a:endParaRPr lang="en-US" sz="1050" dirty="0"/>
                    </a:p>
                  </a:txBody>
                  <a:tcPr>
                    <a:solidFill>
                      <a:schemeClr val="accent1">
                        <a:lumMod val="40000"/>
                        <a:lumOff val="60000"/>
                      </a:schemeClr>
                    </a:solidFill>
                  </a:tcPr>
                </a:tc>
                <a:tc>
                  <a:txBody>
                    <a:bodyPr/>
                    <a:lstStyle/>
                    <a:p>
                      <a:endParaRPr lang="en-US" sz="900" dirty="0"/>
                    </a:p>
                  </a:txBody>
                  <a:tcPr>
                    <a:solidFill>
                      <a:srgbClr val="00B050"/>
                    </a:solidFill>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r>
              <a:tr h="249801">
                <a:tc vMerge="1">
                  <a:txBody>
                    <a:bodyPr/>
                    <a:lstStyle/>
                    <a:p>
                      <a:endParaRPr lang="en-US" sz="1100" dirty="0"/>
                    </a:p>
                  </a:txBody>
                  <a:tcPr>
                    <a:solidFill>
                      <a:schemeClr val="accent1">
                        <a:lumMod val="40000"/>
                        <a:lumOff val="60000"/>
                      </a:schemeClr>
                    </a:solidFill>
                  </a:tcPr>
                </a:tc>
                <a:tc>
                  <a:txBody>
                    <a:bodyPr/>
                    <a:lstStyle/>
                    <a:p>
                      <a:r>
                        <a:rPr lang="en-US" sz="1050" dirty="0" smtClean="0"/>
                        <a:t>UDP Fragment</a:t>
                      </a:r>
                      <a:endParaRPr lang="en-US" sz="1050" dirty="0"/>
                    </a:p>
                  </a:txBody>
                  <a:tcPr>
                    <a:solidFill>
                      <a:schemeClr val="accent1">
                        <a:lumMod val="40000"/>
                        <a:lumOff val="60000"/>
                      </a:schemeClr>
                    </a:solidFill>
                  </a:tcPr>
                </a:tc>
                <a:tc>
                  <a:txBody>
                    <a:bodyPr/>
                    <a:lstStyle/>
                    <a:p>
                      <a:endParaRPr lang="en-US" sz="900" dirty="0"/>
                    </a:p>
                  </a:txBody>
                  <a:tcPr>
                    <a:solidFill>
                      <a:srgbClr val="00B050"/>
                    </a:solidFill>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r>
              <a:tr h="499602">
                <a:tc vMerge="1">
                  <a:txBody>
                    <a:bodyPr/>
                    <a:lstStyle/>
                    <a:p>
                      <a:endParaRPr lang="en-US" sz="1100" dirty="0"/>
                    </a:p>
                  </a:txBody>
                  <a:tcPr>
                    <a:solidFill>
                      <a:schemeClr val="accent1">
                        <a:lumMod val="40000"/>
                        <a:lumOff val="60000"/>
                      </a:schemeClr>
                    </a:solidFill>
                  </a:tcPr>
                </a:tc>
                <a:tc>
                  <a:txBody>
                    <a:bodyPr/>
                    <a:lstStyle/>
                    <a:p>
                      <a:r>
                        <a:rPr lang="en-US" sz="1050" dirty="0" smtClean="0"/>
                        <a:t>DNS Flood (Distributed and DNS Blacklisting)</a:t>
                      </a:r>
                    </a:p>
                    <a:p>
                      <a:r>
                        <a:rPr lang="en-US" sz="1000" dirty="0" smtClean="0"/>
                        <a:t>e.g. DNS UDP</a:t>
                      </a:r>
                      <a:r>
                        <a:rPr lang="en-US" sz="1000" baseline="0" dirty="0" smtClean="0"/>
                        <a:t> Flood, DNS Query Flood and DNS NXDOMAIN Flood</a:t>
                      </a:r>
                      <a:endParaRPr lang="en-US" sz="1000" dirty="0"/>
                    </a:p>
                  </a:txBody>
                  <a:tcPr>
                    <a:solidFill>
                      <a:schemeClr val="accent1">
                        <a:lumMod val="40000"/>
                        <a:lumOff val="60000"/>
                      </a:schemeClr>
                    </a:solidFill>
                  </a:tcPr>
                </a:tc>
                <a:tc>
                  <a:txBody>
                    <a:bodyPr/>
                    <a:lstStyle/>
                    <a:p>
                      <a:endParaRPr lang="en-US" sz="900" dirty="0"/>
                    </a:p>
                  </a:txBody>
                  <a:tcPr>
                    <a:solidFill>
                      <a:schemeClr val="accent1">
                        <a:lumMod val="40000"/>
                        <a:lumOff val="60000"/>
                      </a:schemeClr>
                    </a:solidFill>
                  </a:tcPr>
                </a:tc>
                <a:tc>
                  <a:txBody>
                    <a:bodyPr/>
                    <a:lstStyle/>
                    <a:p>
                      <a:r>
                        <a:rPr lang="en-US" sz="900" dirty="0" smtClean="0"/>
                        <a:t>IP Blacklist (</a:t>
                      </a:r>
                      <a:r>
                        <a:rPr lang="en-US" sz="900" dirty="0" err="1" smtClean="0"/>
                        <a:t>Datagrp</a:t>
                      </a:r>
                      <a:r>
                        <a:rPr lang="en-US" sz="900" dirty="0" smtClean="0"/>
                        <a:t>)</a:t>
                      </a:r>
                      <a:endParaRPr lang="en-US" sz="900" dirty="0"/>
                    </a:p>
                  </a:txBody>
                  <a:tcPr>
                    <a:solidFill>
                      <a:schemeClr val="accent1">
                        <a:lumMod val="40000"/>
                        <a:lumOff val="60000"/>
                      </a:schemeClr>
                    </a:solidFill>
                  </a:tcPr>
                </a:tc>
                <a:tc>
                  <a:txBody>
                    <a:bodyPr/>
                    <a:lstStyle/>
                    <a:p>
                      <a:endParaRPr lang="en-US" sz="900" dirty="0"/>
                    </a:p>
                  </a:txBody>
                  <a:tcPr>
                    <a:solidFill>
                      <a:schemeClr val="accent1">
                        <a:lumMod val="40000"/>
                        <a:lumOff val="60000"/>
                      </a:schemeClr>
                    </a:solidFill>
                  </a:tcPr>
                </a:tc>
                <a:tc>
                  <a:txBody>
                    <a:bodyPr/>
                    <a:lstStyle/>
                    <a:p>
                      <a:r>
                        <a:rPr lang="en-US" sz="900" dirty="0" smtClean="0">
                          <a:solidFill>
                            <a:schemeClr val="bg1"/>
                          </a:solidFill>
                        </a:rPr>
                        <a:t>DNS Express + DNS </a:t>
                      </a:r>
                      <a:r>
                        <a:rPr lang="en-US" sz="900" dirty="0" err="1" smtClean="0">
                          <a:solidFill>
                            <a:schemeClr val="bg1"/>
                          </a:solidFill>
                        </a:rPr>
                        <a:t>iRule</a:t>
                      </a:r>
                      <a:endParaRPr lang="en-US" sz="900" dirty="0">
                        <a:solidFill>
                          <a:schemeClr val="bg1"/>
                        </a:solidFill>
                      </a:endParaRPr>
                    </a:p>
                  </a:txBody>
                  <a:tcPr>
                    <a:solidFill>
                      <a:srgbClr val="00B050"/>
                    </a:solidFill>
                  </a:tcPr>
                </a:tc>
                <a:tc>
                  <a:txBody>
                    <a:bodyPr/>
                    <a:lstStyle/>
                    <a:p>
                      <a:endParaRPr lang="en-US" sz="900" dirty="0"/>
                    </a:p>
                  </a:txBody>
                  <a:tcPr>
                    <a:solidFill>
                      <a:schemeClr val="accent1">
                        <a:lumMod val="40000"/>
                        <a:lumOff val="60000"/>
                      </a:schemeClr>
                    </a:solidFill>
                  </a:tcPr>
                </a:tc>
              </a:tr>
              <a:tr h="249801">
                <a:tc rowSpan="2">
                  <a:txBody>
                    <a:bodyPr/>
                    <a:lstStyle/>
                    <a:p>
                      <a:pPr algn="ctr"/>
                      <a:r>
                        <a:rPr lang="en-US" sz="1050" dirty="0" smtClean="0">
                          <a:solidFill>
                            <a:schemeClr val="bg1"/>
                          </a:solidFill>
                        </a:rPr>
                        <a:t>SSL/TLS based </a:t>
                      </a:r>
                    </a:p>
                    <a:p>
                      <a:pPr algn="ctr"/>
                      <a:r>
                        <a:rPr lang="en-US" sz="1050" dirty="0" smtClean="0">
                          <a:solidFill>
                            <a:schemeClr val="bg1"/>
                          </a:solidFill>
                        </a:rPr>
                        <a:t>(</a:t>
                      </a:r>
                      <a:r>
                        <a:rPr lang="en-US" sz="1050" baseline="0" dirty="0" smtClean="0">
                          <a:solidFill>
                            <a:schemeClr val="bg1"/>
                          </a:solidFill>
                        </a:rPr>
                        <a:t>5–6</a:t>
                      </a:r>
                      <a:r>
                        <a:rPr lang="zh-CN" altLang="en-US" sz="1050" baseline="0" dirty="0" smtClean="0">
                          <a:solidFill>
                            <a:schemeClr val="bg1"/>
                          </a:solidFill>
                        </a:rPr>
                        <a:t>层</a:t>
                      </a:r>
                      <a:r>
                        <a:rPr lang="en-US" sz="1050" baseline="0" dirty="0" smtClean="0">
                          <a:solidFill>
                            <a:schemeClr val="bg1"/>
                          </a:solidFill>
                        </a:rPr>
                        <a:t>)</a:t>
                      </a:r>
                      <a:endParaRPr lang="en-US" sz="1050" dirty="0">
                        <a:solidFill>
                          <a:schemeClr val="bg1"/>
                        </a:solidFill>
                      </a:endParaRPr>
                    </a:p>
                  </a:txBody>
                  <a:tcPr>
                    <a:solidFill>
                      <a:schemeClr val="accent1">
                        <a:lumMod val="75000"/>
                      </a:schemeClr>
                    </a:solidFill>
                  </a:tcPr>
                </a:tc>
                <a:tc>
                  <a:txBody>
                    <a:bodyPr/>
                    <a:lstStyle/>
                    <a:p>
                      <a:r>
                        <a:rPr lang="en-US" sz="1050" dirty="0" smtClean="0">
                          <a:solidFill>
                            <a:schemeClr val="bg1"/>
                          </a:solidFill>
                        </a:rPr>
                        <a:t>SSL Floods,</a:t>
                      </a:r>
                      <a:r>
                        <a:rPr lang="en-US" sz="1050" baseline="0" dirty="0" smtClean="0">
                          <a:solidFill>
                            <a:schemeClr val="bg1"/>
                          </a:solidFill>
                        </a:rPr>
                        <a:t> Malformed SSL (e.g. empty SSL HELLO)</a:t>
                      </a:r>
                      <a:endParaRPr lang="en-US" sz="1050" dirty="0">
                        <a:solidFill>
                          <a:schemeClr val="bg1"/>
                        </a:solidFill>
                      </a:endParaRPr>
                    </a:p>
                  </a:txBody>
                  <a:tcPr>
                    <a:solidFill>
                      <a:schemeClr val="accent1">
                        <a:lumMod val="75000"/>
                      </a:schemeClr>
                    </a:solidFill>
                  </a:tcPr>
                </a:tc>
                <a:tc>
                  <a:txBody>
                    <a:bodyPr/>
                    <a:lstStyle/>
                    <a:p>
                      <a:endParaRPr lang="en-US" sz="900" dirty="0"/>
                    </a:p>
                  </a:txBody>
                  <a:tcPr>
                    <a:solidFill>
                      <a:srgbClr val="00B050"/>
                    </a:solidFill>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r>
              <a:tr h="363347">
                <a:tc vMerge="1">
                  <a:txBody>
                    <a:bodyPr/>
                    <a:lstStyle/>
                    <a:p>
                      <a:endParaRPr lang="en-US" sz="1100" dirty="0">
                        <a:solidFill>
                          <a:schemeClr val="bg1"/>
                        </a:solidFill>
                      </a:endParaRPr>
                    </a:p>
                  </a:txBody>
                  <a:tcPr>
                    <a:solidFill>
                      <a:schemeClr val="accent1">
                        <a:lumMod val="75000"/>
                      </a:schemeClr>
                    </a:solidFill>
                  </a:tcPr>
                </a:tc>
                <a:tc>
                  <a:txBody>
                    <a:bodyPr/>
                    <a:lstStyle/>
                    <a:p>
                      <a:r>
                        <a:rPr lang="en-US" sz="1050" dirty="0" smtClean="0">
                          <a:solidFill>
                            <a:schemeClr val="bg1"/>
                          </a:solidFill>
                        </a:rPr>
                        <a:t>SSL</a:t>
                      </a:r>
                      <a:r>
                        <a:rPr lang="en-US" sz="1050" baseline="0" dirty="0" smtClean="0">
                          <a:solidFill>
                            <a:schemeClr val="bg1"/>
                          </a:solidFill>
                        </a:rPr>
                        <a:t> THC attack (Extending from SSL Renegotiation vulnerability)</a:t>
                      </a:r>
                      <a:endParaRPr lang="en-US" sz="1050" dirty="0">
                        <a:solidFill>
                          <a:schemeClr val="bg1"/>
                        </a:solidFill>
                      </a:endParaRPr>
                    </a:p>
                  </a:txBody>
                  <a:tcPr>
                    <a:solidFill>
                      <a:schemeClr val="accent1">
                        <a:lumMod val="75000"/>
                      </a:schemeClr>
                    </a:solidFill>
                  </a:tcPr>
                </a:tc>
                <a:tc>
                  <a:txBody>
                    <a:bodyPr/>
                    <a:lstStyle/>
                    <a:p>
                      <a:endParaRPr lang="en-US" sz="900" dirty="0"/>
                    </a:p>
                  </a:txBody>
                  <a:tcPr>
                    <a:solidFill>
                      <a:schemeClr val="accent1">
                        <a:lumMod val="40000"/>
                        <a:lumOff val="60000"/>
                      </a:schemeClr>
                    </a:solidFill>
                  </a:tcPr>
                </a:tc>
                <a:tc>
                  <a:txBody>
                    <a:bodyPr/>
                    <a:lstStyle/>
                    <a:p>
                      <a:endParaRPr lang="en-US" sz="900" dirty="0"/>
                    </a:p>
                  </a:txBody>
                  <a:tcPr>
                    <a:solidFill>
                      <a:srgbClr val="00B05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err="1" smtClean="0"/>
                        <a:t>IPintel</a:t>
                      </a:r>
                      <a:r>
                        <a:rPr lang="en-US" sz="900" dirty="0" smtClean="0"/>
                        <a:t> </a:t>
                      </a:r>
                      <a:r>
                        <a:rPr lang="en-US" sz="900" dirty="0" err="1" smtClean="0"/>
                        <a:t>iRule</a:t>
                      </a:r>
                      <a:endParaRPr lang="en-US" sz="900" dirty="0" smtClean="0"/>
                    </a:p>
                  </a:txBody>
                  <a:tcPr>
                    <a:solidFill>
                      <a:schemeClr val="accent1">
                        <a:lumMod val="40000"/>
                        <a:lumOff val="60000"/>
                      </a:schemeClr>
                    </a:solidFill>
                  </a:tcPr>
                </a:tc>
                <a:tc>
                  <a:txBody>
                    <a:bodyPr/>
                    <a:lstStyle/>
                    <a:p>
                      <a:endParaRPr lang="en-US" sz="900" dirty="0"/>
                    </a:p>
                  </a:txBody>
                  <a:tcPr/>
                </a:tc>
                <a:tc>
                  <a:txBody>
                    <a:bodyPr/>
                    <a:lstStyle/>
                    <a:p>
                      <a:endParaRPr lang="en-US" sz="900" dirty="0"/>
                    </a:p>
                  </a:txBody>
                  <a:tcPr/>
                </a:tc>
              </a:tr>
              <a:tr h="249801">
                <a:tc rowSpan="8">
                  <a:txBody>
                    <a:bodyPr/>
                    <a:lstStyle/>
                    <a:p>
                      <a:pPr algn="ctr"/>
                      <a:r>
                        <a:rPr lang="en-US" sz="1050" kern="1200" baseline="0" dirty="0" smtClean="0">
                          <a:solidFill>
                            <a:schemeClr val="bg1"/>
                          </a:solidFill>
                          <a:latin typeface="+mn-lt"/>
                          <a:ea typeface="+mn-ea"/>
                          <a:cs typeface="+mn-cs"/>
                        </a:rPr>
                        <a:t>Application based</a:t>
                      </a:r>
                    </a:p>
                    <a:p>
                      <a:pPr algn="ctr"/>
                      <a:r>
                        <a:rPr lang="en-US" sz="1050" kern="1200" baseline="0" dirty="0" smtClean="0">
                          <a:solidFill>
                            <a:schemeClr val="bg1"/>
                          </a:solidFill>
                          <a:latin typeface="+mn-lt"/>
                          <a:ea typeface="+mn-ea"/>
                          <a:cs typeface="+mn-cs"/>
                        </a:rPr>
                        <a:t>(6–7</a:t>
                      </a:r>
                      <a:r>
                        <a:rPr lang="zh-CN" altLang="en-US" sz="1050" kern="1200" baseline="0" dirty="0" smtClean="0">
                          <a:solidFill>
                            <a:schemeClr val="bg1"/>
                          </a:solidFill>
                          <a:latin typeface="+mn-lt"/>
                          <a:ea typeface="+mn-ea"/>
                          <a:cs typeface="+mn-cs"/>
                        </a:rPr>
                        <a:t>层</a:t>
                      </a:r>
                      <a:r>
                        <a:rPr lang="en-US" sz="1050" kern="1200" baseline="0" dirty="0" smtClean="0">
                          <a:solidFill>
                            <a:schemeClr val="bg1"/>
                          </a:solidFill>
                          <a:latin typeface="+mn-lt"/>
                          <a:ea typeface="+mn-ea"/>
                          <a:cs typeface="+mn-cs"/>
                        </a:rPr>
                        <a:t>)</a:t>
                      </a:r>
                      <a:endParaRPr lang="en-US" sz="1050" kern="1200" baseline="0" dirty="0">
                        <a:solidFill>
                          <a:schemeClr val="bg1"/>
                        </a:solidFill>
                        <a:latin typeface="+mn-lt"/>
                        <a:ea typeface="+mn-ea"/>
                        <a:cs typeface="+mn-cs"/>
                      </a:endParaRPr>
                    </a:p>
                  </a:txBody>
                  <a:tcPr>
                    <a:solidFill>
                      <a:schemeClr val="accent1">
                        <a:lumMod val="50000"/>
                      </a:schemeClr>
                    </a:solidFill>
                  </a:tcPr>
                </a:tc>
                <a:tc>
                  <a:txBody>
                    <a:bodyPr/>
                    <a:lstStyle/>
                    <a:p>
                      <a:r>
                        <a:rPr lang="en-US" sz="1050" dirty="0" err="1" smtClean="0">
                          <a:solidFill>
                            <a:schemeClr val="bg1"/>
                          </a:solidFill>
                        </a:rPr>
                        <a:t>Slowloris</a:t>
                      </a:r>
                      <a:r>
                        <a:rPr lang="en-US" sz="1050" dirty="0" smtClean="0">
                          <a:solidFill>
                            <a:schemeClr val="bg1"/>
                          </a:solidFill>
                        </a:rPr>
                        <a:t> (Nuclear </a:t>
                      </a:r>
                      <a:r>
                        <a:rPr lang="en-US" sz="1050" dirty="0" err="1" smtClean="0">
                          <a:solidFill>
                            <a:schemeClr val="bg1"/>
                          </a:solidFill>
                        </a:rPr>
                        <a:t>DDoSer</a:t>
                      </a:r>
                      <a:r>
                        <a:rPr lang="en-US" sz="1050" dirty="0" smtClean="0">
                          <a:solidFill>
                            <a:schemeClr val="bg1"/>
                          </a:solidFill>
                        </a:rPr>
                        <a:t>, </a:t>
                      </a:r>
                      <a:r>
                        <a:rPr lang="en-US" sz="1050" dirty="0" err="1" smtClean="0">
                          <a:solidFill>
                            <a:schemeClr val="bg1"/>
                          </a:solidFill>
                        </a:rPr>
                        <a:t>Slowhttptest</a:t>
                      </a:r>
                      <a:r>
                        <a:rPr lang="en-US" sz="1050" dirty="0" smtClean="0">
                          <a:solidFill>
                            <a:schemeClr val="bg1"/>
                          </a:solidFill>
                        </a:rPr>
                        <a:t>)</a:t>
                      </a:r>
                      <a:endParaRPr lang="en-US" sz="1050" kern="1200" baseline="0" dirty="0">
                        <a:solidFill>
                          <a:schemeClr val="bg1"/>
                        </a:solidFill>
                        <a:latin typeface="+mn-lt"/>
                        <a:ea typeface="+mn-ea"/>
                        <a:cs typeface="+mn-cs"/>
                      </a:endParaRPr>
                    </a:p>
                  </a:txBody>
                  <a:tcPr>
                    <a:solidFill>
                      <a:schemeClr val="accent1">
                        <a:lumMod val="50000"/>
                      </a:schemeClr>
                    </a:solidFill>
                  </a:tcPr>
                </a:tc>
                <a:tc>
                  <a:txBody>
                    <a:bodyPr/>
                    <a:lstStyle/>
                    <a:p>
                      <a:endParaRPr lang="en-US" sz="900" dirty="0"/>
                    </a:p>
                  </a:txBody>
                  <a:tcPr>
                    <a:solidFill>
                      <a:schemeClr val="accent1">
                        <a:lumMod val="20000"/>
                        <a:lumOff val="80000"/>
                      </a:schemeClr>
                    </a:solidFill>
                  </a:tcPr>
                </a:tc>
                <a:tc>
                  <a:txBody>
                    <a:bodyPr/>
                    <a:lstStyle/>
                    <a:p>
                      <a:endParaRPr lang="en-US" sz="900" dirty="0">
                        <a:solidFill>
                          <a:schemeClr val="bg1"/>
                        </a:solidFill>
                      </a:endParaRPr>
                    </a:p>
                  </a:txBody>
                  <a:tcPr>
                    <a:solidFill>
                      <a:srgbClr val="00B050"/>
                    </a:solidFill>
                  </a:tcPr>
                </a:tc>
                <a:tc>
                  <a:txBody>
                    <a:bodyPr/>
                    <a:lstStyle/>
                    <a:p>
                      <a:endParaRPr lang="en-US" sz="900" dirty="0"/>
                    </a:p>
                  </a:txBody>
                  <a:tcPr/>
                </a:tc>
                <a:tc>
                  <a:txBody>
                    <a:bodyPr/>
                    <a:lstStyle/>
                    <a:p>
                      <a:endParaRPr lang="en-US" sz="900" dirty="0"/>
                    </a:p>
                  </a:txBody>
                  <a:tcPr/>
                </a:tc>
                <a:tc>
                  <a:txBody>
                    <a:bodyPr/>
                    <a:lstStyle/>
                    <a:p>
                      <a:endParaRPr lang="en-US" sz="900" dirty="0"/>
                    </a:p>
                  </a:txBody>
                  <a:tcPr/>
                </a:tc>
              </a:tr>
              <a:tr h="249801">
                <a:tc vMerge="1">
                  <a:txBody>
                    <a:bodyPr/>
                    <a:lstStyle/>
                    <a:p>
                      <a:endParaRPr lang="en-US" sz="1100" dirty="0">
                        <a:solidFill>
                          <a:schemeClr val="bg1"/>
                        </a:solidFill>
                      </a:endParaRPr>
                    </a:p>
                  </a:txBody>
                  <a:tcPr>
                    <a:solidFill>
                      <a:schemeClr val="accent1">
                        <a:lumMod val="50000"/>
                      </a:schemeClr>
                    </a:solidFill>
                  </a:tcPr>
                </a:tc>
                <a:tc>
                  <a:txBody>
                    <a:bodyPr/>
                    <a:lstStyle/>
                    <a:p>
                      <a:r>
                        <a:rPr lang="en-US" sz="1050" dirty="0" smtClean="0">
                          <a:solidFill>
                            <a:schemeClr val="bg1"/>
                          </a:solidFill>
                        </a:rPr>
                        <a:t>Keep-Dead</a:t>
                      </a:r>
                      <a:endParaRPr lang="en-US" sz="1050" dirty="0">
                        <a:solidFill>
                          <a:schemeClr val="bg1"/>
                        </a:solidFill>
                      </a:endParaRPr>
                    </a:p>
                  </a:txBody>
                  <a:tcPr>
                    <a:solidFill>
                      <a:schemeClr val="accent1">
                        <a:lumMod val="50000"/>
                      </a:schemeClr>
                    </a:solidFill>
                  </a:tcPr>
                </a:tc>
                <a:tc>
                  <a:txBody>
                    <a:bodyPr/>
                    <a:lstStyle/>
                    <a:p>
                      <a:endParaRPr lang="en-US" sz="900" dirty="0"/>
                    </a:p>
                  </a:txBody>
                  <a:tcPr>
                    <a:solidFill>
                      <a:schemeClr val="accent1">
                        <a:lumMod val="40000"/>
                        <a:lumOff val="60000"/>
                      </a:schemeClr>
                    </a:solidFill>
                  </a:tcPr>
                </a:tc>
                <a:tc>
                  <a:txBody>
                    <a:bodyPr/>
                    <a:lstStyle/>
                    <a:p>
                      <a:endParaRPr lang="en-US" sz="900" dirty="0"/>
                    </a:p>
                  </a:txBody>
                  <a:tcPr>
                    <a:solidFill>
                      <a:srgbClr val="00B050"/>
                    </a:solidFill>
                  </a:tcPr>
                </a:tc>
                <a:tc>
                  <a:txBody>
                    <a:bodyPr/>
                    <a:lstStyle/>
                    <a:p>
                      <a:endParaRPr lang="en-US" sz="900" dirty="0"/>
                    </a:p>
                  </a:txBody>
                  <a:tcPr>
                    <a:solidFill>
                      <a:schemeClr val="accent1">
                        <a:lumMod val="40000"/>
                        <a:lumOff val="60000"/>
                      </a:schemeClr>
                    </a:solidFill>
                  </a:tcPr>
                </a:tc>
                <a:tc>
                  <a:txBody>
                    <a:bodyPr/>
                    <a:lstStyle/>
                    <a:p>
                      <a:endParaRPr lang="en-US" sz="900" dirty="0"/>
                    </a:p>
                  </a:txBody>
                  <a:tcPr/>
                </a:tc>
                <a:tc>
                  <a:txBody>
                    <a:bodyPr/>
                    <a:lstStyle/>
                    <a:p>
                      <a:endParaRPr lang="en-US" sz="900" dirty="0"/>
                    </a:p>
                  </a:txBody>
                  <a:tcPr>
                    <a:solidFill>
                      <a:srgbClr val="00B050"/>
                    </a:solidFill>
                  </a:tcPr>
                </a:tc>
              </a:tr>
              <a:tr h="249801">
                <a:tc vMerge="1">
                  <a:txBody>
                    <a:bodyPr/>
                    <a:lstStyle/>
                    <a:p>
                      <a:endParaRPr lang="en-US" sz="1100" dirty="0">
                        <a:solidFill>
                          <a:schemeClr val="bg1"/>
                        </a:solidFill>
                      </a:endParaRPr>
                    </a:p>
                  </a:txBody>
                  <a:tcPr>
                    <a:solidFill>
                      <a:schemeClr val="accent1">
                        <a:lumMod val="50000"/>
                      </a:schemeClr>
                    </a:solidFill>
                  </a:tcPr>
                </a:tc>
                <a:tc>
                  <a:txBody>
                    <a:bodyPr/>
                    <a:lstStyle/>
                    <a:p>
                      <a:r>
                        <a:rPr lang="en-US" sz="1050" dirty="0" smtClean="0">
                          <a:solidFill>
                            <a:schemeClr val="bg1"/>
                          </a:solidFill>
                        </a:rPr>
                        <a:t>Slow</a:t>
                      </a:r>
                      <a:r>
                        <a:rPr lang="en-US" sz="1050" baseline="0" dirty="0" smtClean="0">
                          <a:solidFill>
                            <a:schemeClr val="bg1"/>
                          </a:solidFill>
                        </a:rPr>
                        <a:t> POST (R-U-Dead-Yet, Tor Hammer, </a:t>
                      </a:r>
                      <a:r>
                        <a:rPr lang="en-US" sz="1050" dirty="0" smtClean="0">
                          <a:solidFill>
                            <a:schemeClr val="bg1"/>
                          </a:solidFill>
                        </a:rPr>
                        <a:t>Nuclear </a:t>
                      </a:r>
                      <a:r>
                        <a:rPr lang="en-US" sz="1050" dirty="0" err="1" smtClean="0">
                          <a:solidFill>
                            <a:schemeClr val="bg1"/>
                          </a:solidFill>
                        </a:rPr>
                        <a:t>DDoSer</a:t>
                      </a:r>
                      <a:r>
                        <a:rPr lang="en-US" sz="1050" dirty="0" smtClean="0">
                          <a:solidFill>
                            <a:schemeClr val="bg1"/>
                          </a:solidFill>
                        </a:rPr>
                        <a:t>, </a:t>
                      </a:r>
                      <a:r>
                        <a:rPr lang="en-US" sz="1050" dirty="0" err="1" smtClean="0">
                          <a:solidFill>
                            <a:schemeClr val="bg1"/>
                          </a:solidFill>
                        </a:rPr>
                        <a:t>Slowhttptest</a:t>
                      </a:r>
                      <a:r>
                        <a:rPr lang="en-US" sz="1050" dirty="0" smtClean="0">
                          <a:solidFill>
                            <a:schemeClr val="bg1"/>
                          </a:solidFill>
                        </a:rPr>
                        <a:t>)</a:t>
                      </a:r>
                      <a:endParaRPr lang="en-US" sz="1050" dirty="0">
                        <a:solidFill>
                          <a:schemeClr val="bg1"/>
                        </a:solidFill>
                      </a:endParaRPr>
                    </a:p>
                  </a:txBody>
                  <a:tcPr>
                    <a:solidFill>
                      <a:schemeClr val="accent1">
                        <a:lumMod val="50000"/>
                      </a:schemeClr>
                    </a:solidFill>
                  </a:tcPr>
                </a:tc>
                <a:tc>
                  <a:txBody>
                    <a:bodyPr/>
                    <a:lstStyle/>
                    <a:p>
                      <a:endParaRPr lang="en-US" sz="900" dirty="0"/>
                    </a:p>
                  </a:txBody>
                  <a:tcPr/>
                </a:tc>
                <a:tc>
                  <a:txBody>
                    <a:bodyPr/>
                    <a:lstStyle/>
                    <a:p>
                      <a:endParaRPr lang="en-US" sz="900" dirty="0"/>
                    </a:p>
                  </a:txBody>
                  <a:tcPr>
                    <a:solidFill>
                      <a:srgbClr val="00B050"/>
                    </a:solidFill>
                  </a:tcPr>
                </a:tc>
                <a:tc>
                  <a:txBody>
                    <a:bodyPr/>
                    <a:lstStyle/>
                    <a:p>
                      <a:endParaRPr lang="en-US" sz="900" dirty="0"/>
                    </a:p>
                  </a:txBody>
                  <a:tcPr>
                    <a:solidFill>
                      <a:schemeClr val="accent1">
                        <a:lumMod val="20000"/>
                        <a:lumOff val="80000"/>
                      </a:schemeClr>
                    </a:solidFill>
                  </a:tcPr>
                </a:tc>
                <a:tc>
                  <a:txBody>
                    <a:bodyPr/>
                    <a:lstStyle/>
                    <a:p>
                      <a:endParaRPr lang="en-US" sz="900" dirty="0"/>
                    </a:p>
                  </a:txBody>
                  <a:tcPr/>
                </a:tc>
                <a:tc>
                  <a:txBody>
                    <a:bodyPr/>
                    <a:lstStyle/>
                    <a:p>
                      <a:endParaRPr lang="en-US" sz="900" dirty="0"/>
                    </a:p>
                  </a:txBody>
                  <a:tcPr>
                    <a:solidFill>
                      <a:srgbClr val="00B050"/>
                    </a:solidFill>
                  </a:tcPr>
                </a:tc>
              </a:tr>
              <a:tr h="249801">
                <a:tc vMerge="1">
                  <a:txBody>
                    <a:bodyPr/>
                    <a:lstStyle/>
                    <a:p>
                      <a:endParaRPr lang="en-US" sz="1100" dirty="0">
                        <a:solidFill>
                          <a:schemeClr val="bg1"/>
                        </a:solidFill>
                      </a:endParaRPr>
                    </a:p>
                  </a:txBody>
                  <a:tcPr>
                    <a:solidFill>
                      <a:schemeClr val="accent1">
                        <a:lumMod val="50000"/>
                      </a:schemeClr>
                    </a:solidFill>
                  </a:tcPr>
                </a:tc>
                <a:tc>
                  <a:txBody>
                    <a:bodyPr/>
                    <a:lstStyle/>
                    <a:p>
                      <a:r>
                        <a:rPr lang="en-US" sz="1050" dirty="0" err="1" smtClean="0">
                          <a:solidFill>
                            <a:schemeClr val="bg1"/>
                          </a:solidFill>
                        </a:rPr>
                        <a:t>HashDoS</a:t>
                      </a:r>
                      <a:endParaRPr lang="en-US" sz="1050" dirty="0">
                        <a:solidFill>
                          <a:schemeClr val="bg1"/>
                        </a:solidFill>
                      </a:endParaRPr>
                    </a:p>
                  </a:txBody>
                  <a:tcPr>
                    <a:solidFill>
                      <a:schemeClr val="accent1">
                        <a:lumMod val="50000"/>
                      </a:schemeClr>
                    </a:solidFill>
                  </a:tcPr>
                </a:tc>
                <a:tc>
                  <a:txBody>
                    <a:bodyPr/>
                    <a:lstStyle/>
                    <a:p>
                      <a:endParaRPr lang="en-US" sz="900" dirty="0"/>
                    </a:p>
                  </a:txBody>
                  <a:tcPr/>
                </a:tc>
                <a:tc>
                  <a:txBody>
                    <a:bodyPr/>
                    <a:lstStyle/>
                    <a:p>
                      <a:endParaRPr lang="en-US" sz="900" dirty="0"/>
                    </a:p>
                  </a:txBody>
                  <a:tcPr>
                    <a:solidFill>
                      <a:srgbClr val="00B050"/>
                    </a:solidFill>
                  </a:tcPr>
                </a:tc>
                <a:tc>
                  <a:txBody>
                    <a:bodyPr/>
                    <a:lstStyle/>
                    <a:p>
                      <a:endParaRPr lang="en-US" sz="900" dirty="0"/>
                    </a:p>
                  </a:txBody>
                  <a:tcPr>
                    <a:solidFill>
                      <a:schemeClr val="accent1">
                        <a:lumMod val="40000"/>
                        <a:lumOff val="60000"/>
                      </a:schemeClr>
                    </a:solidFill>
                  </a:tcPr>
                </a:tc>
                <a:tc>
                  <a:txBody>
                    <a:bodyPr/>
                    <a:lstStyle/>
                    <a:p>
                      <a:endParaRPr lang="en-US" sz="900" dirty="0"/>
                    </a:p>
                  </a:txBody>
                  <a:tcPr/>
                </a:tc>
                <a:tc>
                  <a:txBody>
                    <a:bodyPr/>
                    <a:lstStyle/>
                    <a:p>
                      <a:endParaRPr lang="en-US" sz="900" dirty="0"/>
                    </a:p>
                  </a:txBody>
                  <a:tcPr>
                    <a:solidFill>
                      <a:srgbClr val="00B050"/>
                    </a:solidFill>
                  </a:tcPr>
                </a:tc>
              </a:tr>
              <a:tr h="249801">
                <a:tc vMerge="1">
                  <a:txBody>
                    <a:bodyPr/>
                    <a:lstStyle/>
                    <a:p>
                      <a:endParaRPr lang="en-US" sz="1100" dirty="0">
                        <a:solidFill>
                          <a:schemeClr val="bg1"/>
                        </a:solidFill>
                      </a:endParaRPr>
                    </a:p>
                  </a:txBody>
                  <a:tcPr>
                    <a:solidFill>
                      <a:schemeClr val="accent1">
                        <a:lumMod val="50000"/>
                      </a:schemeClr>
                    </a:solidFill>
                  </a:tcPr>
                </a:tc>
                <a:tc>
                  <a:txBody>
                    <a:bodyPr/>
                    <a:lstStyle/>
                    <a:p>
                      <a:r>
                        <a:rPr lang="en-US" sz="1050" dirty="0" smtClean="0">
                          <a:solidFill>
                            <a:schemeClr val="bg1"/>
                          </a:solidFill>
                        </a:rPr>
                        <a:t>Apache Killer (</a:t>
                      </a:r>
                      <a:r>
                        <a:rPr lang="en-US" sz="1050" dirty="0" err="1" smtClean="0">
                          <a:solidFill>
                            <a:schemeClr val="bg1"/>
                          </a:solidFill>
                        </a:rPr>
                        <a:t>Slowhttptest</a:t>
                      </a:r>
                      <a:r>
                        <a:rPr lang="en-US" sz="1050" dirty="0" smtClean="0">
                          <a:solidFill>
                            <a:schemeClr val="bg1"/>
                          </a:solidFill>
                        </a:rPr>
                        <a:t>)</a:t>
                      </a:r>
                      <a:endParaRPr lang="en-US" sz="1050" dirty="0">
                        <a:solidFill>
                          <a:schemeClr val="bg1"/>
                        </a:solidFill>
                      </a:endParaRPr>
                    </a:p>
                  </a:txBody>
                  <a:tcPr>
                    <a:solidFill>
                      <a:schemeClr val="accent1">
                        <a:lumMod val="50000"/>
                      </a:schemeClr>
                    </a:solidFill>
                  </a:tcPr>
                </a:tc>
                <a:tc>
                  <a:txBody>
                    <a:bodyPr/>
                    <a:lstStyle/>
                    <a:p>
                      <a:endParaRPr lang="en-US" sz="900" dirty="0"/>
                    </a:p>
                  </a:txBody>
                  <a:tcPr/>
                </a:tc>
                <a:tc>
                  <a:txBody>
                    <a:bodyPr/>
                    <a:lstStyle/>
                    <a:p>
                      <a:endParaRPr lang="en-US" sz="900" dirty="0"/>
                    </a:p>
                  </a:txBody>
                  <a:tcPr>
                    <a:solidFill>
                      <a:srgbClr val="00B050"/>
                    </a:solidFill>
                  </a:tcPr>
                </a:tc>
                <a:tc>
                  <a:txBody>
                    <a:bodyPr/>
                    <a:lstStyle/>
                    <a:p>
                      <a:endParaRPr lang="en-US" sz="900" dirty="0"/>
                    </a:p>
                  </a:txBody>
                  <a:tcPr>
                    <a:solidFill>
                      <a:schemeClr val="accent1">
                        <a:lumMod val="20000"/>
                        <a:lumOff val="80000"/>
                      </a:schemeClr>
                    </a:solidFill>
                  </a:tcPr>
                </a:tc>
                <a:tc>
                  <a:txBody>
                    <a:bodyPr/>
                    <a:lstStyle/>
                    <a:p>
                      <a:endParaRPr lang="en-US" sz="900" dirty="0"/>
                    </a:p>
                  </a:txBody>
                  <a:tcPr/>
                </a:tc>
                <a:tc>
                  <a:txBody>
                    <a:bodyPr/>
                    <a:lstStyle/>
                    <a:p>
                      <a:endParaRPr lang="en-US" sz="900" dirty="0"/>
                    </a:p>
                  </a:txBody>
                  <a:tcPr>
                    <a:solidFill>
                      <a:srgbClr val="00B050"/>
                    </a:solidFill>
                  </a:tcPr>
                </a:tc>
              </a:tr>
              <a:tr h="408765">
                <a:tc vMerge="1">
                  <a:txBody>
                    <a:bodyPr/>
                    <a:lstStyle/>
                    <a:p>
                      <a:endParaRPr lang="en-US" sz="1100" dirty="0">
                        <a:solidFill>
                          <a:schemeClr val="bg1"/>
                        </a:solidFill>
                      </a:endParaRPr>
                    </a:p>
                  </a:txBody>
                  <a:tcPr>
                    <a:solidFill>
                      <a:schemeClr val="accent1">
                        <a:lumMod val="50000"/>
                      </a:schemeClr>
                    </a:solidFill>
                  </a:tcPr>
                </a:tc>
                <a:tc>
                  <a:txBody>
                    <a:bodyPr/>
                    <a:lstStyle/>
                    <a:p>
                      <a:r>
                        <a:rPr lang="en-US" sz="1050" dirty="0" smtClean="0">
                          <a:solidFill>
                            <a:schemeClr val="bg1"/>
                          </a:solidFill>
                        </a:rPr>
                        <a:t>HTTP GET Flood, Recursive GET Flood (Web Scraping), Dirt Jumper</a:t>
                      </a:r>
                      <a:r>
                        <a:rPr lang="en-US" sz="1050" baseline="0" dirty="0" smtClean="0">
                          <a:solidFill>
                            <a:schemeClr val="bg1"/>
                          </a:solidFill>
                        </a:rPr>
                        <a:t> (HTTP Flood)</a:t>
                      </a:r>
                      <a:endParaRPr lang="en-US" sz="1050" dirty="0">
                        <a:solidFill>
                          <a:schemeClr val="bg1"/>
                        </a:solidFill>
                      </a:endParaRPr>
                    </a:p>
                  </a:txBody>
                  <a:tcPr>
                    <a:solidFill>
                      <a:schemeClr val="accent1">
                        <a:lumMod val="50000"/>
                      </a:schemeClr>
                    </a:solidFill>
                  </a:tcPr>
                </a:tc>
                <a:tc>
                  <a:txBody>
                    <a:bodyPr/>
                    <a:lstStyle/>
                    <a:p>
                      <a:endParaRPr lang="en-US" sz="900" dirty="0"/>
                    </a:p>
                  </a:txBody>
                  <a:tcPr/>
                </a:tc>
                <a:tc>
                  <a:txBody>
                    <a:bodyPr/>
                    <a:lstStyle/>
                    <a:p>
                      <a:endParaRPr lang="en-US" sz="900" dirty="0"/>
                    </a:p>
                  </a:txBody>
                  <a:tcPr>
                    <a:solidFill>
                      <a:srgbClr val="00B050"/>
                    </a:solidFill>
                  </a:tcPr>
                </a:tc>
                <a:tc>
                  <a:txBody>
                    <a:bodyPr/>
                    <a:lstStyle/>
                    <a:p>
                      <a:r>
                        <a:rPr lang="en-US" sz="900" dirty="0" smtClean="0"/>
                        <a:t>IP </a:t>
                      </a:r>
                      <a:r>
                        <a:rPr lang="en-US" sz="900" dirty="0" err="1" smtClean="0"/>
                        <a:t>intel</a:t>
                      </a:r>
                      <a:r>
                        <a:rPr lang="en-US" sz="900" dirty="0" smtClean="0"/>
                        <a:t> </a:t>
                      </a:r>
                      <a:r>
                        <a:rPr lang="en-US" sz="900" dirty="0" err="1" smtClean="0"/>
                        <a:t>iRule</a:t>
                      </a:r>
                      <a:endParaRPr lang="en-US" sz="900" dirty="0"/>
                    </a:p>
                  </a:txBody>
                  <a:tcPr>
                    <a:solidFill>
                      <a:schemeClr val="accent1">
                        <a:lumMod val="40000"/>
                        <a:lumOff val="60000"/>
                      </a:schemeClr>
                    </a:solidFill>
                  </a:tcPr>
                </a:tc>
                <a:tc>
                  <a:txBody>
                    <a:bodyPr/>
                    <a:lstStyle/>
                    <a:p>
                      <a:endParaRPr lang="en-US" sz="900" dirty="0"/>
                    </a:p>
                  </a:txBody>
                  <a:tcPr/>
                </a:tc>
                <a:tc>
                  <a:txBody>
                    <a:bodyPr/>
                    <a:lstStyle/>
                    <a:p>
                      <a:endParaRPr lang="en-US" sz="900" dirty="0"/>
                    </a:p>
                  </a:txBody>
                  <a:tcPr>
                    <a:solidFill>
                      <a:srgbClr val="00B050"/>
                    </a:solidFill>
                  </a:tcPr>
                </a:tc>
              </a:tr>
              <a:tr h="249801">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endParaRPr>
                    </a:p>
                  </a:txBody>
                  <a:tcPr>
                    <a:solidFill>
                      <a:schemeClr val="accent1">
                        <a:lumMod val="5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solidFill>
                            <a:schemeClr val="bg1"/>
                          </a:solidFill>
                        </a:rPr>
                        <a:t>#</a:t>
                      </a:r>
                      <a:r>
                        <a:rPr lang="en-US" sz="1050" dirty="0" err="1" smtClean="0">
                          <a:solidFill>
                            <a:schemeClr val="bg1"/>
                          </a:solidFill>
                        </a:rPr>
                        <a:t>RefRef</a:t>
                      </a:r>
                      <a:r>
                        <a:rPr lang="en-US" sz="1050" baseline="0" dirty="0" smtClean="0">
                          <a:solidFill>
                            <a:schemeClr val="bg1"/>
                          </a:solidFill>
                        </a:rPr>
                        <a:t> (e</a:t>
                      </a:r>
                      <a:r>
                        <a:rPr lang="en-US" sz="1050" dirty="0" smtClean="0">
                          <a:solidFill>
                            <a:schemeClr val="bg1"/>
                          </a:solidFill>
                        </a:rPr>
                        <a:t>xploit </a:t>
                      </a:r>
                      <a:r>
                        <a:rPr lang="en-US" sz="1050" dirty="0" err="1" smtClean="0">
                          <a:solidFill>
                            <a:schemeClr val="bg1"/>
                          </a:solidFill>
                        </a:rPr>
                        <a:t>SQLi</a:t>
                      </a:r>
                      <a:r>
                        <a:rPr lang="en-US" sz="1050" dirty="0" smtClean="0">
                          <a:solidFill>
                            <a:schemeClr val="bg1"/>
                          </a:solidFill>
                        </a:rPr>
                        <a:t> - OWASP Top 10 vulnerability as entry)</a:t>
                      </a:r>
                      <a:endParaRPr lang="en-US" sz="1050" dirty="0">
                        <a:solidFill>
                          <a:schemeClr val="bg1"/>
                        </a:solidFill>
                      </a:endParaRPr>
                    </a:p>
                  </a:txBody>
                  <a:tcPr>
                    <a:solidFill>
                      <a:schemeClr val="accent1">
                        <a:lumMod val="50000"/>
                      </a:schemeClr>
                    </a:solidFill>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solidFill>
                      <a:srgbClr val="00B050"/>
                    </a:solidFill>
                  </a:tcPr>
                </a:tc>
              </a:tr>
              <a:tr h="249801">
                <a:tc vMerge="1">
                  <a:txBody>
                    <a:bodyPr/>
                    <a:lstStyle/>
                    <a:p>
                      <a:endParaRPr lang="en-US" sz="1050" kern="1200" baseline="0" dirty="0">
                        <a:solidFill>
                          <a:schemeClr val="bg1"/>
                        </a:solidFill>
                        <a:latin typeface="+mn-lt"/>
                        <a:ea typeface="+mn-ea"/>
                        <a:cs typeface="+mn-cs"/>
                      </a:endParaRPr>
                    </a:p>
                  </a:txBody>
                  <a:tcPr>
                    <a:solidFill>
                      <a:schemeClr val="accent1">
                        <a:lumMod val="5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solidFill>
                            <a:schemeClr val="bg1"/>
                          </a:solidFill>
                        </a:rPr>
                        <a:t>XML “Bomb” (DTD attack), XML External Entity </a:t>
                      </a:r>
                      <a:r>
                        <a:rPr lang="en-US" sz="1050" dirty="0" err="1" smtClean="0">
                          <a:solidFill>
                            <a:schemeClr val="bg1"/>
                          </a:solidFill>
                        </a:rPr>
                        <a:t>DoS</a:t>
                      </a:r>
                      <a:endParaRPr lang="en-US" sz="1050" dirty="0">
                        <a:solidFill>
                          <a:schemeClr val="bg1"/>
                        </a:solidFill>
                      </a:endParaRPr>
                    </a:p>
                  </a:txBody>
                  <a:tcPr>
                    <a:solidFill>
                      <a:schemeClr val="accent1">
                        <a:lumMod val="50000"/>
                      </a:schemeClr>
                    </a:solidFill>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solidFill>
                      <a:srgbClr val="00B050"/>
                    </a:solidFill>
                  </a:tcPr>
                </a:tc>
              </a:tr>
            </a:tbl>
          </a:graphicData>
        </a:graphic>
      </p:graphicFrame>
      <p:sp>
        <p:nvSpPr>
          <p:cNvPr id="3" name="Title 1"/>
          <p:cNvSpPr>
            <a:spLocks noGrp="1"/>
          </p:cNvSpPr>
          <p:nvPr/>
        </p:nvSpPr>
        <p:spPr>
          <a:xfrm>
            <a:off x="-1588" y="381000"/>
            <a:ext cx="6399371" cy="533400"/>
          </a:xfrm>
          <a:prstGeom prst="rect">
            <a:avLst/>
          </a:prstGeom>
        </p:spPr>
        <p:txBody>
          <a:bodyPr>
            <a:normAutofit fontScale="97500"/>
          </a:bodyPr>
          <a:lstStyle/>
          <a:p>
            <a:pPr>
              <a:lnSpc>
                <a:spcPct val="80000"/>
              </a:lnSpc>
              <a:spcBef>
                <a:spcPct val="0"/>
              </a:spcBef>
            </a:pPr>
            <a:r>
              <a:rPr lang="zh-CN" altLang="en-US" sz="3400" spc="-30" dirty="0" smtClean="0">
                <a:solidFill>
                  <a:srgbClr val="305F8A"/>
                </a:solidFill>
                <a:effectLst>
                  <a:outerShdw blurRad="38100" dist="25400" dir="2700000" algn="tl">
                    <a:srgbClr val="000000">
                      <a:alpha val="0"/>
                    </a:srgbClr>
                  </a:outerShdw>
                </a:effectLst>
                <a:latin typeface="+mj-lt"/>
                <a:ea typeface="+mj-ea"/>
                <a:cs typeface="+mj-cs"/>
              </a:rPr>
              <a:t>对应关系矩阵</a:t>
            </a:r>
            <a:endParaRPr lang="en-US" sz="3400" spc="-30" dirty="0">
              <a:solidFill>
                <a:srgbClr val="305F8A"/>
              </a:solidFill>
              <a:effectLst>
                <a:outerShdw blurRad="38100" dist="25400" dir="2700000" algn="tl">
                  <a:srgbClr val="000000">
                    <a:alpha val="0"/>
                  </a:srgbClr>
                </a:outerShdw>
              </a:effectLst>
              <a:latin typeface="+mj-lt"/>
              <a:ea typeface="+mj-ea"/>
              <a:cs typeface="+mj-cs"/>
            </a:endParaRPr>
          </a:p>
        </p:txBody>
      </p:sp>
    </p:spTree>
    <p:extLst>
      <p:ext uri="{BB962C8B-B14F-4D97-AF65-F5344CB8AC3E}">
        <p14:creationId xmlns:p14="http://schemas.microsoft.com/office/powerpoint/2010/main" val="36335669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93657" y="345662"/>
            <a:ext cx="7680960" cy="550631"/>
          </a:xfrm>
          <a:prstGeom prst="rect">
            <a:avLst/>
          </a:prstGeom>
        </p:spPr>
        <p:txBody>
          <a:bodyPr/>
          <a:lstStyle>
            <a:lvl1pPr algn="l" defTabSz="914400" rtl="0" eaLnBrk="1" latinLnBrk="0" hangingPunct="1">
              <a:lnSpc>
                <a:spcPct val="80000"/>
              </a:lnSpc>
              <a:spcBef>
                <a:spcPct val="0"/>
              </a:spcBef>
              <a:buNone/>
              <a:defRPr lang="en-US" sz="3400" kern="1200" spc="-30" baseline="0" dirty="0" smtClean="0">
                <a:solidFill>
                  <a:srgbClr val="305F8A"/>
                </a:solidFill>
                <a:effectLst>
                  <a:outerShdw blurRad="38100" dist="25400" dir="2700000" algn="tl">
                    <a:srgbClr val="000000">
                      <a:alpha val="0"/>
                    </a:srgbClr>
                  </a:outerShdw>
                </a:effectLst>
                <a:latin typeface="+mj-lt"/>
                <a:ea typeface="+mj-ea"/>
                <a:cs typeface="+mj-cs"/>
              </a:defRPr>
            </a:lvl1pPr>
          </a:lstStyle>
          <a:p>
            <a:r>
              <a:rPr lang="zh-CN" altLang="en-US" dirty="0" smtClean="0"/>
              <a:t>基于应用的</a:t>
            </a:r>
            <a:r>
              <a:rPr lang="en-US" altLang="zh-CN" dirty="0" err="1" smtClean="0"/>
              <a:t>DDoS</a:t>
            </a:r>
            <a:r>
              <a:rPr lang="zh-CN" altLang="en-US" dirty="0" smtClean="0"/>
              <a:t>攻击</a:t>
            </a:r>
            <a:r>
              <a:rPr lang="en-US" altLang="zh-CN" dirty="0" smtClean="0"/>
              <a:t>-- </a:t>
            </a:r>
            <a:r>
              <a:rPr lang="en-US" altLang="zh-CN" dirty="0" err="1" smtClean="0"/>
              <a:t>Slowloris</a:t>
            </a:r>
            <a:endParaRPr lang="en-US" sz="2400" dirty="0">
              <a:solidFill>
                <a:schemeClr val="bg1">
                  <a:lumMod val="75000"/>
                </a:schemeClr>
              </a:solidFill>
            </a:endParaRPr>
          </a:p>
        </p:txBody>
      </p:sp>
      <p:pic>
        <p:nvPicPr>
          <p:cNvPr id="3" name="Picture 6" descr="http://rds.yahoo.com/_ylt=A0S0204rpn5M1SUA77ejzbkF/SIG=12brqdoaf/EXP=1283454891/**http%3a/i.zdnet.com/blogs/Medion%2520Home%2520Server.jpg"/>
          <p:cNvPicPr>
            <a:picLocks noChangeAspect="1" noChangeArrowheads="1"/>
          </p:cNvPicPr>
          <p:nvPr>
            <p:custDataLst>
              <p:tags r:id="rId1"/>
            </p:custDataLst>
          </p:nvPr>
        </p:nvPicPr>
        <p:blipFill>
          <a:blip r:embed="rId21" cstate="print">
            <a:clrChange>
              <a:clrFrom>
                <a:srgbClr val="FFFFFF"/>
              </a:clrFrom>
              <a:clrTo>
                <a:srgbClr val="FFFFFF">
                  <a:alpha val="0"/>
                </a:srgbClr>
              </a:clrTo>
            </a:clrChange>
          </a:blip>
          <a:srcRect l="14269" t="12049" r="22537"/>
          <a:stretch>
            <a:fillRect/>
          </a:stretch>
        </p:blipFill>
        <p:spPr bwMode="auto">
          <a:xfrm>
            <a:off x="8303781" y="2368565"/>
            <a:ext cx="1393161" cy="1455828"/>
          </a:xfrm>
          <a:prstGeom prst="rect">
            <a:avLst/>
          </a:prstGeom>
          <a:noFill/>
        </p:spPr>
      </p:pic>
      <p:sp>
        <p:nvSpPr>
          <p:cNvPr id="4" name="TextBox 3"/>
          <p:cNvSpPr txBox="1"/>
          <p:nvPr/>
        </p:nvSpPr>
        <p:spPr>
          <a:xfrm>
            <a:off x="8226975" y="3698909"/>
            <a:ext cx="1696836" cy="246221"/>
          </a:xfrm>
          <a:prstGeom prst="rect">
            <a:avLst/>
          </a:prstGeom>
          <a:solidFill>
            <a:schemeClr val="bg1"/>
          </a:solidFill>
        </p:spPr>
        <p:txBody>
          <a:bodyPr wrap="square" lIns="0" tIns="0" rIns="0" bIns="0" rtlCol="0">
            <a:spAutoFit/>
          </a:bodyPr>
          <a:lstStyle/>
          <a:p>
            <a:pPr algn="ctr"/>
            <a:r>
              <a:rPr lang="zh-CN" altLang="en-US" sz="1600" dirty="0" smtClean="0">
                <a:latin typeface="Microsoft YaHei" panose="020B0503020204020204" pitchFamily="34" charset="-122"/>
                <a:ea typeface="Microsoft YaHei" panose="020B0503020204020204" pitchFamily="34" charset="-122"/>
              </a:rPr>
              <a:t>受害者 </a:t>
            </a:r>
            <a:r>
              <a:rPr lang="en-US" sz="1600" dirty="0" smtClean="0">
                <a:latin typeface="Microsoft YaHei" panose="020B0503020204020204" pitchFamily="34" charset="-122"/>
                <a:ea typeface="Microsoft YaHei" panose="020B0503020204020204" pitchFamily="34" charset="-122"/>
              </a:rPr>
              <a:t>Victim</a:t>
            </a:r>
            <a:endParaRPr lang="en-US" sz="1600" dirty="0">
              <a:latin typeface="Microsoft YaHei" panose="020B0503020204020204" pitchFamily="34" charset="-122"/>
              <a:ea typeface="Microsoft YaHei" panose="020B0503020204020204" pitchFamily="34" charset="-122"/>
            </a:endParaRPr>
          </a:p>
        </p:txBody>
      </p:sp>
      <p:pic>
        <p:nvPicPr>
          <p:cNvPr id="5" name="Picture 10" descr="http://rds.yahoo.com/_ylt=A2KJkexe4X5MtDgAXy.jzbkF/SIG=12u8k379v/EXP=1283470046/**http%3a/ictatsgc.files.wordpress.com/2008/04/thinkcentre-a61-desktop-pc.jpg"/>
          <p:cNvPicPr>
            <a:picLocks noChangeAspect="1" noChangeArrowheads="1"/>
          </p:cNvPicPr>
          <p:nvPr>
            <p:custDataLst>
              <p:tags r:id="rId2"/>
            </p:custDataLst>
          </p:nvPr>
        </p:nvPicPr>
        <p:blipFill>
          <a:blip r:embed="rId22" cstate="print">
            <a:clrChange>
              <a:clrFrom>
                <a:srgbClr val="FFFFFF"/>
              </a:clrFrom>
              <a:clrTo>
                <a:srgbClr val="FFFFFF">
                  <a:alpha val="0"/>
                </a:srgbClr>
              </a:clrTo>
            </a:clrChange>
          </a:blip>
          <a:srcRect l="1623" t="2006" r="9872"/>
          <a:stretch>
            <a:fillRect/>
          </a:stretch>
        </p:blipFill>
        <p:spPr bwMode="auto">
          <a:xfrm>
            <a:off x="1964263" y="1177013"/>
            <a:ext cx="1331796" cy="1190616"/>
          </a:xfrm>
          <a:prstGeom prst="rect">
            <a:avLst/>
          </a:prstGeom>
          <a:noFill/>
        </p:spPr>
      </p:pic>
      <p:sp>
        <p:nvSpPr>
          <p:cNvPr id="6" name="TextBox 5"/>
          <p:cNvSpPr txBox="1"/>
          <p:nvPr/>
        </p:nvSpPr>
        <p:spPr>
          <a:xfrm>
            <a:off x="2509458" y="2330009"/>
            <a:ext cx="938094" cy="492443"/>
          </a:xfrm>
          <a:prstGeom prst="rect">
            <a:avLst/>
          </a:prstGeom>
          <a:noFill/>
        </p:spPr>
        <p:txBody>
          <a:bodyPr wrap="square" lIns="0" tIns="0" rIns="0" bIns="0" rtlCol="0">
            <a:spAutoFit/>
          </a:bodyPr>
          <a:lstStyle/>
          <a:p>
            <a:pPr algn="ctr"/>
            <a:r>
              <a:rPr lang="zh-CN" altLang="en-US" sz="1600" dirty="0" smtClean="0">
                <a:latin typeface="Microsoft YaHei" panose="020B0503020204020204" pitchFamily="34" charset="-122"/>
                <a:ea typeface="Microsoft YaHei" panose="020B0503020204020204" pitchFamily="34" charset="-122"/>
              </a:rPr>
              <a:t>攻击者</a:t>
            </a:r>
            <a:r>
              <a:rPr lang="en-US" sz="1600" dirty="0" smtClean="0">
                <a:latin typeface="Microsoft YaHei" panose="020B0503020204020204" pitchFamily="34" charset="-122"/>
                <a:ea typeface="Microsoft YaHei" panose="020B0503020204020204" pitchFamily="34" charset="-122"/>
              </a:rPr>
              <a:t>Attacker</a:t>
            </a:r>
            <a:endParaRPr lang="en-US" sz="1600" dirty="0">
              <a:latin typeface="Microsoft YaHei" panose="020B0503020204020204" pitchFamily="34" charset="-122"/>
              <a:ea typeface="Microsoft YaHei" panose="020B0503020204020204" pitchFamily="34" charset="-122"/>
            </a:endParaRPr>
          </a:p>
        </p:txBody>
      </p:sp>
      <p:sp>
        <p:nvSpPr>
          <p:cNvPr id="7" name="TextBox 6"/>
          <p:cNvSpPr txBox="1"/>
          <p:nvPr/>
        </p:nvSpPr>
        <p:spPr>
          <a:xfrm>
            <a:off x="8243032" y="4056025"/>
            <a:ext cx="1696836" cy="492443"/>
          </a:xfrm>
          <a:prstGeom prst="rect">
            <a:avLst/>
          </a:prstGeom>
          <a:solidFill>
            <a:schemeClr val="bg1"/>
          </a:solidFill>
        </p:spPr>
        <p:txBody>
          <a:bodyPr wrap="square" lIns="0" tIns="0" rIns="0" bIns="0" rtlCol="0">
            <a:spAutoFit/>
          </a:bodyPr>
          <a:lstStyle/>
          <a:p>
            <a:pPr algn="ctr"/>
            <a:r>
              <a:rPr lang="en-US" sz="1600" dirty="0" smtClean="0">
                <a:latin typeface="Microsoft YaHei" panose="020B0503020204020204" pitchFamily="34" charset="-122"/>
                <a:ea typeface="Microsoft YaHei" panose="020B0503020204020204" pitchFamily="34" charset="-122"/>
              </a:rPr>
              <a:t>Idle timeout:</a:t>
            </a:r>
            <a:br>
              <a:rPr lang="en-US" sz="1600" dirty="0" smtClean="0">
                <a:latin typeface="Microsoft YaHei" panose="020B0503020204020204" pitchFamily="34" charset="-122"/>
                <a:ea typeface="Microsoft YaHei" panose="020B0503020204020204" pitchFamily="34" charset="-122"/>
              </a:rPr>
            </a:br>
            <a:r>
              <a:rPr lang="en-US" sz="1600" dirty="0" smtClean="0">
                <a:latin typeface="Microsoft YaHei" panose="020B0503020204020204" pitchFamily="34" charset="-122"/>
                <a:ea typeface="Microsoft YaHei" panose="020B0503020204020204" pitchFamily="34" charset="-122"/>
              </a:rPr>
              <a:t>300 seconds</a:t>
            </a:r>
            <a:endParaRPr lang="en-US" sz="1600" dirty="0">
              <a:latin typeface="Microsoft YaHei" panose="020B0503020204020204" pitchFamily="34" charset="-122"/>
              <a:ea typeface="Microsoft YaHei" panose="020B0503020204020204" pitchFamily="34" charset="-122"/>
            </a:endParaRPr>
          </a:p>
        </p:txBody>
      </p:sp>
      <p:cxnSp>
        <p:nvCxnSpPr>
          <p:cNvPr id="8" name="Straight Arrow Connector 7"/>
          <p:cNvCxnSpPr>
            <a:stCxn id="5" idx="3"/>
            <a:endCxn id="46" idx="1"/>
          </p:cNvCxnSpPr>
          <p:nvPr/>
        </p:nvCxnSpPr>
        <p:spPr>
          <a:xfrm>
            <a:off x="3296059" y="1772321"/>
            <a:ext cx="5098251" cy="1175535"/>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332551" y="2194560"/>
            <a:ext cx="1071177" cy="430887"/>
          </a:xfrm>
          <a:prstGeom prst="rect">
            <a:avLst/>
          </a:prstGeom>
          <a:solidFill>
            <a:srgbClr val="FFFFFF">
              <a:alpha val="69804"/>
            </a:srgbClr>
          </a:solidFill>
        </p:spPr>
        <p:txBody>
          <a:bodyPr wrap="square" lIns="0" tIns="0" rIns="0" bIns="0" rtlCol="0">
            <a:spAutoFit/>
          </a:bodyPr>
          <a:lstStyle>
            <a:defPPr>
              <a:defRPr lang="en-US"/>
            </a:defPPr>
            <a:lvl1pPr algn="ctr">
              <a:defRPr sz="1400"/>
            </a:lvl1pPr>
          </a:lstStyle>
          <a:p>
            <a:r>
              <a:rPr lang="en-US" dirty="0">
                <a:latin typeface="Microsoft YaHei" panose="020B0503020204020204" pitchFamily="34" charset="-122"/>
                <a:ea typeface="Microsoft YaHei" panose="020B0503020204020204" pitchFamily="34" charset="-122"/>
              </a:rPr>
              <a:t>Partial HTTP request</a:t>
            </a:r>
          </a:p>
        </p:txBody>
      </p:sp>
      <p:sp>
        <p:nvSpPr>
          <p:cNvPr id="10" name="TextBox 9"/>
          <p:cNvSpPr txBox="1"/>
          <p:nvPr/>
        </p:nvSpPr>
        <p:spPr>
          <a:xfrm>
            <a:off x="3146410" y="1212166"/>
            <a:ext cx="2835287" cy="307777"/>
          </a:xfrm>
          <a:prstGeom prst="rect">
            <a:avLst/>
          </a:prstGeom>
          <a:noFill/>
        </p:spPr>
        <p:txBody>
          <a:bodyPr wrap="square" lIns="0" tIns="0" rIns="0" bIns="0" rtlCol="0">
            <a:spAutoFit/>
          </a:bodyPr>
          <a:lstStyle/>
          <a:p>
            <a:pPr algn="ctr"/>
            <a:r>
              <a:rPr lang="en-US" sz="2000" dirty="0" smtClean="0">
                <a:latin typeface="Microsoft YaHei" panose="020B0503020204020204" pitchFamily="34" charset="-122"/>
                <a:ea typeface="Microsoft YaHei" panose="020B0503020204020204" pitchFamily="34" charset="-122"/>
              </a:rPr>
              <a:t>………….. 299 seconds</a:t>
            </a:r>
            <a:endParaRPr lang="en-US" sz="2000" dirty="0">
              <a:latin typeface="Microsoft YaHei" panose="020B0503020204020204" pitchFamily="34" charset="-122"/>
              <a:ea typeface="Microsoft YaHei" panose="020B0503020204020204" pitchFamily="34" charset="-122"/>
            </a:endParaRPr>
          </a:p>
        </p:txBody>
      </p:sp>
      <p:cxnSp>
        <p:nvCxnSpPr>
          <p:cNvPr id="11" name="Straight Arrow Connector 10"/>
          <p:cNvCxnSpPr>
            <a:endCxn id="46" idx="1"/>
          </p:cNvCxnSpPr>
          <p:nvPr/>
        </p:nvCxnSpPr>
        <p:spPr>
          <a:xfrm>
            <a:off x="3077147" y="1710397"/>
            <a:ext cx="5317163" cy="1237459"/>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333302" y="2207466"/>
            <a:ext cx="1066803" cy="430887"/>
          </a:xfrm>
          <a:prstGeom prst="rect">
            <a:avLst/>
          </a:prstGeom>
          <a:solidFill>
            <a:srgbClr val="FFFFFF">
              <a:alpha val="69804"/>
            </a:srgbClr>
          </a:solidFill>
        </p:spPr>
        <p:txBody>
          <a:bodyPr wrap="square" lIns="0" tIns="0" rIns="0" bIns="0" rtlCol="0">
            <a:spAutoFit/>
          </a:bodyPr>
          <a:lstStyle>
            <a:defPPr>
              <a:defRPr lang="en-US"/>
            </a:defPPr>
            <a:lvl1pPr algn="ctr">
              <a:defRPr sz="1400"/>
            </a:lvl1pPr>
          </a:lstStyle>
          <a:p>
            <a:r>
              <a:rPr lang="en-US" dirty="0">
                <a:latin typeface="Microsoft YaHei" panose="020B0503020204020204" pitchFamily="34" charset="-122"/>
                <a:ea typeface="Microsoft YaHei" panose="020B0503020204020204" pitchFamily="34" charset="-122"/>
              </a:rPr>
              <a:t>Partial HTTP request</a:t>
            </a:r>
          </a:p>
        </p:txBody>
      </p:sp>
      <p:sp>
        <p:nvSpPr>
          <p:cNvPr id="13" name="Rectangle 12"/>
          <p:cNvSpPr/>
          <p:nvPr/>
        </p:nvSpPr>
        <p:spPr>
          <a:xfrm>
            <a:off x="8409723" y="4020855"/>
            <a:ext cx="1405420" cy="579280"/>
          </a:xfrm>
          <a:prstGeom prst="rect">
            <a:avLst/>
          </a:prstGeom>
          <a:noFill/>
          <a:ln w="19050">
            <a:solidFill>
              <a:schemeClr val="tx1"/>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endParaRPr lang="en-US" sz="2000" b="1" dirty="0" smtClean="0">
              <a:solidFill>
                <a:schemeClr val="bg1"/>
              </a:solidFill>
              <a:latin typeface="Microsoft YaHei" panose="020B0503020204020204" pitchFamily="34" charset="-122"/>
              <a:ea typeface="Microsoft YaHei" panose="020B0503020204020204" pitchFamily="34" charset="-122"/>
            </a:endParaRPr>
          </a:p>
        </p:txBody>
      </p:sp>
      <p:grpSp>
        <p:nvGrpSpPr>
          <p:cNvPr id="14" name="Group 13"/>
          <p:cNvGrpSpPr/>
          <p:nvPr>
            <p:custDataLst>
              <p:tags r:id="rId3"/>
            </p:custDataLst>
          </p:nvPr>
        </p:nvGrpSpPr>
        <p:grpSpPr>
          <a:xfrm>
            <a:off x="1848960" y="3187377"/>
            <a:ext cx="4410867" cy="3181771"/>
            <a:chOff x="8763000" y="4800600"/>
            <a:chExt cx="2362200" cy="1754724"/>
          </a:xfrm>
        </p:grpSpPr>
        <p:sp>
          <p:nvSpPr>
            <p:cNvPr id="15" name="Cloud 14"/>
            <p:cNvSpPr/>
            <p:nvPr/>
          </p:nvSpPr>
          <p:spPr>
            <a:xfrm>
              <a:off x="8763000" y="4800600"/>
              <a:ext cx="2362200" cy="1754724"/>
            </a:xfrm>
            <a:prstGeom prst="cloud">
              <a:avLst/>
            </a:prstGeom>
            <a:solidFill>
              <a:schemeClr val="bg1"/>
            </a:solidFill>
            <a:ln w="19050">
              <a:solidFill>
                <a:schemeClr val="tx1"/>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endParaRPr lang="en-US" sz="2000" b="1" dirty="0" smtClean="0">
                <a:solidFill>
                  <a:schemeClr val="bg1"/>
                </a:solidFill>
                <a:latin typeface="Microsoft YaHei" panose="020B0503020204020204" pitchFamily="34" charset="-122"/>
                <a:ea typeface="Microsoft YaHei" panose="020B0503020204020204" pitchFamily="34" charset="-122"/>
              </a:endParaRPr>
            </a:p>
          </p:txBody>
        </p:sp>
        <p:pic>
          <p:nvPicPr>
            <p:cNvPr id="16" name="Picture 10" descr="http://rds.yahoo.com/_ylt=A2KJkexe4X5MtDgAXy.jzbkF/SIG=12u8k379v/EXP=1283470046/**http%3a/ictatsgc.files.wordpress.com/2008/04/thinkcentre-a61-desktop-pc.jpg"/>
            <p:cNvPicPr>
              <a:picLocks noChangeAspect="1" noChangeArrowheads="1"/>
            </p:cNvPicPr>
            <p:nvPr>
              <p:custDataLst>
                <p:tags r:id="rId4"/>
              </p:custDataLst>
            </p:nvPr>
          </p:nvPicPr>
          <p:blipFill>
            <a:blip r:embed="rId22" cstate="print">
              <a:clrChange>
                <a:clrFrom>
                  <a:srgbClr val="FFFFFF"/>
                </a:clrFrom>
                <a:clrTo>
                  <a:srgbClr val="FFFFFF">
                    <a:alpha val="0"/>
                  </a:srgbClr>
                </a:clrTo>
              </a:clrChange>
            </a:blip>
            <a:srcRect l="1623" t="2006" r="9872"/>
            <a:stretch>
              <a:fillRect/>
            </a:stretch>
          </p:blipFill>
          <p:spPr bwMode="auto">
            <a:xfrm>
              <a:off x="9144000" y="5152247"/>
              <a:ext cx="264628" cy="237038"/>
            </a:xfrm>
            <a:prstGeom prst="rect">
              <a:avLst/>
            </a:prstGeom>
            <a:noFill/>
          </p:spPr>
        </p:pic>
        <p:pic>
          <p:nvPicPr>
            <p:cNvPr id="17" name="Picture 10" descr="http://rds.yahoo.com/_ylt=A2KJkexe4X5MtDgAXy.jzbkF/SIG=12u8k379v/EXP=1283470046/**http%3a/ictatsgc.files.wordpress.com/2008/04/thinkcentre-a61-desktop-pc.jpg"/>
            <p:cNvPicPr>
              <a:picLocks noChangeAspect="1" noChangeArrowheads="1"/>
            </p:cNvPicPr>
            <p:nvPr>
              <p:custDataLst>
                <p:tags r:id="rId5"/>
              </p:custDataLst>
            </p:nvPr>
          </p:nvPicPr>
          <p:blipFill>
            <a:blip r:embed="rId22" cstate="print">
              <a:clrChange>
                <a:clrFrom>
                  <a:srgbClr val="FFFFFF"/>
                </a:clrFrom>
                <a:clrTo>
                  <a:srgbClr val="FFFFFF">
                    <a:alpha val="0"/>
                  </a:srgbClr>
                </a:clrTo>
              </a:clrChange>
            </a:blip>
            <a:srcRect l="1623" t="2006" r="9872"/>
            <a:stretch>
              <a:fillRect/>
            </a:stretch>
          </p:blipFill>
          <p:spPr bwMode="auto">
            <a:xfrm>
              <a:off x="9589682" y="5078044"/>
              <a:ext cx="264628" cy="237038"/>
            </a:xfrm>
            <a:prstGeom prst="rect">
              <a:avLst/>
            </a:prstGeom>
            <a:noFill/>
          </p:spPr>
        </p:pic>
        <p:pic>
          <p:nvPicPr>
            <p:cNvPr id="18" name="Picture 10" descr="http://rds.yahoo.com/_ylt=A2KJkexe4X5MtDgAXy.jzbkF/SIG=12u8k379v/EXP=1283470046/**http%3a/ictatsgc.files.wordpress.com/2008/04/thinkcentre-a61-desktop-pc.jpg"/>
            <p:cNvPicPr>
              <a:picLocks noChangeAspect="1" noChangeArrowheads="1"/>
            </p:cNvPicPr>
            <p:nvPr>
              <p:custDataLst>
                <p:tags r:id="rId6"/>
              </p:custDataLst>
            </p:nvPr>
          </p:nvPicPr>
          <p:blipFill>
            <a:blip r:embed="rId22" cstate="print">
              <a:clrChange>
                <a:clrFrom>
                  <a:srgbClr val="FFFFFF"/>
                </a:clrFrom>
                <a:clrTo>
                  <a:srgbClr val="FFFFFF">
                    <a:alpha val="0"/>
                  </a:srgbClr>
                </a:clrTo>
              </a:clrChange>
            </a:blip>
            <a:srcRect l="1623" t="2006" r="9872"/>
            <a:stretch>
              <a:fillRect/>
            </a:stretch>
          </p:blipFill>
          <p:spPr bwMode="auto">
            <a:xfrm>
              <a:off x="10058400" y="5048137"/>
              <a:ext cx="264628" cy="237038"/>
            </a:xfrm>
            <a:prstGeom prst="rect">
              <a:avLst/>
            </a:prstGeom>
            <a:noFill/>
          </p:spPr>
        </p:pic>
        <p:pic>
          <p:nvPicPr>
            <p:cNvPr id="19" name="Picture 10" descr="http://rds.yahoo.com/_ylt=A2KJkexe4X5MtDgAXy.jzbkF/SIG=12u8k379v/EXP=1283470046/**http%3a/ictatsgc.files.wordpress.com/2008/04/thinkcentre-a61-desktop-pc.jpg"/>
            <p:cNvPicPr>
              <a:picLocks noChangeAspect="1" noChangeArrowheads="1"/>
            </p:cNvPicPr>
            <p:nvPr>
              <p:custDataLst>
                <p:tags r:id="rId7"/>
              </p:custDataLst>
            </p:nvPr>
          </p:nvPicPr>
          <p:blipFill>
            <a:blip r:embed="rId22" cstate="print">
              <a:clrChange>
                <a:clrFrom>
                  <a:srgbClr val="FFFFFF"/>
                </a:clrFrom>
                <a:clrTo>
                  <a:srgbClr val="FFFFFF">
                    <a:alpha val="0"/>
                  </a:srgbClr>
                </a:clrTo>
              </a:clrChange>
            </a:blip>
            <a:srcRect l="1623" t="2006" r="9872"/>
            <a:stretch>
              <a:fillRect/>
            </a:stretch>
          </p:blipFill>
          <p:spPr bwMode="auto">
            <a:xfrm>
              <a:off x="9372600" y="5418638"/>
              <a:ext cx="264628" cy="237038"/>
            </a:xfrm>
            <a:prstGeom prst="rect">
              <a:avLst/>
            </a:prstGeom>
            <a:noFill/>
          </p:spPr>
        </p:pic>
        <p:pic>
          <p:nvPicPr>
            <p:cNvPr id="20" name="Picture 10" descr="http://rds.yahoo.com/_ylt=A2KJkexe4X5MtDgAXy.jzbkF/SIG=12u8k379v/EXP=1283470046/**http%3a/ictatsgc.files.wordpress.com/2008/04/thinkcentre-a61-desktop-pc.jpg"/>
            <p:cNvPicPr>
              <a:picLocks noChangeAspect="1" noChangeArrowheads="1"/>
            </p:cNvPicPr>
            <p:nvPr>
              <p:custDataLst>
                <p:tags r:id="rId8"/>
              </p:custDataLst>
            </p:nvPr>
          </p:nvPicPr>
          <p:blipFill>
            <a:blip r:embed="rId22" cstate="print">
              <a:clrChange>
                <a:clrFrom>
                  <a:srgbClr val="FFFFFF"/>
                </a:clrFrom>
                <a:clrTo>
                  <a:srgbClr val="FFFFFF">
                    <a:alpha val="0"/>
                  </a:srgbClr>
                </a:clrTo>
              </a:clrChange>
            </a:blip>
            <a:srcRect l="1623" t="2006" r="9872"/>
            <a:stretch>
              <a:fillRect/>
            </a:stretch>
          </p:blipFill>
          <p:spPr bwMode="auto">
            <a:xfrm>
              <a:off x="9721996" y="5381741"/>
              <a:ext cx="264628" cy="237038"/>
            </a:xfrm>
            <a:prstGeom prst="rect">
              <a:avLst/>
            </a:prstGeom>
            <a:noFill/>
          </p:spPr>
        </p:pic>
        <p:pic>
          <p:nvPicPr>
            <p:cNvPr id="21" name="Picture 10" descr="http://rds.yahoo.com/_ylt=A2KJkexe4X5MtDgAXy.jzbkF/SIG=12u8k379v/EXP=1283470046/**http%3a/ictatsgc.files.wordpress.com/2008/04/thinkcentre-a61-desktop-pc.jpg"/>
            <p:cNvPicPr>
              <a:picLocks noChangeAspect="1" noChangeArrowheads="1"/>
            </p:cNvPicPr>
            <p:nvPr>
              <p:custDataLst>
                <p:tags r:id="rId9"/>
              </p:custDataLst>
            </p:nvPr>
          </p:nvPicPr>
          <p:blipFill>
            <a:blip r:embed="rId22" cstate="print">
              <a:clrChange>
                <a:clrFrom>
                  <a:srgbClr val="FFFFFF"/>
                </a:clrFrom>
                <a:clrTo>
                  <a:srgbClr val="FFFFFF">
                    <a:alpha val="0"/>
                  </a:srgbClr>
                </a:clrTo>
              </a:clrChange>
            </a:blip>
            <a:srcRect l="1623" t="2006" r="9872"/>
            <a:stretch>
              <a:fillRect/>
            </a:stretch>
          </p:blipFill>
          <p:spPr bwMode="auto">
            <a:xfrm>
              <a:off x="9011686" y="5530329"/>
              <a:ext cx="264628" cy="237038"/>
            </a:xfrm>
            <a:prstGeom prst="rect">
              <a:avLst/>
            </a:prstGeom>
            <a:noFill/>
          </p:spPr>
        </p:pic>
        <p:pic>
          <p:nvPicPr>
            <p:cNvPr id="22" name="Picture 10" descr="http://rds.yahoo.com/_ylt=A2KJkexe4X5MtDgAXy.jzbkF/SIG=12u8k379v/EXP=1283470046/**http%3a/ictatsgc.files.wordpress.com/2008/04/thinkcentre-a61-desktop-pc.jpg"/>
            <p:cNvPicPr>
              <a:picLocks noChangeAspect="1" noChangeArrowheads="1"/>
            </p:cNvPicPr>
            <p:nvPr>
              <p:custDataLst>
                <p:tags r:id="rId10"/>
              </p:custDataLst>
            </p:nvPr>
          </p:nvPicPr>
          <p:blipFill>
            <a:blip r:embed="rId22" cstate="print">
              <a:clrChange>
                <a:clrFrom>
                  <a:srgbClr val="FFFFFF"/>
                </a:clrFrom>
                <a:clrTo>
                  <a:srgbClr val="FFFFFF">
                    <a:alpha val="0"/>
                  </a:srgbClr>
                </a:clrTo>
              </a:clrChange>
            </a:blip>
            <a:srcRect l="1623" t="2006" r="9872"/>
            <a:stretch>
              <a:fillRect/>
            </a:stretch>
          </p:blipFill>
          <p:spPr bwMode="auto">
            <a:xfrm>
              <a:off x="10439400" y="5029200"/>
              <a:ext cx="264628" cy="237038"/>
            </a:xfrm>
            <a:prstGeom prst="rect">
              <a:avLst/>
            </a:prstGeom>
            <a:noFill/>
          </p:spPr>
        </p:pic>
        <p:pic>
          <p:nvPicPr>
            <p:cNvPr id="23" name="Picture 10" descr="http://rds.yahoo.com/_ylt=A2KJkexe4X5MtDgAXy.jzbkF/SIG=12u8k379v/EXP=1283470046/**http%3a/ictatsgc.files.wordpress.com/2008/04/thinkcentre-a61-desktop-pc.jpg"/>
            <p:cNvPicPr>
              <a:picLocks noChangeAspect="1" noChangeArrowheads="1"/>
            </p:cNvPicPr>
            <p:nvPr>
              <p:custDataLst>
                <p:tags r:id="rId11"/>
              </p:custDataLst>
            </p:nvPr>
          </p:nvPicPr>
          <p:blipFill>
            <a:blip r:embed="rId22" cstate="print">
              <a:clrChange>
                <a:clrFrom>
                  <a:srgbClr val="FFFFFF"/>
                </a:clrFrom>
                <a:clrTo>
                  <a:srgbClr val="FFFFFF">
                    <a:alpha val="0"/>
                  </a:srgbClr>
                </a:clrTo>
              </a:clrChange>
            </a:blip>
            <a:srcRect l="1623" t="2006" r="9872"/>
            <a:stretch>
              <a:fillRect/>
            </a:stretch>
          </p:blipFill>
          <p:spPr bwMode="auto">
            <a:xfrm>
              <a:off x="10075738" y="5394103"/>
              <a:ext cx="264628" cy="237038"/>
            </a:xfrm>
            <a:prstGeom prst="rect">
              <a:avLst/>
            </a:prstGeom>
            <a:noFill/>
          </p:spPr>
        </p:pic>
        <p:pic>
          <p:nvPicPr>
            <p:cNvPr id="24" name="Picture 10" descr="http://rds.yahoo.com/_ylt=A2KJkexe4X5MtDgAXy.jzbkF/SIG=12u8k379v/EXP=1283470046/**http%3a/ictatsgc.files.wordpress.com/2008/04/thinkcentre-a61-desktop-pc.jpg"/>
            <p:cNvPicPr>
              <a:picLocks noChangeAspect="1" noChangeArrowheads="1"/>
            </p:cNvPicPr>
            <p:nvPr>
              <p:custDataLst>
                <p:tags r:id="rId12"/>
              </p:custDataLst>
            </p:nvPr>
          </p:nvPicPr>
          <p:blipFill>
            <a:blip r:embed="rId22" cstate="print">
              <a:clrChange>
                <a:clrFrom>
                  <a:srgbClr val="FFFFFF"/>
                </a:clrFrom>
                <a:clrTo>
                  <a:srgbClr val="FFFFFF">
                    <a:alpha val="0"/>
                  </a:srgbClr>
                </a:clrTo>
              </a:clrChange>
            </a:blip>
            <a:srcRect l="1623" t="2006" r="9872"/>
            <a:stretch>
              <a:fillRect/>
            </a:stretch>
          </p:blipFill>
          <p:spPr bwMode="auto">
            <a:xfrm>
              <a:off x="10439400" y="5373394"/>
              <a:ext cx="264628" cy="237038"/>
            </a:xfrm>
            <a:prstGeom prst="rect">
              <a:avLst/>
            </a:prstGeom>
            <a:noFill/>
          </p:spPr>
        </p:pic>
        <p:pic>
          <p:nvPicPr>
            <p:cNvPr id="25" name="Picture 10" descr="http://rds.yahoo.com/_ylt=A2KJkexe4X5MtDgAXy.jzbkF/SIG=12u8k379v/EXP=1283470046/**http%3a/ictatsgc.files.wordpress.com/2008/04/thinkcentre-a61-desktop-pc.jpg"/>
            <p:cNvPicPr>
              <a:picLocks noChangeAspect="1" noChangeArrowheads="1"/>
            </p:cNvPicPr>
            <p:nvPr>
              <p:custDataLst>
                <p:tags r:id="rId13"/>
              </p:custDataLst>
            </p:nvPr>
          </p:nvPicPr>
          <p:blipFill>
            <a:blip r:embed="rId22" cstate="print">
              <a:clrChange>
                <a:clrFrom>
                  <a:srgbClr val="FFFFFF"/>
                </a:clrFrom>
                <a:clrTo>
                  <a:srgbClr val="FFFFFF">
                    <a:alpha val="0"/>
                  </a:srgbClr>
                </a:clrTo>
              </a:clrChange>
            </a:blip>
            <a:srcRect l="1623" t="2006" r="9872"/>
            <a:stretch>
              <a:fillRect/>
            </a:stretch>
          </p:blipFill>
          <p:spPr bwMode="auto">
            <a:xfrm>
              <a:off x="9293041" y="5724595"/>
              <a:ext cx="264628" cy="237038"/>
            </a:xfrm>
            <a:prstGeom prst="rect">
              <a:avLst/>
            </a:prstGeom>
            <a:noFill/>
          </p:spPr>
        </p:pic>
        <p:pic>
          <p:nvPicPr>
            <p:cNvPr id="26" name="Picture 10" descr="http://rds.yahoo.com/_ylt=A2KJkexe4X5MtDgAXy.jzbkF/SIG=12u8k379v/EXP=1283470046/**http%3a/ictatsgc.files.wordpress.com/2008/04/thinkcentre-a61-desktop-pc.jpg"/>
            <p:cNvPicPr>
              <a:picLocks noChangeAspect="1" noChangeArrowheads="1"/>
            </p:cNvPicPr>
            <p:nvPr>
              <p:custDataLst>
                <p:tags r:id="rId14"/>
              </p:custDataLst>
            </p:nvPr>
          </p:nvPicPr>
          <p:blipFill>
            <a:blip r:embed="rId22" cstate="print">
              <a:clrChange>
                <a:clrFrom>
                  <a:srgbClr val="FFFFFF"/>
                </a:clrFrom>
                <a:clrTo>
                  <a:srgbClr val="FFFFFF">
                    <a:alpha val="0"/>
                  </a:srgbClr>
                </a:clrTo>
              </a:clrChange>
            </a:blip>
            <a:srcRect l="1623" t="2006" r="9872"/>
            <a:stretch>
              <a:fillRect/>
            </a:stretch>
          </p:blipFill>
          <p:spPr bwMode="auto">
            <a:xfrm>
              <a:off x="9721996" y="5747553"/>
              <a:ext cx="264628" cy="237038"/>
            </a:xfrm>
            <a:prstGeom prst="rect">
              <a:avLst/>
            </a:prstGeom>
            <a:noFill/>
          </p:spPr>
        </p:pic>
        <p:pic>
          <p:nvPicPr>
            <p:cNvPr id="27" name="Picture 10" descr="http://rds.yahoo.com/_ylt=A2KJkexe4X5MtDgAXy.jzbkF/SIG=12u8k379v/EXP=1283470046/**http%3a/ictatsgc.files.wordpress.com/2008/04/thinkcentre-a61-desktop-pc.jpg"/>
            <p:cNvPicPr>
              <a:picLocks noChangeAspect="1" noChangeArrowheads="1"/>
            </p:cNvPicPr>
            <p:nvPr>
              <p:custDataLst>
                <p:tags r:id="rId15"/>
              </p:custDataLst>
            </p:nvPr>
          </p:nvPicPr>
          <p:blipFill>
            <a:blip r:embed="rId22" cstate="print">
              <a:clrChange>
                <a:clrFrom>
                  <a:srgbClr val="FFFFFF"/>
                </a:clrFrom>
                <a:clrTo>
                  <a:srgbClr val="FFFFFF">
                    <a:alpha val="0"/>
                  </a:srgbClr>
                </a:clrTo>
              </a:clrChange>
            </a:blip>
            <a:srcRect l="1623" t="2006" r="9872"/>
            <a:stretch>
              <a:fillRect/>
            </a:stretch>
          </p:blipFill>
          <p:spPr bwMode="auto">
            <a:xfrm>
              <a:off x="10169973" y="5693413"/>
              <a:ext cx="264628" cy="237038"/>
            </a:xfrm>
            <a:prstGeom prst="rect">
              <a:avLst/>
            </a:prstGeom>
            <a:noFill/>
          </p:spPr>
        </p:pic>
        <p:pic>
          <p:nvPicPr>
            <p:cNvPr id="28" name="Picture 10" descr="http://rds.yahoo.com/_ylt=A2KJkexe4X5MtDgAXy.jzbkF/SIG=12u8k379v/EXP=1283470046/**http%3a/ictatsgc.files.wordpress.com/2008/04/thinkcentre-a61-desktop-pc.jpg"/>
            <p:cNvPicPr>
              <a:picLocks noChangeAspect="1" noChangeArrowheads="1"/>
            </p:cNvPicPr>
            <p:nvPr>
              <p:custDataLst>
                <p:tags r:id="rId16"/>
              </p:custDataLst>
            </p:nvPr>
          </p:nvPicPr>
          <p:blipFill>
            <a:blip r:embed="rId22" cstate="print">
              <a:clrChange>
                <a:clrFrom>
                  <a:srgbClr val="FFFFFF"/>
                </a:clrFrom>
                <a:clrTo>
                  <a:srgbClr val="FFFFFF">
                    <a:alpha val="0"/>
                  </a:srgbClr>
                </a:clrTo>
              </a:clrChange>
            </a:blip>
            <a:srcRect l="1623" t="2006" r="9872"/>
            <a:stretch>
              <a:fillRect/>
            </a:stretch>
          </p:blipFill>
          <p:spPr bwMode="auto">
            <a:xfrm>
              <a:off x="9276314" y="6068274"/>
              <a:ext cx="264628" cy="237038"/>
            </a:xfrm>
            <a:prstGeom prst="rect">
              <a:avLst/>
            </a:prstGeom>
            <a:noFill/>
          </p:spPr>
        </p:pic>
        <p:pic>
          <p:nvPicPr>
            <p:cNvPr id="29" name="Picture 10" descr="http://rds.yahoo.com/_ylt=A2KJkexe4X5MtDgAXy.jzbkF/SIG=12u8k379v/EXP=1283470046/**http%3a/ictatsgc.files.wordpress.com/2008/04/thinkcentre-a61-desktop-pc.jpg"/>
            <p:cNvPicPr>
              <a:picLocks noChangeAspect="1" noChangeArrowheads="1"/>
            </p:cNvPicPr>
            <p:nvPr>
              <p:custDataLst>
                <p:tags r:id="rId17"/>
              </p:custDataLst>
            </p:nvPr>
          </p:nvPicPr>
          <p:blipFill>
            <a:blip r:embed="rId22" cstate="print">
              <a:clrChange>
                <a:clrFrom>
                  <a:srgbClr val="FFFFFF"/>
                </a:clrFrom>
                <a:clrTo>
                  <a:srgbClr val="FFFFFF">
                    <a:alpha val="0"/>
                  </a:srgbClr>
                </a:clrTo>
              </a:clrChange>
            </a:blip>
            <a:srcRect l="1623" t="2006" r="9872"/>
            <a:stretch>
              <a:fillRect/>
            </a:stretch>
          </p:blipFill>
          <p:spPr bwMode="auto">
            <a:xfrm>
              <a:off x="9829286" y="6095549"/>
              <a:ext cx="264628" cy="237038"/>
            </a:xfrm>
            <a:prstGeom prst="rect">
              <a:avLst/>
            </a:prstGeom>
            <a:noFill/>
          </p:spPr>
        </p:pic>
        <p:pic>
          <p:nvPicPr>
            <p:cNvPr id="30" name="Picture 10" descr="http://rds.yahoo.com/_ylt=A2KJkexe4X5MtDgAXy.jzbkF/SIG=12u8k379v/EXP=1283470046/**http%3a/ictatsgc.files.wordpress.com/2008/04/thinkcentre-a61-desktop-pc.jpg"/>
            <p:cNvPicPr>
              <a:picLocks noChangeAspect="1" noChangeArrowheads="1"/>
            </p:cNvPicPr>
            <p:nvPr>
              <p:custDataLst>
                <p:tags r:id="rId18"/>
              </p:custDataLst>
            </p:nvPr>
          </p:nvPicPr>
          <p:blipFill>
            <a:blip r:embed="rId22" cstate="print">
              <a:clrChange>
                <a:clrFrom>
                  <a:srgbClr val="FFFFFF"/>
                </a:clrFrom>
                <a:clrTo>
                  <a:srgbClr val="FFFFFF">
                    <a:alpha val="0"/>
                  </a:srgbClr>
                </a:clrTo>
              </a:clrChange>
            </a:blip>
            <a:srcRect l="1623" t="2006" r="9872"/>
            <a:stretch>
              <a:fillRect/>
            </a:stretch>
          </p:blipFill>
          <p:spPr bwMode="auto">
            <a:xfrm>
              <a:off x="10348482" y="5930451"/>
              <a:ext cx="264628" cy="237038"/>
            </a:xfrm>
            <a:prstGeom prst="rect">
              <a:avLst/>
            </a:prstGeom>
            <a:noFill/>
          </p:spPr>
        </p:pic>
        <p:pic>
          <p:nvPicPr>
            <p:cNvPr id="31" name="Picture 10" descr="http://rds.yahoo.com/_ylt=A2KJkexe4X5MtDgAXy.jzbkF/SIG=12u8k379v/EXP=1283470046/**http%3a/ictatsgc.files.wordpress.com/2008/04/thinkcentre-a61-desktop-pc.jpg"/>
            <p:cNvPicPr>
              <a:picLocks noChangeAspect="1" noChangeArrowheads="1"/>
            </p:cNvPicPr>
            <p:nvPr>
              <p:custDataLst>
                <p:tags r:id="rId19"/>
              </p:custDataLst>
            </p:nvPr>
          </p:nvPicPr>
          <p:blipFill>
            <a:blip r:embed="rId22" cstate="print">
              <a:clrChange>
                <a:clrFrom>
                  <a:srgbClr val="FFFFFF"/>
                </a:clrFrom>
                <a:clrTo>
                  <a:srgbClr val="FFFFFF">
                    <a:alpha val="0"/>
                  </a:srgbClr>
                </a:clrTo>
              </a:clrChange>
            </a:blip>
            <a:srcRect l="1623" t="2006" r="9872"/>
            <a:stretch>
              <a:fillRect/>
            </a:stretch>
          </p:blipFill>
          <p:spPr bwMode="auto">
            <a:xfrm>
              <a:off x="10744200" y="5585269"/>
              <a:ext cx="264628" cy="237038"/>
            </a:xfrm>
            <a:prstGeom prst="rect">
              <a:avLst/>
            </a:prstGeom>
            <a:noFill/>
          </p:spPr>
        </p:pic>
      </p:grpSp>
      <p:cxnSp>
        <p:nvCxnSpPr>
          <p:cNvPr id="32" name="Straight Arrow Connector 31"/>
          <p:cNvCxnSpPr/>
          <p:nvPr/>
        </p:nvCxnSpPr>
        <p:spPr>
          <a:xfrm flipV="1">
            <a:off x="2976087" y="3146474"/>
            <a:ext cx="5361948" cy="927936"/>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219250" y="3322320"/>
            <a:ext cx="5130509" cy="1364332"/>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4307999" y="3509889"/>
            <a:ext cx="4088652" cy="1165481"/>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3931196" y="3650566"/>
            <a:ext cx="4524070" cy="1490147"/>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8" idx="3"/>
          </p:cNvCxnSpPr>
          <p:nvPr/>
        </p:nvCxnSpPr>
        <p:spPr>
          <a:xfrm flipV="1">
            <a:off x="3301588" y="3838136"/>
            <a:ext cx="5177124" cy="1862770"/>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0" idx="3"/>
          </p:cNvCxnSpPr>
          <p:nvPr/>
        </p:nvCxnSpPr>
        <p:spPr>
          <a:xfrm flipV="1">
            <a:off x="5303616" y="4043117"/>
            <a:ext cx="3034419" cy="1407880"/>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8409723" y="1742870"/>
            <a:ext cx="1495444" cy="492443"/>
          </a:xfrm>
          <a:prstGeom prst="rect">
            <a:avLst/>
          </a:prstGeom>
          <a:solidFill>
            <a:schemeClr val="bg1"/>
          </a:solidFill>
        </p:spPr>
        <p:txBody>
          <a:bodyPr wrap="square" lIns="0" tIns="0" rIns="0" bIns="0" rtlCol="0">
            <a:spAutoFit/>
          </a:bodyPr>
          <a:lstStyle/>
          <a:p>
            <a:pPr algn="ctr"/>
            <a:r>
              <a:rPr lang="zh-CN" altLang="en-US" sz="1600" dirty="0" smtClean="0">
                <a:latin typeface="Microsoft YaHei" panose="020B0503020204020204" pitchFamily="34" charset="-122"/>
                <a:ea typeface="Microsoft YaHei" panose="020B0503020204020204" pitchFamily="34" charset="-122"/>
              </a:rPr>
              <a:t>并发连接数</a:t>
            </a:r>
            <a:r>
              <a:rPr lang="en-US" sz="1600" dirty="0" smtClean="0">
                <a:latin typeface="Microsoft YaHei" panose="020B0503020204020204" pitchFamily="34" charset="-122"/>
                <a:ea typeface="Microsoft YaHei" panose="020B0503020204020204" pitchFamily="34" charset="-122"/>
              </a:rPr>
              <a:t/>
            </a:r>
            <a:br>
              <a:rPr lang="en-US" sz="1600" dirty="0" smtClean="0">
                <a:latin typeface="Microsoft YaHei" panose="020B0503020204020204" pitchFamily="34" charset="-122"/>
                <a:ea typeface="Microsoft YaHei" panose="020B0503020204020204" pitchFamily="34" charset="-122"/>
              </a:rPr>
            </a:br>
            <a:r>
              <a:rPr lang="en-US" sz="1600" dirty="0" smtClean="0">
                <a:latin typeface="Microsoft YaHei" panose="020B0503020204020204" pitchFamily="34" charset="-122"/>
                <a:ea typeface="Microsoft YaHei" panose="020B0503020204020204" pitchFamily="34" charset="-122"/>
              </a:rPr>
              <a:t> connections</a:t>
            </a:r>
            <a:endParaRPr lang="en-US" sz="1600" dirty="0">
              <a:latin typeface="Microsoft YaHei" panose="020B0503020204020204" pitchFamily="34" charset="-122"/>
              <a:ea typeface="Microsoft YaHei" panose="020B0503020204020204" pitchFamily="34" charset="-122"/>
            </a:endParaRPr>
          </a:p>
        </p:txBody>
      </p:sp>
      <p:sp>
        <p:nvSpPr>
          <p:cNvPr id="39" name="TextBox 38"/>
          <p:cNvSpPr txBox="1"/>
          <p:nvPr/>
        </p:nvSpPr>
        <p:spPr>
          <a:xfrm>
            <a:off x="9875106" y="1703712"/>
            <a:ext cx="490547" cy="492443"/>
          </a:xfrm>
          <a:prstGeom prst="rect">
            <a:avLst/>
          </a:prstGeom>
          <a:noFill/>
        </p:spPr>
        <p:txBody>
          <a:bodyPr wrap="square" lIns="0" tIns="0" rIns="0" bIns="0" rtlCol="0">
            <a:spAutoFit/>
          </a:bodyPr>
          <a:lstStyle/>
          <a:p>
            <a:pPr algn="r"/>
            <a:r>
              <a:rPr lang="en-US" sz="3200" dirty="0" smtClean="0">
                <a:latin typeface="Microsoft YaHei" panose="020B0503020204020204" pitchFamily="34" charset="-122"/>
                <a:ea typeface="Microsoft YaHei" panose="020B0503020204020204" pitchFamily="34" charset="-122"/>
              </a:rPr>
              <a:t>1</a:t>
            </a:r>
            <a:endParaRPr lang="en-US" sz="3200" dirty="0">
              <a:latin typeface="Microsoft YaHei" panose="020B0503020204020204" pitchFamily="34" charset="-122"/>
              <a:ea typeface="Microsoft YaHei" panose="020B0503020204020204" pitchFamily="34" charset="-122"/>
            </a:endParaRPr>
          </a:p>
        </p:txBody>
      </p:sp>
      <p:sp>
        <p:nvSpPr>
          <p:cNvPr id="40" name="TextBox 39"/>
          <p:cNvSpPr txBox="1"/>
          <p:nvPr/>
        </p:nvSpPr>
        <p:spPr>
          <a:xfrm>
            <a:off x="9870154" y="1707701"/>
            <a:ext cx="490547" cy="492443"/>
          </a:xfrm>
          <a:prstGeom prst="rect">
            <a:avLst/>
          </a:prstGeom>
          <a:noFill/>
        </p:spPr>
        <p:txBody>
          <a:bodyPr wrap="square" lIns="0" tIns="0" rIns="0" bIns="0" rtlCol="0">
            <a:spAutoFit/>
          </a:bodyPr>
          <a:lstStyle/>
          <a:p>
            <a:pPr algn="r"/>
            <a:r>
              <a:rPr lang="en-US" sz="3200" dirty="0" smtClean="0">
                <a:latin typeface="Microsoft YaHei" panose="020B0503020204020204" pitchFamily="34" charset="-122"/>
                <a:ea typeface="Microsoft YaHei" panose="020B0503020204020204" pitchFamily="34" charset="-122"/>
              </a:rPr>
              <a:t>2</a:t>
            </a:r>
            <a:endParaRPr lang="en-US" sz="3200" dirty="0">
              <a:latin typeface="Microsoft YaHei" panose="020B0503020204020204" pitchFamily="34" charset="-122"/>
              <a:ea typeface="Microsoft YaHei" panose="020B0503020204020204" pitchFamily="34" charset="-122"/>
            </a:endParaRPr>
          </a:p>
        </p:txBody>
      </p:sp>
      <p:sp>
        <p:nvSpPr>
          <p:cNvPr id="41" name="TextBox 40"/>
          <p:cNvSpPr txBox="1"/>
          <p:nvPr/>
        </p:nvSpPr>
        <p:spPr>
          <a:xfrm>
            <a:off x="9980612" y="1707701"/>
            <a:ext cx="490547" cy="492443"/>
          </a:xfrm>
          <a:prstGeom prst="rect">
            <a:avLst/>
          </a:prstGeom>
          <a:noFill/>
        </p:spPr>
        <p:txBody>
          <a:bodyPr wrap="square" lIns="0" tIns="0" rIns="0" bIns="0" rtlCol="0">
            <a:spAutoFit/>
          </a:bodyPr>
          <a:lstStyle/>
          <a:p>
            <a:pPr algn="r"/>
            <a:r>
              <a:rPr lang="en-US" sz="3200" dirty="0" smtClean="0">
                <a:latin typeface="Microsoft YaHei" panose="020B0503020204020204" pitchFamily="34" charset="-122"/>
                <a:ea typeface="Microsoft YaHei" panose="020B0503020204020204" pitchFamily="34" charset="-122"/>
              </a:rPr>
              <a:t>10</a:t>
            </a:r>
            <a:endParaRPr lang="en-US" sz="3200" dirty="0">
              <a:latin typeface="Microsoft YaHei" panose="020B0503020204020204" pitchFamily="34" charset="-122"/>
              <a:ea typeface="Microsoft YaHei" panose="020B0503020204020204" pitchFamily="34" charset="-122"/>
            </a:endParaRPr>
          </a:p>
        </p:txBody>
      </p:sp>
      <p:sp>
        <p:nvSpPr>
          <p:cNvPr id="42" name="TextBox 41"/>
          <p:cNvSpPr txBox="1"/>
          <p:nvPr/>
        </p:nvSpPr>
        <p:spPr>
          <a:xfrm>
            <a:off x="9988296" y="1707701"/>
            <a:ext cx="490547" cy="492443"/>
          </a:xfrm>
          <a:prstGeom prst="rect">
            <a:avLst/>
          </a:prstGeom>
          <a:noFill/>
        </p:spPr>
        <p:txBody>
          <a:bodyPr wrap="square" lIns="0" tIns="0" rIns="0" bIns="0" rtlCol="0">
            <a:spAutoFit/>
          </a:bodyPr>
          <a:lstStyle/>
          <a:p>
            <a:pPr algn="r"/>
            <a:r>
              <a:rPr lang="en-US" sz="3200" dirty="0" smtClean="0">
                <a:latin typeface="Microsoft YaHei" panose="020B0503020204020204" pitchFamily="34" charset="-122"/>
                <a:ea typeface="Microsoft YaHei" panose="020B0503020204020204" pitchFamily="34" charset="-122"/>
              </a:rPr>
              <a:t>20</a:t>
            </a:r>
            <a:endParaRPr lang="en-US" sz="3200" dirty="0">
              <a:latin typeface="Microsoft YaHei" panose="020B0503020204020204" pitchFamily="34" charset="-122"/>
              <a:ea typeface="Microsoft YaHei" panose="020B0503020204020204" pitchFamily="34" charset="-122"/>
            </a:endParaRPr>
          </a:p>
        </p:txBody>
      </p:sp>
      <p:sp>
        <p:nvSpPr>
          <p:cNvPr id="43" name="TextBox 42"/>
          <p:cNvSpPr txBox="1"/>
          <p:nvPr/>
        </p:nvSpPr>
        <p:spPr>
          <a:xfrm>
            <a:off x="9980612" y="1707701"/>
            <a:ext cx="490547" cy="492443"/>
          </a:xfrm>
          <a:prstGeom prst="rect">
            <a:avLst/>
          </a:prstGeom>
          <a:noFill/>
        </p:spPr>
        <p:txBody>
          <a:bodyPr wrap="square" lIns="0" tIns="0" rIns="0" bIns="0" rtlCol="0">
            <a:spAutoFit/>
          </a:bodyPr>
          <a:lstStyle/>
          <a:p>
            <a:pPr algn="r"/>
            <a:r>
              <a:rPr lang="en-US" sz="3200" dirty="0" smtClean="0">
                <a:latin typeface="Microsoft YaHei" panose="020B0503020204020204" pitchFamily="34" charset="-122"/>
                <a:ea typeface="Microsoft YaHei" panose="020B0503020204020204" pitchFamily="34" charset="-122"/>
              </a:rPr>
              <a:t>50</a:t>
            </a:r>
            <a:endParaRPr lang="en-US" sz="3200" dirty="0">
              <a:latin typeface="Microsoft YaHei" panose="020B0503020204020204" pitchFamily="34" charset="-122"/>
              <a:ea typeface="Microsoft YaHei" panose="020B0503020204020204" pitchFamily="34" charset="-122"/>
            </a:endParaRPr>
          </a:p>
        </p:txBody>
      </p:sp>
      <p:sp>
        <p:nvSpPr>
          <p:cNvPr id="44" name="TextBox 43"/>
          <p:cNvSpPr txBox="1"/>
          <p:nvPr/>
        </p:nvSpPr>
        <p:spPr>
          <a:xfrm>
            <a:off x="9957166" y="1707701"/>
            <a:ext cx="761428" cy="492443"/>
          </a:xfrm>
          <a:prstGeom prst="rect">
            <a:avLst/>
          </a:prstGeom>
          <a:noFill/>
        </p:spPr>
        <p:txBody>
          <a:bodyPr wrap="square" lIns="0" tIns="0" rIns="0" bIns="0" rtlCol="0">
            <a:spAutoFit/>
          </a:bodyPr>
          <a:lstStyle/>
          <a:p>
            <a:pPr algn="r"/>
            <a:r>
              <a:rPr lang="en-US" sz="3200" dirty="0" smtClean="0">
                <a:latin typeface="Microsoft YaHei" panose="020B0503020204020204" pitchFamily="34" charset="-122"/>
                <a:ea typeface="Microsoft YaHei" panose="020B0503020204020204" pitchFamily="34" charset="-122"/>
              </a:rPr>
              <a:t>200</a:t>
            </a:r>
            <a:endParaRPr lang="en-US" sz="3200" dirty="0">
              <a:latin typeface="Microsoft YaHei" panose="020B0503020204020204" pitchFamily="34" charset="-122"/>
              <a:ea typeface="Microsoft YaHei" panose="020B0503020204020204" pitchFamily="34" charset="-122"/>
            </a:endParaRPr>
          </a:p>
        </p:txBody>
      </p:sp>
      <p:sp>
        <p:nvSpPr>
          <p:cNvPr id="45" name="TextBox 44"/>
          <p:cNvSpPr txBox="1"/>
          <p:nvPr/>
        </p:nvSpPr>
        <p:spPr>
          <a:xfrm>
            <a:off x="9730349" y="1707701"/>
            <a:ext cx="936063" cy="492443"/>
          </a:xfrm>
          <a:prstGeom prst="rect">
            <a:avLst/>
          </a:prstGeom>
          <a:noFill/>
        </p:spPr>
        <p:txBody>
          <a:bodyPr wrap="square" lIns="0" tIns="0" rIns="0" bIns="0" rtlCol="0">
            <a:spAutoFit/>
          </a:bodyPr>
          <a:lstStyle/>
          <a:p>
            <a:pPr algn="r"/>
            <a:r>
              <a:rPr lang="en-US" sz="3200" dirty="0" smtClean="0">
                <a:latin typeface="Microsoft YaHei" panose="020B0503020204020204" pitchFamily="34" charset="-122"/>
                <a:ea typeface="Microsoft YaHei" panose="020B0503020204020204" pitchFamily="34" charset="-122"/>
              </a:rPr>
              <a:t>350</a:t>
            </a:r>
            <a:endParaRPr lang="en-US" sz="3200" dirty="0">
              <a:latin typeface="Microsoft YaHei" panose="020B0503020204020204" pitchFamily="34" charset="-122"/>
              <a:ea typeface="Microsoft YaHei" panose="020B0503020204020204" pitchFamily="34" charset="-122"/>
            </a:endParaRPr>
          </a:p>
        </p:txBody>
      </p:sp>
      <p:sp>
        <p:nvSpPr>
          <p:cNvPr id="46" name="TextBox 45"/>
          <p:cNvSpPr txBox="1"/>
          <p:nvPr/>
        </p:nvSpPr>
        <p:spPr>
          <a:xfrm rot="20970383">
            <a:off x="8380701" y="2414936"/>
            <a:ext cx="1627437" cy="769441"/>
          </a:xfrm>
          <a:prstGeom prst="rect">
            <a:avLst/>
          </a:prstGeom>
          <a:noFill/>
        </p:spPr>
        <p:txBody>
          <a:bodyPr wrap="square" rtlCol="0">
            <a:spAutoFit/>
          </a:bodyPr>
          <a:lstStyle/>
          <a:p>
            <a:r>
              <a:rPr lang="en-US" sz="4400" b="1" dirty="0" smtClean="0">
                <a:solidFill>
                  <a:schemeClr val="accent5"/>
                </a:solidFill>
                <a:latin typeface="Microsoft YaHei" panose="020B0503020204020204" pitchFamily="34" charset="-122"/>
                <a:ea typeface="Microsoft YaHei" panose="020B0503020204020204" pitchFamily="34" charset="-122"/>
              </a:rPr>
              <a:t>FULL</a:t>
            </a:r>
            <a:endParaRPr lang="en-US" sz="4400" b="1" dirty="0">
              <a:solidFill>
                <a:schemeClr val="accent5"/>
              </a:solidFill>
              <a:latin typeface="Microsoft YaHei" panose="020B0503020204020204" pitchFamily="34" charset="-122"/>
              <a:ea typeface="Microsoft YaHei" panose="020B0503020204020204" pitchFamily="34" charset="-122"/>
            </a:endParaRPr>
          </a:p>
        </p:txBody>
      </p:sp>
      <p:sp>
        <p:nvSpPr>
          <p:cNvPr id="47" name="Rounded Rectangular Callout 46"/>
          <p:cNvSpPr/>
          <p:nvPr/>
        </p:nvSpPr>
        <p:spPr>
          <a:xfrm>
            <a:off x="7137338" y="5149690"/>
            <a:ext cx="1423712" cy="815578"/>
          </a:xfrm>
          <a:prstGeom prst="wedgeRoundRectCallout">
            <a:avLst>
              <a:gd name="adj1" fmla="val -98612"/>
              <a:gd name="adj2" fmla="val -75720"/>
              <a:gd name="adj3" fmla="val 16667"/>
            </a:avLst>
          </a:prstGeom>
          <a:solidFill>
            <a:schemeClr val="accent2">
              <a:lumMod val="60000"/>
              <a:lumOff val="40000"/>
            </a:schemeClr>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Microsoft YaHei" panose="020B0503020204020204" pitchFamily="34" charset="-122"/>
                <a:ea typeface="Microsoft YaHei" panose="020B0503020204020204" pitchFamily="34" charset="-122"/>
              </a:rPr>
              <a:t>394 open connections</a:t>
            </a:r>
          </a:p>
          <a:p>
            <a:pPr algn="ctr"/>
            <a:r>
              <a:rPr lang="zh-CN" altLang="en-US" sz="1400" dirty="0" smtClean="0">
                <a:solidFill>
                  <a:schemeClr val="tx1"/>
                </a:solidFill>
                <a:latin typeface="Microsoft YaHei" panose="020B0503020204020204" pitchFamily="34" charset="-122"/>
                <a:ea typeface="Microsoft YaHei" panose="020B0503020204020204" pitchFamily="34" charset="-122"/>
              </a:rPr>
              <a:t>保持的链接数</a:t>
            </a:r>
            <a:endParaRPr lang="en-US" sz="1400" dirty="0" smtClean="0">
              <a:solidFill>
                <a:schemeClr val="tx1"/>
              </a:solidFill>
              <a:latin typeface="Microsoft YaHei" panose="020B0503020204020204" pitchFamily="34" charset="-122"/>
              <a:ea typeface="Microsoft YaHei" panose="020B0503020204020204" pitchFamily="34" charset="-122"/>
            </a:endParaRPr>
          </a:p>
          <a:p>
            <a:pPr algn="ctr"/>
            <a:endParaRPr lang="en-US" sz="1400" dirty="0">
              <a:solidFill>
                <a:schemeClr val="tx1"/>
              </a:solidFill>
              <a:latin typeface="Microsoft YaHei" panose="020B0503020204020204" pitchFamily="34" charset="-122"/>
              <a:ea typeface="Microsoft YaHei" panose="020B0503020204020204" pitchFamily="34" charset="-122"/>
            </a:endParaRPr>
          </a:p>
        </p:txBody>
      </p:sp>
      <p:cxnSp>
        <p:nvCxnSpPr>
          <p:cNvPr id="48" name="Straight Arrow Connector 47"/>
          <p:cNvCxnSpPr/>
          <p:nvPr/>
        </p:nvCxnSpPr>
        <p:spPr>
          <a:xfrm>
            <a:off x="3219250" y="1713025"/>
            <a:ext cx="5317163" cy="1237459"/>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726774" y="2236113"/>
            <a:ext cx="712123" cy="646331"/>
          </a:xfrm>
          <a:prstGeom prst="rect">
            <a:avLst/>
          </a:prstGeom>
          <a:solidFill>
            <a:srgbClr val="FFFFFF">
              <a:alpha val="69804"/>
            </a:srgbClr>
          </a:solidFill>
        </p:spPr>
        <p:txBody>
          <a:bodyPr wrap="square" lIns="0" tIns="0" rIns="0" bIns="0" rtlCol="0">
            <a:spAutoFit/>
          </a:bodyPr>
          <a:lstStyle>
            <a:defPPr>
              <a:defRPr lang="en-US"/>
            </a:defPPr>
            <a:lvl1pPr algn="ctr">
              <a:defRPr sz="1400"/>
            </a:lvl1pPr>
          </a:lstStyle>
          <a:p>
            <a:r>
              <a:rPr lang="en-US" dirty="0" smtClean="0">
                <a:latin typeface="Microsoft YaHei" panose="020B0503020204020204" pitchFamily="34" charset="-122"/>
                <a:ea typeface="Microsoft YaHei" panose="020B0503020204020204" pitchFamily="34" charset="-122"/>
              </a:rPr>
              <a:t>Time out</a:t>
            </a:r>
            <a:br>
              <a:rPr lang="en-US" dirty="0" smtClean="0">
                <a:latin typeface="Microsoft YaHei" panose="020B0503020204020204" pitchFamily="34" charset="-122"/>
                <a:ea typeface="Microsoft YaHei" panose="020B0503020204020204" pitchFamily="34" charset="-122"/>
              </a:rPr>
            </a:br>
            <a:r>
              <a:rPr lang="en-US" dirty="0" smtClean="0">
                <a:latin typeface="Microsoft YaHei" panose="020B0503020204020204" pitchFamily="34" charset="-122"/>
                <a:ea typeface="Microsoft YaHei" panose="020B0503020204020204" pitchFamily="34" charset="-122"/>
              </a:rPr>
              <a:t>value?</a:t>
            </a:r>
            <a:endParaRPr lang="en-US" dirty="0">
              <a:latin typeface="Microsoft YaHei" panose="020B0503020204020204" pitchFamily="34" charset="-122"/>
              <a:ea typeface="Microsoft YaHei" panose="020B0503020204020204" pitchFamily="34" charset="-122"/>
            </a:endParaRPr>
          </a:p>
        </p:txBody>
      </p:sp>
      <p:cxnSp>
        <p:nvCxnSpPr>
          <p:cNvPr id="50" name="Straight Arrow Connector 49"/>
          <p:cNvCxnSpPr/>
          <p:nvPr/>
        </p:nvCxnSpPr>
        <p:spPr>
          <a:xfrm flipH="1" flipV="1">
            <a:off x="3146410" y="1675543"/>
            <a:ext cx="5096622" cy="1198449"/>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484795" y="2273143"/>
            <a:ext cx="1030302" cy="430887"/>
          </a:xfrm>
          <a:prstGeom prst="rect">
            <a:avLst/>
          </a:prstGeom>
          <a:solidFill>
            <a:srgbClr val="FFFFFF">
              <a:alpha val="69804"/>
            </a:srgbClr>
          </a:solidFill>
        </p:spPr>
        <p:txBody>
          <a:bodyPr wrap="square" lIns="0" tIns="0" rIns="0" bIns="0" rtlCol="0">
            <a:spAutoFit/>
          </a:bodyPr>
          <a:lstStyle>
            <a:defPPr>
              <a:defRPr lang="en-US"/>
            </a:defPPr>
            <a:lvl1pPr algn="ctr">
              <a:defRPr sz="1400"/>
            </a:lvl1pPr>
          </a:lstStyle>
          <a:p>
            <a:r>
              <a:rPr lang="en-US" dirty="0" smtClean="0">
                <a:latin typeface="Microsoft YaHei" panose="020B0503020204020204" pitchFamily="34" charset="-122"/>
                <a:ea typeface="Microsoft YaHei" panose="020B0503020204020204" pitchFamily="34" charset="-122"/>
              </a:rPr>
              <a:t>300 seconds</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6215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left)">
                                      <p:cBhvr>
                                        <p:cTn id="26" dur="500"/>
                                        <p:tgtEl>
                                          <p:spTgt spid="48"/>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wipe(left)">
                                      <p:cBhvr>
                                        <p:cTn id="29" dur="500"/>
                                        <p:tgtEl>
                                          <p:spTgt spid="4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right)">
                                      <p:cBhvr>
                                        <p:cTn id="34" dur="500"/>
                                        <p:tgtEl>
                                          <p:spTgt spid="50"/>
                                        </p:tgtEl>
                                      </p:cBhvr>
                                    </p:animEffect>
                                  </p:childTnLst>
                                </p:cTn>
                              </p:par>
                              <p:par>
                                <p:cTn id="35" presetID="1" presetClass="exit" presetSubtype="0" fill="hold" nodeType="withEffect">
                                  <p:stCondLst>
                                    <p:cond delay="0"/>
                                  </p:stCondLst>
                                  <p:childTnLst>
                                    <p:set>
                                      <p:cBhvr>
                                        <p:cTn id="36" dur="1" fill="hold">
                                          <p:stCondLst>
                                            <p:cond delay="0"/>
                                          </p:stCondLst>
                                        </p:cTn>
                                        <p:tgtEl>
                                          <p:spTgt spid="48"/>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49"/>
                                        </p:tgtEl>
                                        <p:attrNameLst>
                                          <p:attrName>style.visibility</p:attrName>
                                        </p:attrNameLst>
                                      </p:cBhvr>
                                      <p:to>
                                        <p:strVal val="hidden"/>
                                      </p:to>
                                    </p:set>
                                  </p:childTnLst>
                                </p:cTn>
                              </p:par>
                              <p:par>
                                <p:cTn id="39" presetID="22" presetClass="entr" presetSubtype="2"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right)">
                                      <p:cBhvr>
                                        <p:cTn id="41" dur="500"/>
                                        <p:tgtEl>
                                          <p:spTgt spid="5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left)">
                                      <p:cBhvr>
                                        <p:cTn id="46" dur="500"/>
                                        <p:tgtEl>
                                          <p:spTgt spid="8"/>
                                        </p:tgtEl>
                                      </p:cBhvr>
                                    </p:animEffect>
                                  </p:childTnLst>
                                </p:cTn>
                              </p:par>
                              <p:par>
                                <p:cTn id="47" presetID="1" presetClass="exit" presetSubtype="0" fill="hold" nodeType="withEffect">
                                  <p:stCondLst>
                                    <p:cond delay="0"/>
                                  </p:stCondLst>
                                  <p:childTnLst>
                                    <p:set>
                                      <p:cBhvr>
                                        <p:cTn id="48" dur="1" fill="hold">
                                          <p:stCondLst>
                                            <p:cond delay="0"/>
                                          </p:stCondLst>
                                        </p:cTn>
                                        <p:tgtEl>
                                          <p:spTgt spid="5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51"/>
                                        </p:tgtEl>
                                        <p:attrNameLst>
                                          <p:attrName>style.visibility</p:attrName>
                                        </p:attrNameLst>
                                      </p:cBhvr>
                                      <p:to>
                                        <p:strVal val="hidden"/>
                                      </p:to>
                                    </p:set>
                                  </p:childTnLst>
                                </p:cTn>
                              </p:par>
                              <p:par>
                                <p:cTn id="51" presetID="22" presetClass="entr" presetSubtype="8"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left)">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par>
                          <p:cTn id="59" fill="hold">
                            <p:stCondLst>
                              <p:cond delay="500"/>
                            </p:stCondLst>
                            <p:childTnLst>
                              <p:par>
                                <p:cTn id="60" presetID="1" presetClass="entr" presetSubtype="0" fill="hold" grpId="0" nodeType="after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4000"/>
                                        <p:tgtEl>
                                          <p:spTgt spid="10"/>
                                        </p:tgtEl>
                                      </p:cBhvr>
                                    </p:animEffect>
                                  </p:childTnLst>
                                </p:cTn>
                              </p:par>
                            </p:childTnLst>
                          </p:cTn>
                        </p:par>
                        <p:par>
                          <p:cTn id="67" fill="hold">
                            <p:stCondLst>
                              <p:cond delay="4000"/>
                            </p:stCondLst>
                            <p:childTnLst>
                              <p:par>
                                <p:cTn id="68" presetID="22" presetClass="entr" presetSubtype="8" fill="hold" nodeType="after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left)">
                                      <p:cBhvr>
                                        <p:cTn id="70" dur="500"/>
                                        <p:tgtEl>
                                          <p:spTgt spid="11"/>
                                        </p:tgtEl>
                                      </p:cBhvr>
                                    </p:animEffect>
                                  </p:childTnLst>
                                </p:cTn>
                              </p:par>
                              <p:par>
                                <p:cTn id="71" presetID="1" presetClass="exit" presetSubtype="0" fill="hold" grpId="1" nodeType="withEffect">
                                  <p:stCondLst>
                                    <p:cond delay="0"/>
                                  </p:stCondLst>
                                  <p:childTnLst>
                                    <p:set>
                                      <p:cBhvr>
                                        <p:cTn id="72" dur="1" fill="hold">
                                          <p:stCondLst>
                                            <p:cond delay="0"/>
                                          </p:stCondLst>
                                        </p:cTn>
                                        <p:tgtEl>
                                          <p:spTgt spid="9"/>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8"/>
                                        </p:tgtEl>
                                        <p:attrNameLst>
                                          <p:attrName>style.visibility</p:attrName>
                                        </p:attrNameLst>
                                      </p:cBhvr>
                                      <p:to>
                                        <p:strVal val="hidden"/>
                                      </p:to>
                                    </p:set>
                                  </p:childTnLst>
                                </p:cTn>
                              </p:par>
                              <p:par>
                                <p:cTn id="75" presetID="22" presetClass="entr" presetSubtype="8"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wipe(left)">
                                      <p:cBhvr>
                                        <p:cTn id="77" dur="500"/>
                                        <p:tgtEl>
                                          <p:spTgt spid="12"/>
                                        </p:tgtEl>
                                      </p:cBhvr>
                                    </p:animEffect>
                                  </p:childTnLst>
                                </p:cTn>
                              </p:par>
                            </p:childTnLst>
                          </p:cTn>
                        </p:par>
                      </p:childTnLst>
                    </p:cTn>
                  </p:par>
                  <p:par>
                    <p:cTn id="78" fill="hold">
                      <p:stCondLst>
                        <p:cond delay="indefinite"/>
                      </p:stCondLst>
                      <p:childTnLst>
                        <p:par>
                          <p:cTn id="79" fill="hold">
                            <p:stCondLst>
                              <p:cond delay="0"/>
                            </p:stCondLst>
                            <p:childTnLst>
                              <p:par>
                                <p:cTn id="80" presetID="21" presetClass="entr" presetSubtype="1" fill="hold" grpId="0" nodeType="click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wheel(1)">
                                      <p:cBhvr>
                                        <p:cTn id="82" dur="2000"/>
                                        <p:tgtEl>
                                          <p:spTgt spid="1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500"/>
                                        <p:tgtEl>
                                          <p:spTgt spid="14"/>
                                        </p:tgtEl>
                                      </p:cBhvr>
                                    </p:animEffect>
                                  </p:childTnLst>
                                </p:cTn>
                              </p:par>
                            </p:childTnLst>
                          </p:cTn>
                        </p:par>
                        <p:par>
                          <p:cTn id="88" fill="hold">
                            <p:stCondLst>
                              <p:cond delay="500"/>
                            </p:stCondLst>
                            <p:childTnLst>
                              <p:par>
                                <p:cTn id="89" presetID="22" presetClass="entr" presetSubtype="8" fill="hold" nodeType="after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wipe(left)">
                                      <p:cBhvr>
                                        <p:cTn id="91" dur="500"/>
                                        <p:tgtEl>
                                          <p:spTgt spid="32"/>
                                        </p:tgtEl>
                                      </p:cBhvr>
                                    </p:animEffect>
                                  </p:childTnLst>
                                </p:cTn>
                              </p:par>
                            </p:childTnLst>
                          </p:cTn>
                        </p:par>
                        <p:par>
                          <p:cTn id="92" fill="hold">
                            <p:stCondLst>
                              <p:cond delay="1000"/>
                            </p:stCondLst>
                            <p:childTnLst>
                              <p:par>
                                <p:cTn id="93" presetID="1" presetClass="entr" presetSubtype="0" fill="hold" grpId="0" nodeType="afterEffect">
                                  <p:stCondLst>
                                    <p:cond delay="0"/>
                                  </p:stCondLst>
                                  <p:childTnLst>
                                    <p:set>
                                      <p:cBhvr>
                                        <p:cTn id="94" dur="1" fill="hold">
                                          <p:stCondLst>
                                            <p:cond delay="0"/>
                                          </p:stCondLst>
                                        </p:cTn>
                                        <p:tgtEl>
                                          <p:spTgt spid="40"/>
                                        </p:tgtEl>
                                        <p:attrNameLst>
                                          <p:attrName>style.visibility</p:attrName>
                                        </p:attrNameLst>
                                      </p:cBhvr>
                                      <p:to>
                                        <p:strVal val="visible"/>
                                      </p:to>
                                    </p:set>
                                  </p:childTnLst>
                                </p:cTn>
                              </p:par>
                              <p:par>
                                <p:cTn id="95" presetID="1" presetClass="exit" presetSubtype="0" fill="hold" grpId="1" nodeType="withEffect">
                                  <p:stCondLst>
                                    <p:cond delay="0"/>
                                  </p:stCondLst>
                                  <p:childTnLst>
                                    <p:set>
                                      <p:cBhvr>
                                        <p:cTn id="96" dur="1" fill="hold">
                                          <p:stCondLst>
                                            <p:cond delay="0"/>
                                          </p:stCondLst>
                                        </p:cTn>
                                        <p:tgtEl>
                                          <p:spTgt spid="39"/>
                                        </p:tgtEl>
                                        <p:attrNameLst>
                                          <p:attrName>style.visibility</p:attrName>
                                        </p:attrNameLst>
                                      </p:cBhvr>
                                      <p:to>
                                        <p:strVal val="hidden"/>
                                      </p:to>
                                    </p:set>
                                  </p:childTnLst>
                                </p:cTn>
                              </p:par>
                            </p:childTnLst>
                          </p:cTn>
                        </p:par>
                        <p:par>
                          <p:cTn id="97" fill="hold">
                            <p:stCondLst>
                              <p:cond delay="1000"/>
                            </p:stCondLst>
                            <p:childTnLst>
                              <p:par>
                                <p:cTn id="98" presetID="22" presetClass="entr" presetSubtype="8" fill="hold" nodeType="afterEffect">
                                  <p:stCondLst>
                                    <p:cond delay="250"/>
                                  </p:stCondLst>
                                  <p:childTnLst>
                                    <p:set>
                                      <p:cBhvr>
                                        <p:cTn id="99" dur="1" fill="hold">
                                          <p:stCondLst>
                                            <p:cond delay="0"/>
                                          </p:stCondLst>
                                        </p:cTn>
                                        <p:tgtEl>
                                          <p:spTgt spid="33"/>
                                        </p:tgtEl>
                                        <p:attrNameLst>
                                          <p:attrName>style.visibility</p:attrName>
                                        </p:attrNameLst>
                                      </p:cBhvr>
                                      <p:to>
                                        <p:strVal val="visible"/>
                                      </p:to>
                                    </p:set>
                                    <p:animEffect transition="in" filter="wipe(left)">
                                      <p:cBhvr>
                                        <p:cTn id="100" dur="500"/>
                                        <p:tgtEl>
                                          <p:spTgt spid="33"/>
                                        </p:tgtEl>
                                      </p:cBhvr>
                                    </p:animEffect>
                                  </p:childTnLst>
                                </p:cTn>
                              </p:par>
                            </p:childTnLst>
                          </p:cTn>
                        </p:par>
                        <p:par>
                          <p:cTn id="101" fill="hold">
                            <p:stCondLst>
                              <p:cond delay="1750"/>
                            </p:stCondLst>
                            <p:childTnLst>
                              <p:par>
                                <p:cTn id="102" presetID="1" presetClass="entr" presetSubtype="0" fill="hold" grpId="0" nodeType="afterEffect">
                                  <p:stCondLst>
                                    <p:cond delay="0"/>
                                  </p:stCondLst>
                                  <p:childTnLst>
                                    <p:set>
                                      <p:cBhvr>
                                        <p:cTn id="103" dur="1" fill="hold">
                                          <p:stCondLst>
                                            <p:cond delay="0"/>
                                          </p:stCondLst>
                                        </p:cTn>
                                        <p:tgtEl>
                                          <p:spTgt spid="41"/>
                                        </p:tgtEl>
                                        <p:attrNameLst>
                                          <p:attrName>style.visibility</p:attrName>
                                        </p:attrNameLst>
                                      </p:cBhvr>
                                      <p:to>
                                        <p:strVal val="visible"/>
                                      </p:to>
                                    </p:set>
                                  </p:childTnLst>
                                </p:cTn>
                              </p:par>
                              <p:par>
                                <p:cTn id="104" presetID="1" presetClass="exit" presetSubtype="0" fill="hold" grpId="1" nodeType="withEffect">
                                  <p:stCondLst>
                                    <p:cond delay="0"/>
                                  </p:stCondLst>
                                  <p:childTnLst>
                                    <p:set>
                                      <p:cBhvr>
                                        <p:cTn id="105" dur="1" fill="hold">
                                          <p:stCondLst>
                                            <p:cond delay="0"/>
                                          </p:stCondLst>
                                        </p:cTn>
                                        <p:tgtEl>
                                          <p:spTgt spid="40"/>
                                        </p:tgtEl>
                                        <p:attrNameLst>
                                          <p:attrName>style.visibility</p:attrName>
                                        </p:attrNameLst>
                                      </p:cBhvr>
                                      <p:to>
                                        <p:strVal val="hidden"/>
                                      </p:to>
                                    </p:set>
                                  </p:childTnLst>
                                </p:cTn>
                              </p:par>
                            </p:childTnLst>
                          </p:cTn>
                        </p:par>
                        <p:par>
                          <p:cTn id="106" fill="hold">
                            <p:stCondLst>
                              <p:cond delay="1750"/>
                            </p:stCondLst>
                            <p:childTnLst>
                              <p:par>
                                <p:cTn id="107" presetID="22" presetClass="entr" presetSubtype="8" fill="hold" nodeType="afterEffect">
                                  <p:stCondLst>
                                    <p:cond delay="250"/>
                                  </p:stCondLst>
                                  <p:childTnLst>
                                    <p:set>
                                      <p:cBhvr>
                                        <p:cTn id="108" dur="1" fill="hold">
                                          <p:stCondLst>
                                            <p:cond delay="0"/>
                                          </p:stCondLst>
                                        </p:cTn>
                                        <p:tgtEl>
                                          <p:spTgt spid="34"/>
                                        </p:tgtEl>
                                        <p:attrNameLst>
                                          <p:attrName>style.visibility</p:attrName>
                                        </p:attrNameLst>
                                      </p:cBhvr>
                                      <p:to>
                                        <p:strVal val="visible"/>
                                      </p:to>
                                    </p:set>
                                    <p:animEffect transition="in" filter="wipe(left)">
                                      <p:cBhvr>
                                        <p:cTn id="109" dur="500"/>
                                        <p:tgtEl>
                                          <p:spTgt spid="34"/>
                                        </p:tgtEl>
                                      </p:cBhvr>
                                    </p:animEffect>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0"/>
                                          </p:stCondLst>
                                        </p:cTn>
                                        <p:tgtEl>
                                          <p:spTgt spid="42"/>
                                        </p:tgtEl>
                                        <p:attrNameLst>
                                          <p:attrName>style.visibility</p:attrName>
                                        </p:attrNameLst>
                                      </p:cBhvr>
                                      <p:to>
                                        <p:strVal val="visible"/>
                                      </p:to>
                                    </p:set>
                                  </p:childTnLst>
                                </p:cTn>
                              </p:par>
                              <p:par>
                                <p:cTn id="113" presetID="1" presetClass="exit" presetSubtype="0" fill="hold" grpId="1" nodeType="withEffect">
                                  <p:stCondLst>
                                    <p:cond delay="0"/>
                                  </p:stCondLst>
                                  <p:childTnLst>
                                    <p:set>
                                      <p:cBhvr>
                                        <p:cTn id="114" dur="1" fill="hold">
                                          <p:stCondLst>
                                            <p:cond delay="0"/>
                                          </p:stCondLst>
                                        </p:cTn>
                                        <p:tgtEl>
                                          <p:spTgt spid="41"/>
                                        </p:tgtEl>
                                        <p:attrNameLst>
                                          <p:attrName>style.visibility</p:attrName>
                                        </p:attrNameLst>
                                      </p:cBhvr>
                                      <p:to>
                                        <p:strVal val="hidden"/>
                                      </p:to>
                                    </p:set>
                                  </p:childTnLst>
                                </p:cTn>
                              </p:par>
                            </p:childTnLst>
                          </p:cTn>
                        </p:par>
                        <p:par>
                          <p:cTn id="115" fill="hold">
                            <p:stCondLst>
                              <p:cond delay="2500"/>
                            </p:stCondLst>
                            <p:childTnLst>
                              <p:par>
                                <p:cTn id="116" presetID="22" presetClass="entr" presetSubtype="8" fill="hold" nodeType="afterEffect">
                                  <p:stCondLst>
                                    <p:cond delay="250"/>
                                  </p:stCondLst>
                                  <p:childTnLst>
                                    <p:set>
                                      <p:cBhvr>
                                        <p:cTn id="117" dur="1" fill="hold">
                                          <p:stCondLst>
                                            <p:cond delay="0"/>
                                          </p:stCondLst>
                                        </p:cTn>
                                        <p:tgtEl>
                                          <p:spTgt spid="35"/>
                                        </p:tgtEl>
                                        <p:attrNameLst>
                                          <p:attrName>style.visibility</p:attrName>
                                        </p:attrNameLst>
                                      </p:cBhvr>
                                      <p:to>
                                        <p:strVal val="visible"/>
                                      </p:to>
                                    </p:set>
                                    <p:animEffect transition="in" filter="wipe(left)">
                                      <p:cBhvr>
                                        <p:cTn id="118" dur="500"/>
                                        <p:tgtEl>
                                          <p:spTgt spid="35"/>
                                        </p:tgtEl>
                                      </p:cBhvr>
                                    </p:animEffect>
                                  </p:childTnLst>
                                </p:cTn>
                              </p:par>
                            </p:childTnLst>
                          </p:cTn>
                        </p:par>
                        <p:par>
                          <p:cTn id="119" fill="hold">
                            <p:stCondLst>
                              <p:cond delay="3250"/>
                            </p:stCondLst>
                            <p:childTnLst>
                              <p:par>
                                <p:cTn id="120" presetID="1" presetClass="entr" presetSubtype="0" fill="hold" grpId="0" nodeType="afterEffect">
                                  <p:stCondLst>
                                    <p:cond delay="0"/>
                                  </p:stCondLst>
                                  <p:childTnLst>
                                    <p:set>
                                      <p:cBhvr>
                                        <p:cTn id="121" dur="1" fill="hold">
                                          <p:stCondLst>
                                            <p:cond delay="0"/>
                                          </p:stCondLst>
                                        </p:cTn>
                                        <p:tgtEl>
                                          <p:spTgt spid="43"/>
                                        </p:tgtEl>
                                        <p:attrNameLst>
                                          <p:attrName>style.visibility</p:attrName>
                                        </p:attrNameLst>
                                      </p:cBhvr>
                                      <p:to>
                                        <p:strVal val="visible"/>
                                      </p:to>
                                    </p:set>
                                  </p:childTnLst>
                                </p:cTn>
                              </p:par>
                              <p:par>
                                <p:cTn id="122" presetID="1" presetClass="exit" presetSubtype="0" fill="hold" grpId="1" nodeType="withEffect">
                                  <p:stCondLst>
                                    <p:cond delay="0"/>
                                  </p:stCondLst>
                                  <p:childTnLst>
                                    <p:set>
                                      <p:cBhvr>
                                        <p:cTn id="123" dur="1" fill="hold">
                                          <p:stCondLst>
                                            <p:cond delay="0"/>
                                          </p:stCondLst>
                                        </p:cTn>
                                        <p:tgtEl>
                                          <p:spTgt spid="42"/>
                                        </p:tgtEl>
                                        <p:attrNameLst>
                                          <p:attrName>style.visibility</p:attrName>
                                        </p:attrNameLst>
                                      </p:cBhvr>
                                      <p:to>
                                        <p:strVal val="hidden"/>
                                      </p:to>
                                    </p:set>
                                  </p:childTnLst>
                                </p:cTn>
                              </p:par>
                            </p:childTnLst>
                          </p:cTn>
                        </p:par>
                        <p:par>
                          <p:cTn id="124" fill="hold">
                            <p:stCondLst>
                              <p:cond delay="3250"/>
                            </p:stCondLst>
                            <p:childTnLst>
                              <p:par>
                                <p:cTn id="125" presetID="22" presetClass="entr" presetSubtype="8" fill="hold" nodeType="afterEffect">
                                  <p:stCondLst>
                                    <p:cond delay="250"/>
                                  </p:stCondLst>
                                  <p:childTnLst>
                                    <p:set>
                                      <p:cBhvr>
                                        <p:cTn id="126" dur="1" fill="hold">
                                          <p:stCondLst>
                                            <p:cond delay="0"/>
                                          </p:stCondLst>
                                        </p:cTn>
                                        <p:tgtEl>
                                          <p:spTgt spid="36"/>
                                        </p:tgtEl>
                                        <p:attrNameLst>
                                          <p:attrName>style.visibility</p:attrName>
                                        </p:attrNameLst>
                                      </p:cBhvr>
                                      <p:to>
                                        <p:strVal val="visible"/>
                                      </p:to>
                                    </p:set>
                                    <p:animEffect transition="in" filter="wipe(left)">
                                      <p:cBhvr>
                                        <p:cTn id="127" dur="500"/>
                                        <p:tgtEl>
                                          <p:spTgt spid="36"/>
                                        </p:tgtEl>
                                      </p:cBhvr>
                                    </p:animEffect>
                                  </p:childTnLst>
                                </p:cTn>
                              </p:par>
                            </p:childTnLst>
                          </p:cTn>
                        </p:par>
                        <p:par>
                          <p:cTn id="128" fill="hold">
                            <p:stCondLst>
                              <p:cond delay="4000"/>
                            </p:stCondLst>
                            <p:childTnLst>
                              <p:par>
                                <p:cTn id="129" presetID="1" presetClass="entr" presetSubtype="0" fill="hold" grpId="0" nodeType="afterEffect">
                                  <p:stCondLst>
                                    <p:cond delay="0"/>
                                  </p:stCondLst>
                                  <p:childTnLst>
                                    <p:set>
                                      <p:cBhvr>
                                        <p:cTn id="130" dur="1" fill="hold">
                                          <p:stCondLst>
                                            <p:cond delay="0"/>
                                          </p:stCondLst>
                                        </p:cTn>
                                        <p:tgtEl>
                                          <p:spTgt spid="44"/>
                                        </p:tgtEl>
                                        <p:attrNameLst>
                                          <p:attrName>style.visibility</p:attrName>
                                        </p:attrNameLst>
                                      </p:cBhvr>
                                      <p:to>
                                        <p:strVal val="visible"/>
                                      </p:to>
                                    </p:set>
                                  </p:childTnLst>
                                </p:cTn>
                              </p:par>
                              <p:par>
                                <p:cTn id="131" presetID="1" presetClass="exit" presetSubtype="0" fill="hold" grpId="1" nodeType="withEffect">
                                  <p:stCondLst>
                                    <p:cond delay="0"/>
                                  </p:stCondLst>
                                  <p:childTnLst>
                                    <p:set>
                                      <p:cBhvr>
                                        <p:cTn id="132" dur="1" fill="hold">
                                          <p:stCondLst>
                                            <p:cond delay="0"/>
                                          </p:stCondLst>
                                        </p:cTn>
                                        <p:tgtEl>
                                          <p:spTgt spid="43"/>
                                        </p:tgtEl>
                                        <p:attrNameLst>
                                          <p:attrName>style.visibility</p:attrName>
                                        </p:attrNameLst>
                                      </p:cBhvr>
                                      <p:to>
                                        <p:strVal val="hidden"/>
                                      </p:to>
                                    </p:set>
                                  </p:childTnLst>
                                </p:cTn>
                              </p:par>
                            </p:childTnLst>
                          </p:cTn>
                        </p:par>
                        <p:par>
                          <p:cTn id="133" fill="hold">
                            <p:stCondLst>
                              <p:cond delay="4000"/>
                            </p:stCondLst>
                            <p:childTnLst>
                              <p:par>
                                <p:cTn id="134" presetID="22" presetClass="entr" presetSubtype="8" fill="hold" nodeType="afterEffect">
                                  <p:stCondLst>
                                    <p:cond delay="250"/>
                                  </p:stCondLst>
                                  <p:childTnLst>
                                    <p:set>
                                      <p:cBhvr>
                                        <p:cTn id="135" dur="1" fill="hold">
                                          <p:stCondLst>
                                            <p:cond delay="0"/>
                                          </p:stCondLst>
                                        </p:cTn>
                                        <p:tgtEl>
                                          <p:spTgt spid="37"/>
                                        </p:tgtEl>
                                        <p:attrNameLst>
                                          <p:attrName>style.visibility</p:attrName>
                                        </p:attrNameLst>
                                      </p:cBhvr>
                                      <p:to>
                                        <p:strVal val="visible"/>
                                      </p:to>
                                    </p:set>
                                    <p:animEffect transition="in" filter="wipe(left)">
                                      <p:cBhvr>
                                        <p:cTn id="136" dur="500"/>
                                        <p:tgtEl>
                                          <p:spTgt spid="37"/>
                                        </p:tgtEl>
                                      </p:cBhvr>
                                    </p:animEffect>
                                  </p:childTnLst>
                                </p:cTn>
                              </p:par>
                            </p:childTnLst>
                          </p:cTn>
                        </p:par>
                        <p:par>
                          <p:cTn id="137" fill="hold">
                            <p:stCondLst>
                              <p:cond delay="4750"/>
                            </p:stCondLst>
                            <p:childTnLst>
                              <p:par>
                                <p:cTn id="138" presetID="1" presetClass="entr" presetSubtype="0" fill="hold" grpId="0" nodeType="afterEffect">
                                  <p:stCondLst>
                                    <p:cond delay="0"/>
                                  </p:stCondLst>
                                  <p:childTnLst>
                                    <p:set>
                                      <p:cBhvr>
                                        <p:cTn id="139" dur="1" fill="hold">
                                          <p:stCondLst>
                                            <p:cond delay="0"/>
                                          </p:stCondLst>
                                        </p:cTn>
                                        <p:tgtEl>
                                          <p:spTgt spid="45"/>
                                        </p:tgtEl>
                                        <p:attrNameLst>
                                          <p:attrName>style.visibility</p:attrName>
                                        </p:attrNameLst>
                                      </p:cBhvr>
                                      <p:to>
                                        <p:strVal val="visible"/>
                                      </p:to>
                                    </p:set>
                                  </p:childTnLst>
                                </p:cTn>
                              </p:par>
                              <p:par>
                                <p:cTn id="140" presetID="1" presetClass="exit" presetSubtype="0" fill="hold" grpId="1" nodeType="withEffect">
                                  <p:stCondLst>
                                    <p:cond delay="0"/>
                                  </p:stCondLst>
                                  <p:childTnLst>
                                    <p:set>
                                      <p:cBhvr>
                                        <p:cTn id="141" dur="1" fill="hold">
                                          <p:stCondLst>
                                            <p:cond delay="0"/>
                                          </p:stCondLst>
                                        </p:cTn>
                                        <p:tgtEl>
                                          <p:spTgt spid="44"/>
                                        </p:tgtEl>
                                        <p:attrNameLst>
                                          <p:attrName>style.visibility</p:attrName>
                                        </p:attrNameLst>
                                      </p:cBhvr>
                                      <p:to>
                                        <p:strVal val="hidden"/>
                                      </p:to>
                                    </p:set>
                                  </p:childTnLst>
                                </p:cTn>
                              </p:par>
                            </p:childTnLst>
                          </p:cTn>
                        </p:par>
                        <p:par>
                          <p:cTn id="142" fill="hold">
                            <p:stCondLst>
                              <p:cond delay="4750"/>
                            </p:stCondLst>
                            <p:childTnLst>
                              <p:par>
                                <p:cTn id="143" presetID="10" presetClass="entr" presetSubtype="0" fill="hold" grpId="0" nodeType="afterEffect">
                                  <p:stCondLst>
                                    <p:cond delay="0"/>
                                  </p:stCondLst>
                                  <p:childTnLst>
                                    <p:set>
                                      <p:cBhvr>
                                        <p:cTn id="144" dur="1" fill="hold">
                                          <p:stCondLst>
                                            <p:cond delay="0"/>
                                          </p:stCondLst>
                                        </p:cTn>
                                        <p:tgtEl>
                                          <p:spTgt spid="46"/>
                                        </p:tgtEl>
                                        <p:attrNameLst>
                                          <p:attrName>style.visibility</p:attrName>
                                        </p:attrNameLst>
                                      </p:cBhvr>
                                      <p:to>
                                        <p:strVal val="visible"/>
                                      </p:to>
                                    </p:set>
                                    <p:animEffect transition="in" filter="fade">
                                      <p:cBhvr>
                                        <p:cTn id="145" dur="500"/>
                                        <p:tgtEl>
                                          <p:spTgt spid="46"/>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fade">
                                      <p:cBhvr>
                                        <p:cTn id="1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9" grpId="0" animBg="1"/>
      <p:bldP spid="9" grpId="1" animBg="1"/>
      <p:bldP spid="10" grpId="0"/>
      <p:bldP spid="12" grpId="0" animBg="1"/>
      <p:bldP spid="13" grpId="0" animBg="1"/>
      <p:bldP spid="38" grpId="0" animBg="1"/>
      <p:bldP spid="39" grpId="0"/>
      <p:bldP spid="39" grpId="1"/>
      <p:bldP spid="40" grpId="0"/>
      <p:bldP spid="40" grpId="1"/>
      <p:bldP spid="41" grpId="0"/>
      <p:bldP spid="41" grpId="1"/>
      <p:bldP spid="42" grpId="0"/>
      <p:bldP spid="42" grpId="1"/>
      <p:bldP spid="43" grpId="0"/>
      <p:bldP spid="43" grpId="1"/>
      <p:bldP spid="44" grpId="0"/>
      <p:bldP spid="44" grpId="1"/>
      <p:bldP spid="45" grpId="0"/>
      <p:bldP spid="46" grpId="0"/>
      <p:bldP spid="47" grpId="0" animBg="1"/>
      <p:bldP spid="49" grpId="0" animBg="1"/>
      <p:bldP spid="49" grpId="1" animBg="1"/>
      <p:bldP spid="51" grpId="0" animBg="1"/>
      <p:bldP spid="5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nvSpPr>
        <p:spPr>
          <a:xfrm>
            <a:off x="1903412" y="457200"/>
            <a:ext cx="8229600" cy="624681"/>
          </a:xfrm>
          <a:prstGeom prst="rect">
            <a:avLst/>
          </a:prstGeom>
        </p:spPr>
        <p:txBody>
          <a:bodyPr/>
          <a:lstStyle/>
          <a:p>
            <a:pPr algn="ctr">
              <a:lnSpc>
                <a:spcPct val="80000"/>
              </a:lnSpc>
              <a:spcBef>
                <a:spcPct val="0"/>
              </a:spcBef>
            </a:pPr>
            <a:r>
              <a:rPr lang="en-US" sz="3400" spc="-30" dirty="0" err="1">
                <a:solidFill>
                  <a:srgbClr val="305F8A"/>
                </a:solidFill>
                <a:effectLst>
                  <a:outerShdw blurRad="38100" dist="25400" dir="2700000" algn="tl">
                    <a:srgbClr val="000000">
                      <a:alpha val="0"/>
                    </a:srgbClr>
                  </a:outerShdw>
                </a:effectLst>
                <a:latin typeface="+mj-lt"/>
                <a:ea typeface="+mj-ea"/>
                <a:cs typeface="+mj-cs"/>
              </a:rPr>
              <a:t>Slowloris</a:t>
            </a:r>
            <a:r>
              <a:rPr lang="en-US" sz="3400" spc="-30" dirty="0">
                <a:solidFill>
                  <a:srgbClr val="305F8A"/>
                </a:solidFill>
                <a:effectLst>
                  <a:outerShdw blurRad="38100" dist="25400" dir="2700000" algn="tl">
                    <a:srgbClr val="000000">
                      <a:alpha val="0"/>
                    </a:srgbClr>
                  </a:outerShdw>
                </a:effectLst>
                <a:latin typeface="+mj-lt"/>
                <a:ea typeface="+mj-ea"/>
                <a:cs typeface="+mj-cs"/>
              </a:rPr>
              <a:t> </a:t>
            </a:r>
            <a:r>
              <a:rPr lang="zh-CN" altLang="en-US" sz="3400" spc="-30" dirty="0">
                <a:solidFill>
                  <a:srgbClr val="305F8A"/>
                </a:solidFill>
                <a:effectLst>
                  <a:outerShdw blurRad="38100" dist="25400" dir="2700000" algn="tl">
                    <a:srgbClr val="000000">
                      <a:alpha val="0"/>
                    </a:srgbClr>
                  </a:outerShdw>
                </a:effectLst>
                <a:latin typeface="+mj-lt"/>
                <a:ea typeface="+mj-ea"/>
                <a:cs typeface="+mj-cs"/>
              </a:rPr>
              <a:t>攻击</a:t>
            </a:r>
            <a:r>
              <a:rPr lang="zh-CN" altLang="en-US" sz="3400" spc="-30" dirty="0" smtClean="0">
                <a:solidFill>
                  <a:srgbClr val="305F8A"/>
                </a:solidFill>
                <a:effectLst>
                  <a:outerShdw blurRad="38100" dist="25400" dir="2700000" algn="tl">
                    <a:srgbClr val="000000">
                      <a:alpha val="0"/>
                    </a:srgbClr>
                  </a:outerShdw>
                </a:effectLst>
                <a:latin typeface="+mj-lt"/>
                <a:ea typeface="+mj-ea"/>
                <a:cs typeface="+mj-cs"/>
              </a:rPr>
              <a:t>测试   </a:t>
            </a:r>
            <a:r>
              <a:rPr lang="en-US" sz="3400" spc="-30" dirty="0" smtClean="0">
                <a:solidFill>
                  <a:srgbClr val="305F8A"/>
                </a:solidFill>
                <a:effectLst>
                  <a:outerShdw blurRad="38100" dist="25400" dir="2700000" algn="tl">
                    <a:srgbClr val="000000">
                      <a:alpha val="0"/>
                    </a:srgbClr>
                  </a:outerShdw>
                </a:effectLst>
                <a:latin typeface="+mj-lt"/>
                <a:ea typeface="+mj-ea"/>
                <a:cs typeface="+mj-cs"/>
              </a:rPr>
              <a:t>(</a:t>
            </a:r>
            <a:r>
              <a:rPr lang="zh-CN" altLang="en-US" sz="3400" spc="-30" dirty="0">
                <a:solidFill>
                  <a:srgbClr val="305F8A"/>
                </a:solidFill>
                <a:effectLst>
                  <a:outerShdw blurRad="38100" dist="25400" dir="2700000" algn="tl">
                    <a:srgbClr val="000000">
                      <a:alpha val="0"/>
                    </a:srgbClr>
                  </a:outerShdw>
                </a:effectLst>
                <a:latin typeface="+mj-lt"/>
                <a:ea typeface="+mj-ea"/>
                <a:cs typeface="+mj-cs"/>
              </a:rPr>
              <a:t>单一攻击者实例</a:t>
            </a:r>
            <a:r>
              <a:rPr lang="en-US" sz="3400" spc="-30" dirty="0">
                <a:solidFill>
                  <a:srgbClr val="305F8A"/>
                </a:solidFill>
                <a:effectLst>
                  <a:outerShdw blurRad="38100" dist="25400" dir="2700000" algn="tl">
                    <a:srgbClr val="000000">
                      <a:alpha val="0"/>
                    </a:srgbClr>
                  </a:outerShdw>
                </a:effectLst>
                <a:latin typeface="+mj-lt"/>
                <a:ea typeface="+mj-ea"/>
                <a:cs typeface="+mj-cs"/>
              </a:rPr>
              <a:t>)</a:t>
            </a:r>
          </a:p>
        </p:txBody>
      </p:sp>
      <p:grpSp>
        <p:nvGrpSpPr>
          <p:cNvPr id="2" name="Group 1"/>
          <p:cNvGrpSpPr/>
          <p:nvPr/>
        </p:nvGrpSpPr>
        <p:grpSpPr>
          <a:xfrm>
            <a:off x="6399212" y="1295400"/>
            <a:ext cx="5336473" cy="5105400"/>
            <a:chOff x="6399212" y="1295400"/>
            <a:chExt cx="5336473" cy="5105400"/>
          </a:xfrm>
        </p:grpSpPr>
        <p:pic>
          <p:nvPicPr>
            <p:cNvPr id="16"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9212" y="1295400"/>
              <a:ext cx="5336473" cy="5105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9277724" y="2046068"/>
              <a:ext cx="1526727" cy="707886"/>
            </a:xfrm>
            <a:prstGeom prst="rect">
              <a:avLst/>
            </a:prstGeom>
            <a:solidFill>
              <a:srgbClr val="FFFF00"/>
            </a:solidFill>
          </p:spPr>
          <p:txBody>
            <a:bodyPr wrap="square" rtlCol="0">
              <a:spAutoFit/>
            </a:bodyPr>
            <a:lstStyle/>
            <a:p>
              <a:pPr algn="ctr"/>
              <a:r>
                <a:rPr lang="en-US" sz="2000" dirty="0" smtClean="0"/>
                <a:t>With </a:t>
              </a:r>
            </a:p>
            <a:p>
              <a:pPr algn="ctr"/>
              <a:r>
                <a:rPr lang="en-US" sz="2000" dirty="0" smtClean="0"/>
                <a:t>F5 (LTM)</a:t>
              </a:r>
              <a:endParaRPr lang="en-US" sz="2000" dirty="0"/>
            </a:p>
          </p:txBody>
        </p:sp>
        <p:pic>
          <p:nvPicPr>
            <p:cNvPr id="10" name="Picture 11" descr="checkm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46188" y="2102502"/>
              <a:ext cx="792268" cy="65145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3" name="Group 2"/>
          <p:cNvGrpSpPr/>
          <p:nvPr/>
        </p:nvGrpSpPr>
        <p:grpSpPr>
          <a:xfrm>
            <a:off x="596073" y="1295400"/>
            <a:ext cx="5345939" cy="5105400"/>
            <a:chOff x="596073" y="1295400"/>
            <a:chExt cx="5345939" cy="5105400"/>
          </a:xfrm>
        </p:grpSpPr>
        <p:pic>
          <p:nvPicPr>
            <p:cNvPr id="15"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073" y="1295400"/>
              <a:ext cx="5345939" cy="5105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3547956" y="2077134"/>
              <a:ext cx="1290399" cy="707886"/>
            </a:xfrm>
            <a:prstGeom prst="rect">
              <a:avLst/>
            </a:prstGeom>
            <a:solidFill>
              <a:srgbClr val="FFFF00"/>
            </a:solidFill>
          </p:spPr>
          <p:txBody>
            <a:bodyPr wrap="square" rtlCol="0">
              <a:spAutoFit/>
            </a:bodyPr>
            <a:lstStyle/>
            <a:p>
              <a:pPr algn="ctr"/>
              <a:r>
                <a:rPr lang="en-US" sz="2000" dirty="0" smtClean="0"/>
                <a:t>Without F5</a:t>
              </a:r>
              <a:endParaRPr lang="en-US" sz="2000" dirty="0"/>
            </a:p>
          </p:txBody>
        </p:sp>
        <p:pic>
          <p:nvPicPr>
            <p:cNvPr id="24" name="Picture 23" descr="Red_circ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5899" y="2137027"/>
              <a:ext cx="599311" cy="59931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958054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
          <p:cNvSpPr txBox="1">
            <a:spLocks/>
          </p:cNvSpPr>
          <p:nvPr/>
        </p:nvSpPr>
        <p:spPr>
          <a:xfrm>
            <a:off x="493657" y="345662"/>
            <a:ext cx="7680960" cy="550631"/>
          </a:xfrm>
          <a:prstGeom prst="rect">
            <a:avLst/>
          </a:prstGeom>
        </p:spPr>
        <p:txBody>
          <a:bodyPr/>
          <a:lstStyle>
            <a:lvl1pPr algn="l" defTabSz="914400" rtl="0" eaLnBrk="1" latinLnBrk="0" hangingPunct="1">
              <a:lnSpc>
                <a:spcPct val="80000"/>
              </a:lnSpc>
              <a:spcBef>
                <a:spcPct val="0"/>
              </a:spcBef>
              <a:buNone/>
              <a:defRPr lang="en-US" sz="3400" kern="1200" spc="-30" baseline="0" dirty="0" smtClean="0">
                <a:solidFill>
                  <a:srgbClr val="305F8A"/>
                </a:solidFill>
                <a:effectLst>
                  <a:outerShdw blurRad="38100" dist="25400" dir="2700000" algn="tl">
                    <a:srgbClr val="000000">
                      <a:alpha val="0"/>
                    </a:srgbClr>
                  </a:outerShdw>
                </a:effectLst>
                <a:latin typeface="+mj-lt"/>
                <a:ea typeface="+mj-ea"/>
                <a:cs typeface="+mj-cs"/>
              </a:defRPr>
            </a:lvl1pPr>
          </a:lstStyle>
          <a:p>
            <a:r>
              <a:rPr lang="en-US" altLang="zh-CN" dirty="0" smtClean="0"/>
              <a:t>Layer7 </a:t>
            </a:r>
            <a:r>
              <a:rPr lang="en-US" altLang="zh-CN" dirty="0" err="1" smtClean="0"/>
              <a:t>DDoS</a:t>
            </a:r>
            <a:r>
              <a:rPr lang="zh-CN" altLang="en-US" dirty="0"/>
              <a:t> </a:t>
            </a:r>
            <a:r>
              <a:rPr lang="en-US" altLang="zh-CN" dirty="0" smtClean="0"/>
              <a:t>Attack – Slow Post</a:t>
            </a:r>
            <a:endParaRPr lang="en-US" sz="2400" dirty="0">
              <a:solidFill>
                <a:schemeClr val="bg1">
                  <a:lumMod val="75000"/>
                </a:schemeClr>
              </a:solidFill>
            </a:endParaRPr>
          </a:p>
        </p:txBody>
      </p:sp>
      <p:pic>
        <p:nvPicPr>
          <p:cNvPr id="100" name="Picture 6" descr="http://rds.yahoo.com/_ylt=A0S0204rpn5M1SUA77ejzbkF/SIG=12brqdoaf/EXP=1283454891/**http%3a/i.zdnet.com/blogs/Medion%2520Home%2520Server.jpg"/>
          <p:cNvPicPr>
            <a:picLocks noChangeAspect="1" noChangeArrowheads="1"/>
          </p:cNvPicPr>
          <p:nvPr>
            <p:custDataLst>
              <p:tags r:id="rId1"/>
            </p:custDataLst>
          </p:nvPr>
        </p:nvPicPr>
        <p:blipFill>
          <a:blip r:embed="rId23" cstate="print">
            <a:clrChange>
              <a:clrFrom>
                <a:srgbClr val="FFFFFF"/>
              </a:clrFrom>
              <a:clrTo>
                <a:srgbClr val="FFFFFF">
                  <a:alpha val="0"/>
                </a:srgbClr>
              </a:clrTo>
            </a:clrChange>
          </a:blip>
          <a:srcRect l="14269" t="12049" r="22537"/>
          <a:stretch>
            <a:fillRect/>
          </a:stretch>
        </p:blipFill>
        <p:spPr bwMode="auto">
          <a:xfrm>
            <a:off x="8103308" y="2602326"/>
            <a:ext cx="1393161" cy="1455828"/>
          </a:xfrm>
          <a:prstGeom prst="rect">
            <a:avLst/>
          </a:prstGeom>
          <a:noFill/>
        </p:spPr>
      </p:pic>
      <p:sp>
        <p:nvSpPr>
          <p:cNvPr id="101" name="TextBox 100"/>
          <p:cNvSpPr txBox="1"/>
          <p:nvPr/>
        </p:nvSpPr>
        <p:spPr>
          <a:xfrm>
            <a:off x="8003056" y="3995660"/>
            <a:ext cx="1696836" cy="246221"/>
          </a:xfrm>
          <a:prstGeom prst="rect">
            <a:avLst/>
          </a:prstGeom>
          <a:solidFill>
            <a:schemeClr val="bg1"/>
          </a:solidFill>
        </p:spPr>
        <p:txBody>
          <a:bodyPr wrap="square" lIns="0" tIns="0" rIns="0" bIns="0" rtlCol="0">
            <a:spAutoFit/>
          </a:bodyPr>
          <a:lstStyle/>
          <a:p>
            <a:pPr algn="ctr"/>
            <a:r>
              <a:rPr lang="en-US" sz="1600" dirty="0" smtClean="0"/>
              <a:t>Victim</a:t>
            </a:r>
            <a:endParaRPr lang="en-US" sz="1600" dirty="0"/>
          </a:p>
        </p:txBody>
      </p:sp>
      <p:pic>
        <p:nvPicPr>
          <p:cNvPr id="102" name="Picture 10" descr="http://rds.yahoo.com/_ylt=A2KJkexe4X5MtDgAXy.jzbkF/SIG=12u8k379v/EXP=1283470046/**http%3a/ictatsgc.files.wordpress.com/2008/04/thinkcentre-a61-desktop-pc.jpg"/>
          <p:cNvPicPr>
            <a:picLocks noChangeAspect="1" noChangeArrowheads="1"/>
          </p:cNvPicPr>
          <p:nvPr>
            <p:custDataLst>
              <p:tags r:id="rId2"/>
            </p:custDataLst>
          </p:nvPr>
        </p:nvPicPr>
        <p:blipFill>
          <a:blip r:embed="rId24" cstate="print">
            <a:clrChange>
              <a:clrFrom>
                <a:srgbClr val="FFFFFF"/>
              </a:clrFrom>
              <a:clrTo>
                <a:srgbClr val="FFFFFF">
                  <a:alpha val="0"/>
                </a:srgbClr>
              </a:clrTo>
            </a:clrChange>
          </a:blip>
          <a:srcRect l="1623" t="2006" r="9872"/>
          <a:stretch>
            <a:fillRect/>
          </a:stretch>
        </p:blipFill>
        <p:spPr bwMode="auto">
          <a:xfrm>
            <a:off x="1590224" y="1346281"/>
            <a:ext cx="1331796" cy="1190616"/>
          </a:xfrm>
          <a:prstGeom prst="rect">
            <a:avLst/>
          </a:prstGeom>
          <a:noFill/>
        </p:spPr>
      </p:pic>
      <p:sp>
        <p:nvSpPr>
          <p:cNvPr id="103" name="TextBox 102"/>
          <p:cNvSpPr txBox="1"/>
          <p:nvPr/>
        </p:nvSpPr>
        <p:spPr>
          <a:xfrm>
            <a:off x="2202175" y="2492390"/>
            <a:ext cx="793156" cy="246221"/>
          </a:xfrm>
          <a:prstGeom prst="rect">
            <a:avLst/>
          </a:prstGeom>
          <a:noFill/>
        </p:spPr>
        <p:txBody>
          <a:bodyPr wrap="square" lIns="0" tIns="0" rIns="0" bIns="0" rtlCol="0">
            <a:spAutoFit/>
          </a:bodyPr>
          <a:lstStyle/>
          <a:p>
            <a:pPr algn="ctr"/>
            <a:r>
              <a:rPr lang="en-US" sz="1600" dirty="0" smtClean="0"/>
              <a:t>Attacker</a:t>
            </a:r>
            <a:endParaRPr lang="en-US" sz="1600" dirty="0"/>
          </a:p>
        </p:txBody>
      </p:sp>
      <p:sp>
        <p:nvSpPr>
          <p:cNvPr id="104" name="TextBox 103"/>
          <p:cNvSpPr txBox="1"/>
          <p:nvPr/>
        </p:nvSpPr>
        <p:spPr>
          <a:xfrm>
            <a:off x="8219624" y="4454922"/>
            <a:ext cx="1696836" cy="492443"/>
          </a:xfrm>
          <a:prstGeom prst="rect">
            <a:avLst/>
          </a:prstGeom>
          <a:solidFill>
            <a:schemeClr val="bg1"/>
          </a:solidFill>
        </p:spPr>
        <p:txBody>
          <a:bodyPr wrap="square" lIns="0" tIns="0" rIns="0" bIns="0" rtlCol="0">
            <a:spAutoFit/>
          </a:bodyPr>
          <a:lstStyle/>
          <a:p>
            <a:pPr algn="ctr"/>
            <a:r>
              <a:rPr lang="en-US" sz="1600" dirty="0" smtClean="0"/>
              <a:t>Idle timeout:</a:t>
            </a:r>
            <a:br>
              <a:rPr lang="en-US" sz="1600" dirty="0" smtClean="0"/>
            </a:br>
            <a:r>
              <a:rPr lang="en-US" sz="1600" dirty="0" smtClean="0"/>
              <a:t>300 seconds</a:t>
            </a:r>
            <a:endParaRPr lang="en-US" sz="1600" dirty="0"/>
          </a:p>
        </p:txBody>
      </p:sp>
      <p:cxnSp>
        <p:nvCxnSpPr>
          <p:cNvPr id="105" name="Straight Arrow Connector 104"/>
          <p:cNvCxnSpPr/>
          <p:nvPr/>
        </p:nvCxnSpPr>
        <p:spPr>
          <a:xfrm>
            <a:off x="2875325" y="1955881"/>
            <a:ext cx="5344299" cy="1306418"/>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4712330" y="2424314"/>
            <a:ext cx="1887887" cy="430887"/>
          </a:xfrm>
          <a:prstGeom prst="rect">
            <a:avLst/>
          </a:prstGeom>
          <a:solidFill>
            <a:srgbClr val="FFFFFF">
              <a:alpha val="69804"/>
            </a:srgbClr>
          </a:solidFill>
        </p:spPr>
        <p:txBody>
          <a:bodyPr wrap="square" lIns="0" tIns="0" rIns="0" bIns="0" rtlCol="0">
            <a:spAutoFit/>
          </a:bodyPr>
          <a:lstStyle>
            <a:defPPr>
              <a:defRPr lang="en-US"/>
            </a:defPPr>
            <a:lvl1pPr algn="ctr">
              <a:defRPr sz="1400"/>
            </a:lvl1pPr>
          </a:lstStyle>
          <a:p>
            <a:r>
              <a:rPr lang="en-US" dirty="0"/>
              <a:t>HTTP POST</a:t>
            </a:r>
            <a:br>
              <a:rPr lang="en-US" dirty="0"/>
            </a:br>
            <a:r>
              <a:rPr lang="en-US" dirty="0"/>
              <a:t>Content-Length: 99999</a:t>
            </a:r>
          </a:p>
        </p:txBody>
      </p:sp>
      <p:sp>
        <p:nvSpPr>
          <p:cNvPr id="107" name="Rectangle 106"/>
          <p:cNvSpPr/>
          <p:nvPr/>
        </p:nvSpPr>
        <p:spPr>
          <a:xfrm>
            <a:off x="8386315" y="4424601"/>
            <a:ext cx="1323359" cy="579280"/>
          </a:xfrm>
          <a:prstGeom prst="rect">
            <a:avLst/>
          </a:prstGeom>
          <a:noFill/>
          <a:ln w="19050">
            <a:solidFill>
              <a:schemeClr val="tx1"/>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endParaRPr lang="en-US" sz="2000" b="1" dirty="0" smtClean="0">
              <a:solidFill>
                <a:schemeClr val="bg1"/>
              </a:solidFill>
              <a:ea typeface="ＭＳ Ｐゴシック" pitchFamily="-106" charset="-128"/>
            </a:endParaRPr>
          </a:p>
        </p:txBody>
      </p:sp>
      <p:grpSp>
        <p:nvGrpSpPr>
          <p:cNvPr id="108" name="Group 107"/>
          <p:cNvGrpSpPr/>
          <p:nvPr>
            <p:custDataLst>
              <p:tags r:id="rId3"/>
            </p:custDataLst>
          </p:nvPr>
        </p:nvGrpSpPr>
        <p:grpSpPr>
          <a:xfrm>
            <a:off x="1567529" y="3567804"/>
            <a:ext cx="4336787" cy="3128333"/>
            <a:chOff x="8763000" y="4800600"/>
            <a:chExt cx="2362200" cy="1754724"/>
          </a:xfrm>
        </p:grpSpPr>
        <p:sp>
          <p:nvSpPr>
            <p:cNvPr id="109" name="Cloud 108"/>
            <p:cNvSpPr/>
            <p:nvPr/>
          </p:nvSpPr>
          <p:spPr>
            <a:xfrm>
              <a:off x="8763000" y="4800600"/>
              <a:ext cx="2362200" cy="1754724"/>
            </a:xfrm>
            <a:prstGeom prst="cloud">
              <a:avLst/>
            </a:prstGeom>
            <a:solidFill>
              <a:schemeClr val="bg1"/>
            </a:solidFill>
            <a:ln w="19050">
              <a:solidFill>
                <a:schemeClr val="tx1"/>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endParaRPr lang="en-US" sz="2000" b="1" dirty="0" smtClean="0">
                <a:solidFill>
                  <a:schemeClr val="bg1"/>
                </a:solidFill>
                <a:ea typeface="ＭＳ Ｐゴシック" pitchFamily="-106" charset="-128"/>
              </a:endParaRPr>
            </a:p>
          </p:txBody>
        </p:sp>
        <p:pic>
          <p:nvPicPr>
            <p:cNvPr id="110" name="Picture 10" descr="http://rds.yahoo.com/_ylt=A2KJkexe4X5MtDgAXy.jzbkF/SIG=12u8k379v/EXP=1283470046/**http%3a/ictatsgc.files.wordpress.com/2008/04/thinkcentre-a61-desktop-pc.jpg"/>
            <p:cNvPicPr>
              <a:picLocks noChangeAspect="1" noChangeArrowheads="1"/>
            </p:cNvPicPr>
            <p:nvPr>
              <p:custDataLst>
                <p:tags r:id="rId6"/>
              </p:custDataLst>
            </p:nvPr>
          </p:nvPicPr>
          <p:blipFill>
            <a:blip r:embed="rId24" cstate="print">
              <a:clrChange>
                <a:clrFrom>
                  <a:srgbClr val="FFFFFF"/>
                </a:clrFrom>
                <a:clrTo>
                  <a:srgbClr val="FFFFFF">
                    <a:alpha val="0"/>
                  </a:srgbClr>
                </a:clrTo>
              </a:clrChange>
            </a:blip>
            <a:srcRect l="1623" t="2006" r="9872"/>
            <a:stretch>
              <a:fillRect/>
            </a:stretch>
          </p:blipFill>
          <p:spPr bwMode="auto">
            <a:xfrm>
              <a:off x="9144000" y="5152247"/>
              <a:ext cx="264628" cy="237038"/>
            </a:xfrm>
            <a:prstGeom prst="rect">
              <a:avLst/>
            </a:prstGeom>
            <a:noFill/>
          </p:spPr>
        </p:pic>
        <p:pic>
          <p:nvPicPr>
            <p:cNvPr id="111" name="Picture 10" descr="http://rds.yahoo.com/_ylt=A2KJkexe4X5MtDgAXy.jzbkF/SIG=12u8k379v/EXP=1283470046/**http%3a/ictatsgc.files.wordpress.com/2008/04/thinkcentre-a61-desktop-pc.jpg"/>
            <p:cNvPicPr>
              <a:picLocks noChangeAspect="1" noChangeArrowheads="1"/>
            </p:cNvPicPr>
            <p:nvPr>
              <p:custDataLst>
                <p:tags r:id="rId7"/>
              </p:custDataLst>
            </p:nvPr>
          </p:nvPicPr>
          <p:blipFill>
            <a:blip r:embed="rId24" cstate="print">
              <a:clrChange>
                <a:clrFrom>
                  <a:srgbClr val="FFFFFF"/>
                </a:clrFrom>
                <a:clrTo>
                  <a:srgbClr val="FFFFFF">
                    <a:alpha val="0"/>
                  </a:srgbClr>
                </a:clrTo>
              </a:clrChange>
            </a:blip>
            <a:srcRect l="1623" t="2006" r="9872"/>
            <a:stretch>
              <a:fillRect/>
            </a:stretch>
          </p:blipFill>
          <p:spPr bwMode="auto">
            <a:xfrm>
              <a:off x="9589682" y="5078044"/>
              <a:ext cx="264628" cy="237038"/>
            </a:xfrm>
            <a:prstGeom prst="rect">
              <a:avLst/>
            </a:prstGeom>
            <a:noFill/>
          </p:spPr>
        </p:pic>
        <p:pic>
          <p:nvPicPr>
            <p:cNvPr id="112" name="Picture 10" descr="http://rds.yahoo.com/_ylt=A2KJkexe4X5MtDgAXy.jzbkF/SIG=12u8k379v/EXP=1283470046/**http%3a/ictatsgc.files.wordpress.com/2008/04/thinkcentre-a61-desktop-pc.jpg"/>
            <p:cNvPicPr>
              <a:picLocks noChangeAspect="1" noChangeArrowheads="1"/>
            </p:cNvPicPr>
            <p:nvPr>
              <p:custDataLst>
                <p:tags r:id="rId8"/>
              </p:custDataLst>
            </p:nvPr>
          </p:nvPicPr>
          <p:blipFill>
            <a:blip r:embed="rId24" cstate="print">
              <a:clrChange>
                <a:clrFrom>
                  <a:srgbClr val="FFFFFF"/>
                </a:clrFrom>
                <a:clrTo>
                  <a:srgbClr val="FFFFFF">
                    <a:alpha val="0"/>
                  </a:srgbClr>
                </a:clrTo>
              </a:clrChange>
            </a:blip>
            <a:srcRect l="1623" t="2006" r="9872"/>
            <a:stretch>
              <a:fillRect/>
            </a:stretch>
          </p:blipFill>
          <p:spPr bwMode="auto">
            <a:xfrm>
              <a:off x="10058400" y="5048137"/>
              <a:ext cx="264628" cy="237038"/>
            </a:xfrm>
            <a:prstGeom prst="rect">
              <a:avLst/>
            </a:prstGeom>
            <a:noFill/>
          </p:spPr>
        </p:pic>
        <p:pic>
          <p:nvPicPr>
            <p:cNvPr id="113" name="Picture 10" descr="http://rds.yahoo.com/_ylt=A2KJkexe4X5MtDgAXy.jzbkF/SIG=12u8k379v/EXP=1283470046/**http%3a/ictatsgc.files.wordpress.com/2008/04/thinkcentre-a61-desktop-pc.jpg"/>
            <p:cNvPicPr>
              <a:picLocks noChangeAspect="1" noChangeArrowheads="1"/>
            </p:cNvPicPr>
            <p:nvPr>
              <p:custDataLst>
                <p:tags r:id="rId9"/>
              </p:custDataLst>
            </p:nvPr>
          </p:nvPicPr>
          <p:blipFill>
            <a:blip r:embed="rId24" cstate="print">
              <a:clrChange>
                <a:clrFrom>
                  <a:srgbClr val="FFFFFF"/>
                </a:clrFrom>
                <a:clrTo>
                  <a:srgbClr val="FFFFFF">
                    <a:alpha val="0"/>
                  </a:srgbClr>
                </a:clrTo>
              </a:clrChange>
            </a:blip>
            <a:srcRect l="1623" t="2006" r="9872"/>
            <a:stretch>
              <a:fillRect/>
            </a:stretch>
          </p:blipFill>
          <p:spPr bwMode="auto">
            <a:xfrm>
              <a:off x="9372600" y="5418638"/>
              <a:ext cx="264628" cy="237038"/>
            </a:xfrm>
            <a:prstGeom prst="rect">
              <a:avLst/>
            </a:prstGeom>
            <a:noFill/>
          </p:spPr>
        </p:pic>
        <p:pic>
          <p:nvPicPr>
            <p:cNvPr id="114" name="Picture 10" descr="http://rds.yahoo.com/_ylt=A2KJkexe4X5MtDgAXy.jzbkF/SIG=12u8k379v/EXP=1283470046/**http%3a/ictatsgc.files.wordpress.com/2008/04/thinkcentre-a61-desktop-pc.jpg"/>
            <p:cNvPicPr>
              <a:picLocks noChangeAspect="1" noChangeArrowheads="1"/>
            </p:cNvPicPr>
            <p:nvPr>
              <p:custDataLst>
                <p:tags r:id="rId10"/>
              </p:custDataLst>
            </p:nvPr>
          </p:nvPicPr>
          <p:blipFill>
            <a:blip r:embed="rId24" cstate="print">
              <a:clrChange>
                <a:clrFrom>
                  <a:srgbClr val="FFFFFF"/>
                </a:clrFrom>
                <a:clrTo>
                  <a:srgbClr val="FFFFFF">
                    <a:alpha val="0"/>
                  </a:srgbClr>
                </a:clrTo>
              </a:clrChange>
            </a:blip>
            <a:srcRect l="1623" t="2006" r="9872"/>
            <a:stretch>
              <a:fillRect/>
            </a:stretch>
          </p:blipFill>
          <p:spPr bwMode="auto">
            <a:xfrm>
              <a:off x="9721996" y="5381741"/>
              <a:ext cx="264628" cy="237038"/>
            </a:xfrm>
            <a:prstGeom prst="rect">
              <a:avLst/>
            </a:prstGeom>
            <a:noFill/>
          </p:spPr>
        </p:pic>
        <p:pic>
          <p:nvPicPr>
            <p:cNvPr id="115" name="Picture 10" descr="http://rds.yahoo.com/_ylt=A2KJkexe4X5MtDgAXy.jzbkF/SIG=12u8k379v/EXP=1283470046/**http%3a/ictatsgc.files.wordpress.com/2008/04/thinkcentre-a61-desktop-pc.jpg"/>
            <p:cNvPicPr>
              <a:picLocks noChangeAspect="1" noChangeArrowheads="1"/>
            </p:cNvPicPr>
            <p:nvPr>
              <p:custDataLst>
                <p:tags r:id="rId11"/>
              </p:custDataLst>
            </p:nvPr>
          </p:nvPicPr>
          <p:blipFill>
            <a:blip r:embed="rId24" cstate="print">
              <a:clrChange>
                <a:clrFrom>
                  <a:srgbClr val="FFFFFF"/>
                </a:clrFrom>
                <a:clrTo>
                  <a:srgbClr val="FFFFFF">
                    <a:alpha val="0"/>
                  </a:srgbClr>
                </a:clrTo>
              </a:clrChange>
            </a:blip>
            <a:srcRect l="1623" t="2006" r="9872"/>
            <a:stretch>
              <a:fillRect/>
            </a:stretch>
          </p:blipFill>
          <p:spPr bwMode="auto">
            <a:xfrm>
              <a:off x="9011686" y="5530329"/>
              <a:ext cx="264628" cy="237038"/>
            </a:xfrm>
            <a:prstGeom prst="rect">
              <a:avLst/>
            </a:prstGeom>
            <a:noFill/>
          </p:spPr>
        </p:pic>
        <p:pic>
          <p:nvPicPr>
            <p:cNvPr id="116" name="Picture 10" descr="http://rds.yahoo.com/_ylt=A2KJkexe4X5MtDgAXy.jzbkF/SIG=12u8k379v/EXP=1283470046/**http%3a/ictatsgc.files.wordpress.com/2008/04/thinkcentre-a61-desktop-pc.jpg"/>
            <p:cNvPicPr>
              <a:picLocks noChangeAspect="1" noChangeArrowheads="1"/>
            </p:cNvPicPr>
            <p:nvPr>
              <p:custDataLst>
                <p:tags r:id="rId12"/>
              </p:custDataLst>
            </p:nvPr>
          </p:nvPicPr>
          <p:blipFill>
            <a:blip r:embed="rId24" cstate="print">
              <a:clrChange>
                <a:clrFrom>
                  <a:srgbClr val="FFFFFF"/>
                </a:clrFrom>
                <a:clrTo>
                  <a:srgbClr val="FFFFFF">
                    <a:alpha val="0"/>
                  </a:srgbClr>
                </a:clrTo>
              </a:clrChange>
            </a:blip>
            <a:srcRect l="1623" t="2006" r="9872"/>
            <a:stretch>
              <a:fillRect/>
            </a:stretch>
          </p:blipFill>
          <p:spPr bwMode="auto">
            <a:xfrm>
              <a:off x="10439400" y="5029200"/>
              <a:ext cx="264628" cy="237038"/>
            </a:xfrm>
            <a:prstGeom prst="rect">
              <a:avLst/>
            </a:prstGeom>
            <a:noFill/>
          </p:spPr>
        </p:pic>
        <p:pic>
          <p:nvPicPr>
            <p:cNvPr id="117" name="Picture 10" descr="http://rds.yahoo.com/_ylt=A2KJkexe4X5MtDgAXy.jzbkF/SIG=12u8k379v/EXP=1283470046/**http%3a/ictatsgc.files.wordpress.com/2008/04/thinkcentre-a61-desktop-pc.jpg"/>
            <p:cNvPicPr>
              <a:picLocks noChangeAspect="1" noChangeArrowheads="1"/>
            </p:cNvPicPr>
            <p:nvPr>
              <p:custDataLst>
                <p:tags r:id="rId13"/>
              </p:custDataLst>
            </p:nvPr>
          </p:nvPicPr>
          <p:blipFill>
            <a:blip r:embed="rId24" cstate="print">
              <a:clrChange>
                <a:clrFrom>
                  <a:srgbClr val="FFFFFF"/>
                </a:clrFrom>
                <a:clrTo>
                  <a:srgbClr val="FFFFFF">
                    <a:alpha val="0"/>
                  </a:srgbClr>
                </a:clrTo>
              </a:clrChange>
            </a:blip>
            <a:srcRect l="1623" t="2006" r="9872"/>
            <a:stretch>
              <a:fillRect/>
            </a:stretch>
          </p:blipFill>
          <p:spPr bwMode="auto">
            <a:xfrm>
              <a:off x="10075738" y="5394103"/>
              <a:ext cx="264628" cy="237038"/>
            </a:xfrm>
            <a:prstGeom prst="rect">
              <a:avLst/>
            </a:prstGeom>
            <a:noFill/>
          </p:spPr>
        </p:pic>
        <p:pic>
          <p:nvPicPr>
            <p:cNvPr id="118" name="Picture 10" descr="http://rds.yahoo.com/_ylt=A2KJkexe4X5MtDgAXy.jzbkF/SIG=12u8k379v/EXP=1283470046/**http%3a/ictatsgc.files.wordpress.com/2008/04/thinkcentre-a61-desktop-pc.jpg"/>
            <p:cNvPicPr>
              <a:picLocks noChangeAspect="1" noChangeArrowheads="1"/>
            </p:cNvPicPr>
            <p:nvPr>
              <p:custDataLst>
                <p:tags r:id="rId14"/>
              </p:custDataLst>
            </p:nvPr>
          </p:nvPicPr>
          <p:blipFill>
            <a:blip r:embed="rId24" cstate="print">
              <a:clrChange>
                <a:clrFrom>
                  <a:srgbClr val="FFFFFF"/>
                </a:clrFrom>
                <a:clrTo>
                  <a:srgbClr val="FFFFFF">
                    <a:alpha val="0"/>
                  </a:srgbClr>
                </a:clrTo>
              </a:clrChange>
            </a:blip>
            <a:srcRect l="1623" t="2006" r="9872"/>
            <a:stretch>
              <a:fillRect/>
            </a:stretch>
          </p:blipFill>
          <p:spPr bwMode="auto">
            <a:xfrm>
              <a:off x="10439400" y="5373394"/>
              <a:ext cx="264628" cy="237038"/>
            </a:xfrm>
            <a:prstGeom prst="rect">
              <a:avLst/>
            </a:prstGeom>
            <a:noFill/>
          </p:spPr>
        </p:pic>
        <p:pic>
          <p:nvPicPr>
            <p:cNvPr id="119" name="Picture 10" descr="http://rds.yahoo.com/_ylt=A2KJkexe4X5MtDgAXy.jzbkF/SIG=12u8k379v/EXP=1283470046/**http%3a/ictatsgc.files.wordpress.com/2008/04/thinkcentre-a61-desktop-pc.jpg"/>
            <p:cNvPicPr>
              <a:picLocks noChangeAspect="1" noChangeArrowheads="1"/>
            </p:cNvPicPr>
            <p:nvPr>
              <p:custDataLst>
                <p:tags r:id="rId15"/>
              </p:custDataLst>
            </p:nvPr>
          </p:nvPicPr>
          <p:blipFill>
            <a:blip r:embed="rId24" cstate="print">
              <a:clrChange>
                <a:clrFrom>
                  <a:srgbClr val="FFFFFF"/>
                </a:clrFrom>
                <a:clrTo>
                  <a:srgbClr val="FFFFFF">
                    <a:alpha val="0"/>
                  </a:srgbClr>
                </a:clrTo>
              </a:clrChange>
            </a:blip>
            <a:srcRect l="1623" t="2006" r="9872"/>
            <a:stretch>
              <a:fillRect/>
            </a:stretch>
          </p:blipFill>
          <p:spPr bwMode="auto">
            <a:xfrm>
              <a:off x="9293041" y="5724595"/>
              <a:ext cx="264628" cy="237038"/>
            </a:xfrm>
            <a:prstGeom prst="rect">
              <a:avLst/>
            </a:prstGeom>
            <a:noFill/>
          </p:spPr>
        </p:pic>
        <p:pic>
          <p:nvPicPr>
            <p:cNvPr id="120" name="Picture 10" descr="http://rds.yahoo.com/_ylt=A2KJkexe4X5MtDgAXy.jzbkF/SIG=12u8k379v/EXP=1283470046/**http%3a/ictatsgc.files.wordpress.com/2008/04/thinkcentre-a61-desktop-pc.jpg"/>
            <p:cNvPicPr>
              <a:picLocks noChangeAspect="1" noChangeArrowheads="1"/>
            </p:cNvPicPr>
            <p:nvPr>
              <p:custDataLst>
                <p:tags r:id="rId16"/>
              </p:custDataLst>
            </p:nvPr>
          </p:nvPicPr>
          <p:blipFill>
            <a:blip r:embed="rId24" cstate="print">
              <a:clrChange>
                <a:clrFrom>
                  <a:srgbClr val="FFFFFF"/>
                </a:clrFrom>
                <a:clrTo>
                  <a:srgbClr val="FFFFFF">
                    <a:alpha val="0"/>
                  </a:srgbClr>
                </a:clrTo>
              </a:clrChange>
            </a:blip>
            <a:srcRect l="1623" t="2006" r="9872"/>
            <a:stretch>
              <a:fillRect/>
            </a:stretch>
          </p:blipFill>
          <p:spPr bwMode="auto">
            <a:xfrm>
              <a:off x="9721996" y="5747553"/>
              <a:ext cx="264628" cy="237038"/>
            </a:xfrm>
            <a:prstGeom prst="rect">
              <a:avLst/>
            </a:prstGeom>
            <a:noFill/>
          </p:spPr>
        </p:pic>
        <p:pic>
          <p:nvPicPr>
            <p:cNvPr id="121" name="Picture 10" descr="http://rds.yahoo.com/_ylt=A2KJkexe4X5MtDgAXy.jzbkF/SIG=12u8k379v/EXP=1283470046/**http%3a/ictatsgc.files.wordpress.com/2008/04/thinkcentre-a61-desktop-pc.jpg"/>
            <p:cNvPicPr>
              <a:picLocks noChangeAspect="1" noChangeArrowheads="1"/>
            </p:cNvPicPr>
            <p:nvPr>
              <p:custDataLst>
                <p:tags r:id="rId17"/>
              </p:custDataLst>
            </p:nvPr>
          </p:nvPicPr>
          <p:blipFill>
            <a:blip r:embed="rId24" cstate="print">
              <a:clrChange>
                <a:clrFrom>
                  <a:srgbClr val="FFFFFF"/>
                </a:clrFrom>
                <a:clrTo>
                  <a:srgbClr val="FFFFFF">
                    <a:alpha val="0"/>
                  </a:srgbClr>
                </a:clrTo>
              </a:clrChange>
            </a:blip>
            <a:srcRect l="1623" t="2006" r="9872"/>
            <a:stretch>
              <a:fillRect/>
            </a:stretch>
          </p:blipFill>
          <p:spPr bwMode="auto">
            <a:xfrm>
              <a:off x="10169973" y="5693413"/>
              <a:ext cx="264628" cy="237038"/>
            </a:xfrm>
            <a:prstGeom prst="rect">
              <a:avLst/>
            </a:prstGeom>
            <a:noFill/>
          </p:spPr>
        </p:pic>
        <p:pic>
          <p:nvPicPr>
            <p:cNvPr id="122" name="Picture 10" descr="http://rds.yahoo.com/_ylt=A2KJkexe4X5MtDgAXy.jzbkF/SIG=12u8k379v/EXP=1283470046/**http%3a/ictatsgc.files.wordpress.com/2008/04/thinkcentre-a61-desktop-pc.jpg"/>
            <p:cNvPicPr>
              <a:picLocks noChangeAspect="1" noChangeArrowheads="1"/>
            </p:cNvPicPr>
            <p:nvPr>
              <p:custDataLst>
                <p:tags r:id="rId18"/>
              </p:custDataLst>
            </p:nvPr>
          </p:nvPicPr>
          <p:blipFill>
            <a:blip r:embed="rId24" cstate="print">
              <a:clrChange>
                <a:clrFrom>
                  <a:srgbClr val="FFFFFF"/>
                </a:clrFrom>
                <a:clrTo>
                  <a:srgbClr val="FFFFFF">
                    <a:alpha val="0"/>
                  </a:srgbClr>
                </a:clrTo>
              </a:clrChange>
            </a:blip>
            <a:srcRect l="1623" t="2006" r="9872"/>
            <a:stretch>
              <a:fillRect/>
            </a:stretch>
          </p:blipFill>
          <p:spPr bwMode="auto">
            <a:xfrm>
              <a:off x="9276314" y="6068274"/>
              <a:ext cx="264628" cy="237038"/>
            </a:xfrm>
            <a:prstGeom prst="rect">
              <a:avLst/>
            </a:prstGeom>
            <a:noFill/>
          </p:spPr>
        </p:pic>
        <p:pic>
          <p:nvPicPr>
            <p:cNvPr id="123" name="Picture 10" descr="http://rds.yahoo.com/_ylt=A2KJkexe4X5MtDgAXy.jzbkF/SIG=12u8k379v/EXP=1283470046/**http%3a/ictatsgc.files.wordpress.com/2008/04/thinkcentre-a61-desktop-pc.jpg"/>
            <p:cNvPicPr>
              <a:picLocks noChangeAspect="1" noChangeArrowheads="1"/>
            </p:cNvPicPr>
            <p:nvPr>
              <p:custDataLst>
                <p:tags r:id="rId19"/>
              </p:custDataLst>
            </p:nvPr>
          </p:nvPicPr>
          <p:blipFill>
            <a:blip r:embed="rId24" cstate="print">
              <a:clrChange>
                <a:clrFrom>
                  <a:srgbClr val="FFFFFF"/>
                </a:clrFrom>
                <a:clrTo>
                  <a:srgbClr val="FFFFFF">
                    <a:alpha val="0"/>
                  </a:srgbClr>
                </a:clrTo>
              </a:clrChange>
            </a:blip>
            <a:srcRect l="1623" t="2006" r="9872"/>
            <a:stretch>
              <a:fillRect/>
            </a:stretch>
          </p:blipFill>
          <p:spPr bwMode="auto">
            <a:xfrm>
              <a:off x="9829286" y="6095549"/>
              <a:ext cx="264628" cy="237038"/>
            </a:xfrm>
            <a:prstGeom prst="rect">
              <a:avLst/>
            </a:prstGeom>
            <a:noFill/>
          </p:spPr>
        </p:pic>
        <p:pic>
          <p:nvPicPr>
            <p:cNvPr id="124" name="Picture 10" descr="http://rds.yahoo.com/_ylt=A2KJkexe4X5MtDgAXy.jzbkF/SIG=12u8k379v/EXP=1283470046/**http%3a/ictatsgc.files.wordpress.com/2008/04/thinkcentre-a61-desktop-pc.jpg"/>
            <p:cNvPicPr>
              <a:picLocks noChangeAspect="1" noChangeArrowheads="1"/>
            </p:cNvPicPr>
            <p:nvPr>
              <p:custDataLst>
                <p:tags r:id="rId20"/>
              </p:custDataLst>
            </p:nvPr>
          </p:nvPicPr>
          <p:blipFill>
            <a:blip r:embed="rId24" cstate="print">
              <a:clrChange>
                <a:clrFrom>
                  <a:srgbClr val="FFFFFF"/>
                </a:clrFrom>
                <a:clrTo>
                  <a:srgbClr val="FFFFFF">
                    <a:alpha val="0"/>
                  </a:srgbClr>
                </a:clrTo>
              </a:clrChange>
            </a:blip>
            <a:srcRect l="1623" t="2006" r="9872"/>
            <a:stretch>
              <a:fillRect/>
            </a:stretch>
          </p:blipFill>
          <p:spPr bwMode="auto">
            <a:xfrm>
              <a:off x="10348482" y="5930451"/>
              <a:ext cx="264628" cy="237038"/>
            </a:xfrm>
            <a:prstGeom prst="rect">
              <a:avLst/>
            </a:prstGeom>
            <a:noFill/>
          </p:spPr>
        </p:pic>
        <p:pic>
          <p:nvPicPr>
            <p:cNvPr id="125" name="Picture 10" descr="http://rds.yahoo.com/_ylt=A2KJkexe4X5MtDgAXy.jzbkF/SIG=12u8k379v/EXP=1283470046/**http%3a/ictatsgc.files.wordpress.com/2008/04/thinkcentre-a61-desktop-pc.jpg"/>
            <p:cNvPicPr>
              <a:picLocks noChangeAspect="1" noChangeArrowheads="1"/>
            </p:cNvPicPr>
            <p:nvPr>
              <p:custDataLst>
                <p:tags r:id="rId21"/>
              </p:custDataLst>
            </p:nvPr>
          </p:nvPicPr>
          <p:blipFill>
            <a:blip r:embed="rId24" cstate="print">
              <a:clrChange>
                <a:clrFrom>
                  <a:srgbClr val="FFFFFF"/>
                </a:clrFrom>
                <a:clrTo>
                  <a:srgbClr val="FFFFFF">
                    <a:alpha val="0"/>
                  </a:srgbClr>
                </a:clrTo>
              </a:clrChange>
            </a:blip>
            <a:srcRect l="1623" t="2006" r="9872"/>
            <a:stretch>
              <a:fillRect/>
            </a:stretch>
          </p:blipFill>
          <p:spPr bwMode="auto">
            <a:xfrm>
              <a:off x="10744200" y="5585269"/>
              <a:ext cx="264628" cy="237038"/>
            </a:xfrm>
            <a:prstGeom prst="rect">
              <a:avLst/>
            </a:prstGeom>
            <a:noFill/>
          </p:spPr>
        </p:pic>
      </p:grpSp>
      <p:cxnSp>
        <p:nvCxnSpPr>
          <p:cNvPr id="126" name="Straight Arrow Connector 125"/>
          <p:cNvCxnSpPr/>
          <p:nvPr/>
        </p:nvCxnSpPr>
        <p:spPr>
          <a:xfrm flipV="1">
            <a:off x="2775614" y="3380235"/>
            <a:ext cx="5361948" cy="927936"/>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3018777" y="3532635"/>
            <a:ext cx="5153955" cy="1387779"/>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4107526" y="3720204"/>
            <a:ext cx="4147267" cy="1188928"/>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V="1">
            <a:off x="3730723" y="3884327"/>
            <a:ext cx="4606132" cy="1490148"/>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122" idx="3"/>
          </p:cNvCxnSpPr>
          <p:nvPr/>
        </p:nvCxnSpPr>
        <p:spPr>
          <a:xfrm flipV="1">
            <a:off x="2995760" y="4083621"/>
            <a:ext cx="5405571" cy="1955497"/>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124" idx="3"/>
          </p:cNvCxnSpPr>
          <p:nvPr/>
        </p:nvCxnSpPr>
        <p:spPr>
          <a:xfrm flipV="1">
            <a:off x="4964165" y="4236019"/>
            <a:ext cx="3536813" cy="1557387"/>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7819376" y="660481"/>
            <a:ext cx="1495444" cy="492443"/>
          </a:xfrm>
          <a:prstGeom prst="rect">
            <a:avLst/>
          </a:prstGeom>
          <a:solidFill>
            <a:schemeClr val="bg1"/>
          </a:solidFill>
        </p:spPr>
        <p:txBody>
          <a:bodyPr wrap="square" lIns="0" tIns="0" rIns="0" bIns="0" rtlCol="0">
            <a:spAutoFit/>
          </a:bodyPr>
          <a:lstStyle/>
          <a:p>
            <a:pPr algn="r"/>
            <a:r>
              <a:rPr lang="en-US" sz="1600" dirty="0" smtClean="0"/>
              <a:t>Concurrent connections</a:t>
            </a:r>
            <a:endParaRPr lang="en-US" sz="1600" dirty="0"/>
          </a:p>
        </p:txBody>
      </p:sp>
      <p:sp>
        <p:nvSpPr>
          <p:cNvPr id="133" name="TextBox 132"/>
          <p:cNvSpPr txBox="1"/>
          <p:nvPr/>
        </p:nvSpPr>
        <p:spPr>
          <a:xfrm>
            <a:off x="9273036" y="609600"/>
            <a:ext cx="490547" cy="492443"/>
          </a:xfrm>
          <a:prstGeom prst="rect">
            <a:avLst/>
          </a:prstGeom>
          <a:noFill/>
        </p:spPr>
        <p:txBody>
          <a:bodyPr wrap="square" lIns="0" tIns="0" rIns="0" bIns="0" rtlCol="0">
            <a:spAutoFit/>
          </a:bodyPr>
          <a:lstStyle/>
          <a:p>
            <a:pPr algn="r"/>
            <a:r>
              <a:rPr lang="en-US" sz="3200" dirty="0" smtClean="0"/>
              <a:t>1</a:t>
            </a:r>
            <a:endParaRPr lang="en-US" sz="3200" dirty="0"/>
          </a:p>
        </p:txBody>
      </p:sp>
      <p:sp>
        <p:nvSpPr>
          <p:cNvPr id="134" name="TextBox 133"/>
          <p:cNvSpPr txBox="1"/>
          <p:nvPr/>
        </p:nvSpPr>
        <p:spPr>
          <a:xfrm>
            <a:off x="9268084" y="613589"/>
            <a:ext cx="490547" cy="492443"/>
          </a:xfrm>
          <a:prstGeom prst="rect">
            <a:avLst/>
          </a:prstGeom>
          <a:noFill/>
        </p:spPr>
        <p:txBody>
          <a:bodyPr wrap="square" lIns="0" tIns="0" rIns="0" bIns="0" rtlCol="0">
            <a:spAutoFit/>
          </a:bodyPr>
          <a:lstStyle/>
          <a:p>
            <a:pPr algn="r"/>
            <a:r>
              <a:rPr lang="en-US" sz="3200" dirty="0" smtClean="0"/>
              <a:t>2</a:t>
            </a:r>
            <a:endParaRPr lang="en-US" sz="3200" dirty="0"/>
          </a:p>
        </p:txBody>
      </p:sp>
      <p:sp>
        <p:nvSpPr>
          <p:cNvPr id="135" name="TextBox 134"/>
          <p:cNvSpPr txBox="1"/>
          <p:nvPr/>
        </p:nvSpPr>
        <p:spPr>
          <a:xfrm>
            <a:off x="9378542" y="613589"/>
            <a:ext cx="490547" cy="492443"/>
          </a:xfrm>
          <a:prstGeom prst="rect">
            <a:avLst/>
          </a:prstGeom>
          <a:noFill/>
        </p:spPr>
        <p:txBody>
          <a:bodyPr wrap="square" lIns="0" tIns="0" rIns="0" bIns="0" rtlCol="0">
            <a:spAutoFit/>
          </a:bodyPr>
          <a:lstStyle/>
          <a:p>
            <a:pPr algn="r"/>
            <a:r>
              <a:rPr lang="en-US" sz="3200" dirty="0" smtClean="0"/>
              <a:t>10</a:t>
            </a:r>
            <a:endParaRPr lang="en-US" sz="3200" dirty="0"/>
          </a:p>
        </p:txBody>
      </p:sp>
      <p:sp>
        <p:nvSpPr>
          <p:cNvPr id="136" name="TextBox 135"/>
          <p:cNvSpPr txBox="1"/>
          <p:nvPr/>
        </p:nvSpPr>
        <p:spPr>
          <a:xfrm>
            <a:off x="9386226" y="613589"/>
            <a:ext cx="490547" cy="492443"/>
          </a:xfrm>
          <a:prstGeom prst="rect">
            <a:avLst/>
          </a:prstGeom>
          <a:noFill/>
        </p:spPr>
        <p:txBody>
          <a:bodyPr wrap="square" lIns="0" tIns="0" rIns="0" bIns="0" rtlCol="0">
            <a:spAutoFit/>
          </a:bodyPr>
          <a:lstStyle/>
          <a:p>
            <a:pPr algn="r"/>
            <a:r>
              <a:rPr lang="en-US" sz="3200" dirty="0" smtClean="0"/>
              <a:t>20</a:t>
            </a:r>
            <a:endParaRPr lang="en-US" sz="3200" dirty="0"/>
          </a:p>
        </p:txBody>
      </p:sp>
      <p:sp>
        <p:nvSpPr>
          <p:cNvPr id="137" name="TextBox 136"/>
          <p:cNvSpPr txBox="1"/>
          <p:nvPr/>
        </p:nvSpPr>
        <p:spPr>
          <a:xfrm>
            <a:off x="9378542" y="613589"/>
            <a:ext cx="490547" cy="492443"/>
          </a:xfrm>
          <a:prstGeom prst="rect">
            <a:avLst/>
          </a:prstGeom>
          <a:noFill/>
        </p:spPr>
        <p:txBody>
          <a:bodyPr wrap="square" lIns="0" tIns="0" rIns="0" bIns="0" rtlCol="0">
            <a:spAutoFit/>
          </a:bodyPr>
          <a:lstStyle/>
          <a:p>
            <a:pPr algn="r"/>
            <a:r>
              <a:rPr lang="en-US" sz="3200" dirty="0" smtClean="0"/>
              <a:t>50</a:t>
            </a:r>
            <a:endParaRPr lang="en-US" sz="3200" dirty="0"/>
          </a:p>
        </p:txBody>
      </p:sp>
      <p:sp>
        <p:nvSpPr>
          <p:cNvPr id="138" name="TextBox 137"/>
          <p:cNvSpPr txBox="1"/>
          <p:nvPr/>
        </p:nvSpPr>
        <p:spPr>
          <a:xfrm>
            <a:off x="9355096" y="613589"/>
            <a:ext cx="696651" cy="492443"/>
          </a:xfrm>
          <a:prstGeom prst="rect">
            <a:avLst/>
          </a:prstGeom>
          <a:noFill/>
        </p:spPr>
        <p:txBody>
          <a:bodyPr wrap="square" lIns="0" tIns="0" rIns="0" bIns="0" rtlCol="0">
            <a:spAutoFit/>
          </a:bodyPr>
          <a:lstStyle/>
          <a:p>
            <a:pPr algn="r"/>
            <a:r>
              <a:rPr lang="en-US" sz="3200" dirty="0" smtClean="0"/>
              <a:t>200</a:t>
            </a:r>
            <a:endParaRPr lang="en-US" sz="3200" dirty="0"/>
          </a:p>
        </p:txBody>
      </p:sp>
      <p:sp>
        <p:nvSpPr>
          <p:cNvPr id="139" name="TextBox 138"/>
          <p:cNvSpPr txBox="1"/>
          <p:nvPr/>
        </p:nvSpPr>
        <p:spPr>
          <a:xfrm>
            <a:off x="9128279" y="613589"/>
            <a:ext cx="936063" cy="492443"/>
          </a:xfrm>
          <a:prstGeom prst="rect">
            <a:avLst/>
          </a:prstGeom>
          <a:noFill/>
        </p:spPr>
        <p:txBody>
          <a:bodyPr wrap="square" lIns="0" tIns="0" rIns="0" bIns="0" rtlCol="0">
            <a:spAutoFit/>
          </a:bodyPr>
          <a:lstStyle/>
          <a:p>
            <a:pPr algn="r"/>
            <a:r>
              <a:rPr lang="en-US" sz="3200" dirty="0" smtClean="0"/>
              <a:t>350</a:t>
            </a:r>
            <a:endParaRPr lang="en-US" sz="3200" dirty="0"/>
          </a:p>
        </p:txBody>
      </p:sp>
      <p:sp>
        <p:nvSpPr>
          <p:cNvPr id="140" name="TextBox 139"/>
          <p:cNvSpPr txBox="1"/>
          <p:nvPr/>
        </p:nvSpPr>
        <p:spPr>
          <a:xfrm rot="20970383">
            <a:off x="8123683" y="2873475"/>
            <a:ext cx="1627437" cy="769441"/>
          </a:xfrm>
          <a:prstGeom prst="rect">
            <a:avLst/>
          </a:prstGeom>
          <a:noFill/>
        </p:spPr>
        <p:txBody>
          <a:bodyPr wrap="square" rtlCol="0">
            <a:spAutoFit/>
          </a:bodyPr>
          <a:lstStyle/>
          <a:p>
            <a:r>
              <a:rPr lang="en-US" sz="4400" b="1" dirty="0" smtClean="0">
                <a:solidFill>
                  <a:schemeClr val="accent5"/>
                </a:solidFill>
              </a:rPr>
              <a:t>FULL</a:t>
            </a:r>
            <a:endParaRPr lang="en-US" sz="4400" b="1" dirty="0">
              <a:solidFill>
                <a:schemeClr val="accent5"/>
              </a:solidFill>
            </a:endParaRPr>
          </a:p>
        </p:txBody>
      </p:sp>
      <p:sp>
        <p:nvSpPr>
          <p:cNvPr id="141" name="Rounded Rectangular Callout 140"/>
          <p:cNvSpPr/>
          <p:nvPr/>
        </p:nvSpPr>
        <p:spPr>
          <a:xfrm>
            <a:off x="7484808" y="1673680"/>
            <a:ext cx="1300344" cy="675507"/>
          </a:xfrm>
          <a:prstGeom prst="wedgeRoundRectCallout">
            <a:avLst>
              <a:gd name="adj1" fmla="val 42028"/>
              <a:gd name="adj2" fmla="val 108237"/>
              <a:gd name="adj3" fmla="val 16667"/>
            </a:avLst>
          </a:prstGeom>
          <a:solidFill>
            <a:schemeClr val="accent2">
              <a:lumMod val="60000"/>
              <a:lumOff val="40000"/>
            </a:schemeClr>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Expecting  99999 bytes</a:t>
            </a:r>
            <a:endParaRPr lang="en-US" sz="1400" dirty="0">
              <a:solidFill>
                <a:schemeClr val="tx1"/>
              </a:solidFill>
            </a:endParaRPr>
          </a:p>
        </p:txBody>
      </p:sp>
      <p:pic>
        <p:nvPicPr>
          <p:cNvPr id="145" name="Picture 3"/>
          <p:cNvPicPr>
            <a:picLocks noChangeAspect="1" noChangeArrowheads="1"/>
          </p:cNvPicPr>
          <p:nvPr>
            <p:custDataLst>
              <p:tags r:id="rId4"/>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3055249" y="1452720"/>
            <a:ext cx="673905" cy="44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6" name="TextBox 145"/>
          <p:cNvSpPr txBox="1"/>
          <p:nvPr/>
        </p:nvSpPr>
        <p:spPr>
          <a:xfrm>
            <a:off x="7765713" y="1981369"/>
            <a:ext cx="1495444" cy="246221"/>
          </a:xfrm>
          <a:prstGeom prst="rect">
            <a:avLst/>
          </a:prstGeom>
          <a:solidFill>
            <a:schemeClr val="bg1"/>
          </a:solidFill>
        </p:spPr>
        <p:txBody>
          <a:bodyPr wrap="square" lIns="0" tIns="0" rIns="0" bIns="0" rtlCol="0">
            <a:spAutoFit/>
          </a:bodyPr>
          <a:lstStyle/>
          <a:p>
            <a:pPr algn="r"/>
            <a:r>
              <a:rPr lang="en-US" sz="1600" dirty="0" smtClean="0"/>
              <a:t>Bytes received:</a:t>
            </a:r>
            <a:endParaRPr lang="en-US" sz="1600" dirty="0"/>
          </a:p>
        </p:txBody>
      </p:sp>
      <p:sp>
        <p:nvSpPr>
          <p:cNvPr id="147" name="TextBox 146"/>
          <p:cNvSpPr txBox="1"/>
          <p:nvPr/>
        </p:nvSpPr>
        <p:spPr>
          <a:xfrm>
            <a:off x="9069547" y="1842869"/>
            <a:ext cx="490547" cy="492443"/>
          </a:xfrm>
          <a:prstGeom prst="rect">
            <a:avLst/>
          </a:prstGeom>
          <a:noFill/>
        </p:spPr>
        <p:txBody>
          <a:bodyPr wrap="square" lIns="0" tIns="0" rIns="0" bIns="0" rtlCol="0">
            <a:spAutoFit/>
          </a:bodyPr>
          <a:lstStyle/>
          <a:p>
            <a:pPr algn="r"/>
            <a:r>
              <a:rPr lang="en-US" sz="3200" dirty="0" smtClean="0"/>
              <a:t>1</a:t>
            </a:r>
            <a:endParaRPr lang="en-US" sz="3200" dirty="0"/>
          </a:p>
        </p:txBody>
      </p:sp>
      <p:sp>
        <p:nvSpPr>
          <p:cNvPr id="148" name="TextBox 147"/>
          <p:cNvSpPr txBox="1"/>
          <p:nvPr/>
        </p:nvSpPr>
        <p:spPr>
          <a:xfrm>
            <a:off x="9084436" y="1861643"/>
            <a:ext cx="490547" cy="492443"/>
          </a:xfrm>
          <a:prstGeom prst="rect">
            <a:avLst/>
          </a:prstGeom>
          <a:noFill/>
        </p:spPr>
        <p:txBody>
          <a:bodyPr wrap="square" lIns="0" tIns="0" rIns="0" bIns="0" rtlCol="0">
            <a:spAutoFit/>
          </a:bodyPr>
          <a:lstStyle/>
          <a:p>
            <a:pPr algn="r"/>
            <a:r>
              <a:rPr lang="en-US" sz="3200" dirty="0" smtClean="0"/>
              <a:t>2</a:t>
            </a:r>
            <a:endParaRPr lang="en-US" sz="3200" dirty="0"/>
          </a:p>
        </p:txBody>
      </p:sp>
      <p:sp>
        <p:nvSpPr>
          <p:cNvPr id="149" name="TextBox 148"/>
          <p:cNvSpPr txBox="1"/>
          <p:nvPr/>
        </p:nvSpPr>
        <p:spPr>
          <a:xfrm>
            <a:off x="7765713" y="1440401"/>
            <a:ext cx="1495444" cy="246221"/>
          </a:xfrm>
          <a:prstGeom prst="rect">
            <a:avLst/>
          </a:prstGeom>
          <a:solidFill>
            <a:schemeClr val="bg1"/>
          </a:solidFill>
        </p:spPr>
        <p:txBody>
          <a:bodyPr wrap="square" lIns="0" tIns="0" rIns="0" bIns="0" rtlCol="0">
            <a:spAutoFit/>
          </a:bodyPr>
          <a:lstStyle/>
          <a:p>
            <a:pPr algn="r"/>
            <a:r>
              <a:rPr lang="en-US" sz="1600" dirty="0" smtClean="0"/>
              <a:t>Bytes expected:</a:t>
            </a:r>
            <a:endParaRPr lang="en-US" sz="1600" dirty="0"/>
          </a:p>
        </p:txBody>
      </p:sp>
      <p:sp>
        <p:nvSpPr>
          <p:cNvPr id="150" name="TextBox 149"/>
          <p:cNvSpPr txBox="1"/>
          <p:nvPr/>
        </p:nvSpPr>
        <p:spPr>
          <a:xfrm>
            <a:off x="9269749" y="1305433"/>
            <a:ext cx="1168063" cy="492443"/>
          </a:xfrm>
          <a:prstGeom prst="rect">
            <a:avLst/>
          </a:prstGeom>
          <a:noFill/>
        </p:spPr>
        <p:txBody>
          <a:bodyPr wrap="square" lIns="0" tIns="0" rIns="0" bIns="0" rtlCol="0">
            <a:spAutoFit/>
          </a:bodyPr>
          <a:lstStyle/>
          <a:p>
            <a:pPr algn="r"/>
            <a:r>
              <a:rPr lang="en-US" sz="3200" dirty="0" smtClean="0"/>
              <a:t>99999</a:t>
            </a:r>
            <a:endParaRPr lang="en-US" sz="3200" dirty="0"/>
          </a:p>
        </p:txBody>
      </p:sp>
      <p:pic>
        <p:nvPicPr>
          <p:cNvPr id="151" name="PPTShape_0"/>
          <p:cNvPicPr>
            <a:picLocks noChangeAspect="1" noChangeArrowheads="1"/>
          </p:cNvPicPr>
          <p:nvPr>
            <p:custDataLst>
              <p:tags r:id="rId5"/>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3067332" y="1451789"/>
            <a:ext cx="673905" cy="44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2" name="TextBox 151"/>
          <p:cNvSpPr txBox="1"/>
          <p:nvPr/>
        </p:nvSpPr>
        <p:spPr>
          <a:xfrm>
            <a:off x="5788627" y="3812006"/>
            <a:ext cx="1887887" cy="430887"/>
          </a:xfrm>
          <a:prstGeom prst="rect">
            <a:avLst/>
          </a:prstGeom>
          <a:solidFill>
            <a:srgbClr val="FFFFFF">
              <a:alpha val="69804"/>
            </a:srgbClr>
          </a:solidFill>
        </p:spPr>
        <p:txBody>
          <a:bodyPr wrap="square" lIns="0" tIns="0" rIns="0" bIns="0" rtlCol="0">
            <a:spAutoFit/>
          </a:bodyPr>
          <a:lstStyle>
            <a:defPPr>
              <a:defRPr lang="en-US"/>
            </a:defPPr>
            <a:lvl1pPr algn="ctr">
              <a:defRPr sz="1400"/>
            </a:lvl1pPr>
          </a:lstStyle>
          <a:p>
            <a:r>
              <a:rPr lang="en-US" dirty="0"/>
              <a:t>HTTP POST</a:t>
            </a:r>
            <a:br>
              <a:rPr lang="en-US" dirty="0"/>
            </a:br>
            <a:r>
              <a:rPr lang="en-US" dirty="0"/>
              <a:t>Content-Length: 99999</a:t>
            </a:r>
          </a:p>
        </p:txBody>
      </p:sp>
      <p:pic>
        <p:nvPicPr>
          <p:cNvPr id="153" name="Picture 15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409064" y="5098652"/>
            <a:ext cx="4324148" cy="1530748"/>
          </a:xfrm>
          <a:prstGeom prst="rect">
            <a:avLst/>
          </a:prstGeom>
        </p:spPr>
      </p:pic>
    </p:spTree>
    <p:extLst>
      <p:ext uri="{BB962C8B-B14F-4D97-AF65-F5344CB8AC3E}">
        <p14:creationId xmlns:p14="http://schemas.microsoft.com/office/powerpoint/2010/main" val="20444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500"/>
                                        <p:tgtEl>
                                          <p:spTgt spid="101"/>
                                        </p:tgtEl>
                                      </p:cBhvr>
                                    </p:animEffect>
                                  </p:childTnLst>
                                </p:cTn>
                              </p:par>
                              <p:par>
                                <p:cTn id="11" presetID="10"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fade">
                                      <p:cBhvr>
                                        <p:cTn id="16" dur="500"/>
                                        <p:tgtEl>
                                          <p:spTgt spid="10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5"/>
                                        </p:tgtEl>
                                        <p:attrNameLst>
                                          <p:attrName>style.visibility</p:attrName>
                                        </p:attrNameLst>
                                      </p:cBhvr>
                                      <p:to>
                                        <p:strVal val="visible"/>
                                      </p:to>
                                    </p:set>
                                    <p:animEffect transition="in" filter="wipe(left)">
                                      <p:cBhvr>
                                        <p:cTn id="26" dur="500"/>
                                        <p:tgtEl>
                                          <p:spTgt spid="10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06"/>
                                        </p:tgtEl>
                                        <p:attrNameLst>
                                          <p:attrName>style.visibility</p:attrName>
                                        </p:attrNameLst>
                                      </p:cBhvr>
                                      <p:to>
                                        <p:strVal val="visible"/>
                                      </p:to>
                                    </p:set>
                                    <p:animEffect transition="in" filter="wipe(left)">
                                      <p:cBhvr>
                                        <p:cTn id="29" dur="500"/>
                                        <p:tgtEl>
                                          <p:spTgt spid="10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1"/>
                                        </p:tgtEl>
                                        <p:attrNameLst>
                                          <p:attrName>style.visibility</p:attrName>
                                        </p:attrNameLst>
                                      </p:cBhvr>
                                      <p:to>
                                        <p:strVal val="visible"/>
                                      </p:to>
                                    </p:set>
                                    <p:animEffect transition="in" filter="fade">
                                      <p:cBhvr>
                                        <p:cTn id="34" dur="500"/>
                                        <p:tgtEl>
                                          <p:spTgt spid="14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5"/>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41"/>
                                        </p:tgtEl>
                                        <p:attrNameLst>
                                          <p:attrName>style.visibility</p:attrName>
                                        </p:attrNameLst>
                                      </p:cBhvr>
                                      <p:to>
                                        <p:strVal val="hidden"/>
                                      </p:to>
                                    </p:set>
                                  </p:childTnLst>
                                </p:cTn>
                              </p:par>
                              <p:par>
                                <p:cTn id="41" presetID="63" presetClass="path" presetSubtype="0" accel="50000" decel="50000" fill="hold" nodeType="withEffect">
                                  <p:stCondLst>
                                    <p:cond delay="0"/>
                                  </p:stCondLst>
                                  <p:childTnLst>
                                    <p:animMotion origin="layout" path="M -1.94444E-6 3.7037E-6 L 0.46129 0.15231 " pathEditMode="relative" rAng="0" ptsTypes="AA">
                                      <p:cBhvr>
                                        <p:cTn id="42" dur="1500" fill="hold"/>
                                        <p:tgtEl>
                                          <p:spTgt spid="145"/>
                                        </p:tgtEl>
                                        <p:attrNameLst>
                                          <p:attrName>ppt_x</p:attrName>
                                          <p:attrName>ppt_y</p:attrName>
                                        </p:attrNameLst>
                                      </p:cBhvr>
                                      <p:rCtr x="23056" y="7616"/>
                                    </p:animMotion>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146"/>
                                        </p:tgtEl>
                                        <p:attrNameLst>
                                          <p:attrName>style.visibility</p:attrName>
                                        </p:attrNameLst>
                                      </p:cBhvr>
                                      <p:to>
                                        <p:strVal val="visible"/>
                                      </p:to>
                                    </p:set>
                                    <p:animEffect transition="in" filter="fade">
                                      <p:cBhvr>
                                        <p:cTn id="46" dur="500"/>
                                        <p:tgtEl>
                                          <p:spTgt spid="14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9"/>
                                        </p:tgtEl>
                                        <p:attrNameLst>
                                          <p:attrName>style.visibility</p:attrName>
                                        </p:attrNameLst>
                                      </p:cBhvr>
                                      <p:to>
                                        <p:strVal val="visible"/>
                                      </p:to>
                                    </p:set>
                                    <p:animEffect transition="in" filter="fade">
                                      <p:cBhvr>
                                        <p:cTn id="49" dur="500"/>
                                        <p:tgtEl>
                                          <p:spTgt spid="149"/>
                                        </p:tgtEl>
                                      </p:cBhvr>
                                    </p:animEffect>
                                  </p:childTnLst>
                                </p:cTn>
                              </p:par>
                            </p:childTnLst>
                          </p:cTn>
                        </p:par>
                        <p:par>
                          <p:cTn id="50" fill="hold">
                            <p:stCondLst>
                              <p:cond delay="2000"/>
                            </p:stCondLst>
                            <p:childTnLst>
                              <p:par>
                                <p:cTn id="51" presetID="1" presetClass="entr" presetSubtype="0" fill="hold" grpId="0" nodeType="afterEffect">
                                  <p:stCondLst>
                                    <p:cond delay="0"/>
                                  </p:stCondLst>
                                  <p:childTnLst>
                                    <p:set>
                                      <p:cBhvr>
                                        <p:cTn id="52" dur="1" fill="hold">
                                          <p:stCondLst>
                                            <p:cond delay="0"/>
                                          </p:stCondLst>
                                        </p:cTn>
                                        <p:tgtEl>
                                          <p:spTgt spid="1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1"/>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145"/>
                                        </p:tgtEl>
                                        <p:attrNameLst>
                                          <p:attrName>style.visibility</p:attrName>
                                        </p:attrNameLst>
                                      </p:cBhvr>
                                      <p:to>
                                        <p:strVal val="hidden"/>
                                      </p:to>
                                    </p:set>
                                  </p:childTnLst>
                                </p:cTn>
                              </p:par>
                              <p:par>
                                <p:cTn id="61" presetID="63" presetClass="path" presetSubtype="0" accel="50000" decel="50000" fill="hold" nodeType="withEffect">
                                  <p:stCondLst>
                                    <p:cond delay="0"/>
                                  </p:stCondLst>
                                  <p:childTnLst>
                                    <p:animMotion origin="layout" path="M -1.94444E-6 3.7037E-6 L 0.46129 0.15231 " pathEditMode="relative" rAng="0" ptsTypes="AA">
                                      <p:cBhvr>
                                        <p:cTn id="62" dur="1500" fill="hold"/>
                                        <p:tgtEl>
                                          <p:spTgt spid="151"/>
                                        </p:tgtEl>
                                        <p:attrNameLst>
                                          <p:attrName>ppt_x</p:attrName>
                                          <p:attrName>ppt_y</p:attrName>
                                        </p:attrNameLst>
                                      </p:cBhvr>
                                      <p:rCtr x="23056" y="7616"/>
                                    </p:animMotion>
                                  </p:childTnLst>
                                </p:cTn>
                              </p:par>
                            </p:childTnLst>
                          </p:cTn>
                        </p:par>
                        <p:par>
                          <p:cTn id="63" fill="hold">
                            <p:stCondLst>
                              <p:cond delay="1500"/>
                            </p:stCondLst>
                            <p:childTnLst>
                              <p:par>
                                <p:cTn id="64" presetID="1" presetClass="entr" presetSubtype="0" fill="hold" grpId="0" nodeType="afterEffect">
                                  <p:stCondLst>
                                    <p:cond delay="0"/>
                                  </p:stCondLst>
                                  <p:childTnLst>
                                    <p:set>
                                      <p:cBhvr>
                                        <p:cTn id="65" dur="1" fill="hold">
                                          <p:stCondLst>
                                            <p:cond delay="0"/>
                                          </p:stCondLst>
                                        </p:cTn>
                                        <p:tgtEl>
                                          <p:spTgt spid="148"/>
                                        </p:tgtEl>
                                        <p:attrNameLst>
                                          <p:attrName>style.visibility</p:attrName>
                                        </p:attrNameLst>
                                      </p:cBhvr>
                                      <p:to>
                                        <p:strVal val="visible"/>
                                      </p:to>
                                    </p:set>
                                  </p:childTnLst>
                                </p:cTn>
                              </p:par>
                              <p:par>
                                <p:cTn id="66" presetID="1" presetClass="exit" presetSubtype="0" fill="hold" grpId="1" nodeType="withEffect">
                                  <p:stCondLst>
                                    <p:cond delay="0"/>
                                  </p:stCondLst>
                                  <p:childTnLst>
                                    <p:set>
                                      <p:cBhvr>
                                        <p:cTn id="67" dur="1" fill="hold">
                                          <p:stCondLst>
                                            <p:cond delay="0"/>
                                          </p:stCondLst>
                                        </p:cTn>
                                        <p:tgtEl>
                                          <p:spTgt spid="147"/>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107"/>
                                        </p:tgtEl>
                                        <p:attrNameLst>
                                          <p:attrName>style.visibility</p:attrName>
                                        </p:attrNameLst>
                                      </p:cBhvr>
                                      <p:to>
                                        <p:strVal val="visible"/>
                                      </p:to>
                                    </p:set>
                                    <p:animEffect transition="in" filter="wheel(1)">
                                      <p:cBhvr>
                                        <p:cTn id="72" dur="2000"/>
                                        <p:tgtEl>
                                          <p:spTgt spid="10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32"/>
                                        </p:tgtEl>
                                        <p:attrNameLst>
                                          <p:attrName>style.visibility</p:attrName>
                                        </p:attrNameLst>
                                      </p:cBhvr>
                                      <p:to>
                                        <p:strVal val="visible"/>
                                      </p:to>
                                    </p:set>
                                    <p:animEffect transition="in" filter="fade">
                                      <p:cBhvr>
                                        <p:cTn id="77" dur="500"/>
                                        <p:tgtEl>
                                          <p:spTgt spid="132"/>
                                        </p:tgtEl>
                                      </p:cBhvr>
                                    </p:animEffect>
                                  </p:childTnLst>
                                </p:cTn>
                              </p:par>
                              <p:par>
                                <p:cTn id="78" presetID="1" presetClass="exit" presetSubtype="0" fill="hold" nodeType="withEffect">
                                  <p:stCondLst>
                                    <p:cond delay="0"/>
                                  </p:stCondLst>
                                  <p:childTnLst>
                                    <p:set>
                                      <p:cBhvr>
                                        <p:cTn id="79" dur="1" fill="hold">
                                          <p:stCondLst>
                                            <p:cond delay="0"/>
                                          </p:stCondLst>
                                        </p:cTn>
                                        <p:tgtEl>
                                          <p:spTgt spid="151"/>
                                        </p:tgtEl>
                                        <p:attrNameLst>
                                          <p:attrName>style.visibility</p:attrName>
                                        </p:attrNameLst>
                                      </p:cBhvr>
                                      <p:to>
                                        <p:strVal val="hidden"/>
                                      </p:to>
                                    </p:set>
                                  </p:childTnLst>
                                </p:cTn>
                              </p:par>
                            </p:childTnLst>
                          </p:cTn>
                        </p:par>
                        <p:par>
                          <p:cTn id="80" fill="hold">
                            <p:stCondLst>
                              <p:cond delay="500"/>
                            </p:stCondLst>
                            <p:childTnLst>
                              <p:par>
                                <p:cTn id="81" presetID="1" presetClass="entr" presetSubtype="0" fill="hold" grpId="0" nodeType="afterEffect">
                                  <p:stCondLst>
                                    <p:cond delay="0"/>
                                  </p:stCondLst>
                                  <p:childTnLst>
                                    <p:set>
                                      <p:cBhvr>
                                        <p:cTn id="82" dur="1" fill="hold">
                                          <p:stCondLst>
                                            <p:cond delay="0"/>
                                          </p:stCondLst>
                                        </p:cTn>
                                        <p:tgtEl>
                                          <p:spTgt spid="133"/>
                                        </p:tgtEl>
                                        <p:attrNameLst>
                                          <p:attrName>style.visibility</p:attrName>
                                        </p:attrNameLst>
                                      </p:cBhvr>
                                      <p:to>
                                        <p:strVal val="visible"/>
                                      </p:to>
                                    </p:se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108"/>
                                        </p:tgtEl>
                                        <p:attrNameLst>
                                          <p:attrName>style.visibility</p:attrName>
                                        </p:attrNameLst>
                                      </p:cBhvr>
                                      <p:to>
                                        <p:strVal val="visible"/>
                                      </p:to>
                                    </p:set>
                                    <p:animEffect transition="in" filter="fade">
                                      <p:cBhvr>
                                        <p:cTn id="86" dur="500"/>
                                        <p:tgtEl>
                                          <p:spTgt spid="108"/>
                                        </p:tgtEl>
                                      </p:cBhvr>
                                    </p:animEffect>
                                  </p:childTnLst>
                                </p:cTn>
                              </p:par>
                            </p:childTnLst>
                          </p:cTn>
                        </p:par>
                        <p:par>
                          <p:cTn id="87" fill="hold">
                            <p:stCondLst>
                              <p:cond delay="1000"/>
                            </p:stCondLst>
                            <p:childTnLst>
                              <p:par>
                                <p:cTn id="88" presetID="22" presetClass="entr" presetSubtype="8" fill="hold" nodeType="afterEffect">
                                  <p:stCondLst>
                                    <p:cond delay="250"/>
                                  </p:stCondLst>
                                  <p:childTnLst>
                                    <p:set>
                                      <p:cBhvr>
                                        <p:cTn id="89" dur="1" fill="hold">
                                          <p:stCondLst>
                                            <p:cond delay="0"/>
                                          </p:stCondLst>
                                        </p:cTn>
                                        <p:tgtEl>
                                          <p:spTgt spid="126"/>
                                        </p:tgtEl>
                                        <p:attrNameLst>
                                          <p:attrName>style.visibility</p:attrName>
                                        </p:attrNameLst>
                                      </p:cBhvr>
                                      <p:to>
                                        <p:strVal val="visible"/>
                                      </p:to>
                                    </p:set>
                                    <p:animEffect transition="in" filter="wipe(left)">
                                      <p:cBhvr>
                                        <p:cTn id="90" dur="500"/>
                                        <p:tgtEl>
                                          <p:spTgt spid="126"/>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52"/>
                                        </p:tgtEl>
                                        <p:attrNameLst>
                                          <p:attrName>style.visibility</p:attrName>
                                        </p:attrNameLst>
                                      </p:cBhvr>
                                      <p:to>
                                        <p:strVal val="visible"/>
                                      </p:to>
                                    </p:set>
                                    <p:animEffect transition="in" filter="wipe(left)">
                                      <p:cBhvr>
                                        <p:cTn id="93" dur="500"/>
                                        <p:tgtEl>
                                          <p:spTgt spid="152"/>
                                        </p:tgtEl>
                                      </p:cBhvr>
                                    </p:animEffect>
                                  </p:childTnLst>
                                </p:cTn>
                              </p:par>
                            </p:childTnLst>
                          </p:cTn>
                        </p:par>
                        <p:par>
                          <p:cTn id="94" fill="hold">
                            <p:stCondLst>
                              <p:cond delay="1750"/>
                            </p:stCondLst>
                            <p:childTnLst>
                              <p:par>
                                <p:cTn id="95" presetID="1" presetClass="entr" presetSubtype="0" fill="hold" grpId="0" nodeType="afterEffect">
                                  <p:stCondLst>
                                    <p:cond delay="0"/>
                                  </p:stCondLst>
                                  <p:childTnLst>
                                    <p:set>
                                      <p:cBhvr>
                                        <p:cTn id="96" dur="1" fill="hold">
                                          <p:stCondLst>
                                            <p:cond delay="0"/>
                                          </p:stCondLst>
                                        </p:cTn>
                                        <p:tgtEl>
                                          <p:spTgt spid="134"/>
                                        </p:tgtEl>
                                        <p:attrNameLst>
                                          <p:attrName>style.visibility</p:attrName>
                                        </p:attrNameLst>
                                      </p:cBhvr>
                                      <p:to>
                                        <p:strVal val="visible"/>
                                      </p:to>
                                    </p:set>
                                  </p:childTnLst>
                                </p:cTn>
                              </p:par>
                              <p:par>
                                <p:cTn id="97" presetID="1" presetClass="exit" presetSubtype="0" fill="hold" grpId="1" nodeType="withEffect">
                                  <p:stCondLst>
                                    <p:cond delay="0"/>
                                  </p:stCondLst>
                                  <p:childTnLst>
                                    <p:set>
                                      <p:cBhvr>
                                        <p:cTn id="98" dur="1" fill="hold">
                                          <p:stCondLst>
                                            <p:cond delay="0"/>
                                          </p:stCondLst>
                                        </p:cTn>
                                        <p:tgtEl>
                                          <p:spTgt spid="133"/>
                                        </p:tgtEl>
                                        <p:attrNameLst>
                                          <p:attrName>style.visibility</p:attrName>
                                        </p:attrNameLst>
                                      </p:cBhvr>
                                      <p:to>
                                        <p:strVal val="hidden"/>
                                      </p:to>
                                    </p:set>
                                  </p:childTnLst>
                                </p:cTn>
                              </p:par>
                            </p:childTnLst>
                          </p:cTn>
                        </p:par>
                        <p:par>
                          <p:cTn id="99" fill="hold">
                            <p:stCondLst>
                              <p:cond delay="1750"/>
                            </p:stCondLst>
                            <p:childTnLst>
                              <p:par>
                                <p:cTn id="100" presetID="22" presetClass="entr" presetSubtype="8" fill="hold" nodeType="afterEffect">
                                  <p:stCondLst>
                                    <p:cond delay="250"/>
                                  </p:stCondLst>
                                  <p:childTnLst>
                                    <p:set>
                                      <p:cBhvr>
                                        <p:cTn id="101" dur="1" fill="hold">
                                          <p:stCondLst>
                                            <p:cond delay="0"/>
                                          </p:stCondLst>
                                        </p:cTn>
                                        <p:tgtEl>
                                          <p:spTgt spid="127"/>
                                        </p:tgtEl>
                                        <p:attrNameLst>
                                          <p:attrName>style.visibility</p:attrName>
                                        </p:attrNameLst>
                                      </p:cBhvr>
                                      <p:to>
                                        <p:strVal val="visible"/>
                                      </p:to>
                                    </p:set>
                                    <p:animEffect transition="in" filter="wipe(left)">
                                      <p:cBhvr>
                                        <p:cTn id="102" dur="500"/>
                                        <p:tgtEl>
                                          <p:spTgt spid="127"/>
                                        </p:tgtEl>
                                      </p:cBhvr>
                                    </p:animEffect>
                                  </p:childTnLst>
                                </p:cTn>
                              </p:par>
                            </p:childTnLst>
                          </p:cTn>
                        </p:par>
                        <p:par>
                          <p:cTn id="103" fill="hold">
                            <p:stCondLst>
                              <p:cond delay="2500"/>
                            </p:stCondLst>
                            <p:childTnLst>
                              <p:par>
                                <p:cTn id="104" presetID="1" presetClass="entr" presetSubtype="0" fill="hold" grpId="0" nodeType="afterEffect">
                                  <p:stCondLst>
                                    <p:cond delay="0"/>
                                  </p:stCondLst>
                                  <p:childTnLst>
                                    <p:set>
                                      <p:cBhvr>
                                        <p:cTn id="105" dur="1" fill="hold">
                                          <p:stCondLst>
                                            <p:cond delay="0"/>
                                          </p:stCondLst>
                                        </p:cTn>
                                        <p:tgtEl>
                                          <p:spTgt spid="135"/>
                                        </p:tgtEl>
                                        <p:attrNameLst>
                                          <p:attrName>style.visibility</p:attrName>
                                        </p:attrNameLst>
                                      </p:cBhvr>
                                      <p:to>
                                        <p:strVal val="visible"/>
                                      </p:to>
                                    </p:set>
                                  </p:childTnLst>
                                </p:cTn>
                              </p:par>
                              <p:par>
                                <p:cTn id="106" presetID="1" presetClass="exit" presetSubtype="0" fill="hold" grpId="1" nodeType="withEffect">
                                  <p:stCondLst>
                                    <p:cond delay="0"/>
                                  </p:stCondLst>
                                  <p:childTnLst>
                                    <p:set>
                                      <p:cBhvr>
                                        <p:cTn id="107" dur="1" fill="hold">
                                          <p:stCondLst>
                                            <p:cond delay="0"/>
                                          </p:stCondLst>
                                        </p:cTn>
                                        <p:tgtEl>
                                          <p:spTgt spid="134"/>
                                        </p:tgtEl>
                                        <p:attrNameLst>
                                          <p:attrName>style.visibility</p:attrName>
                                        </p:attrNameLst>
                                      </p:cBhvr>
                                      <p:to>
                                        <p:strVal val="hidden"/>
                                      </p:to>
                                    </p:set>
                                  </p:childTnLst>
                                </p:cTn>
                              </p:par>
                            </p:childTnLst>
                          </p:cTn>
                        </p:par>
                        <p:par>
                          <p:cTn id="108" fill="hold">
                            <p:stCondLst>
                              <p:cond delay="2500"/>
                            </p:stCondLst>
                            <p:childTnLst>
                              <p:par>
                                <p:cTn id="109" presetID="22" presetClass="entr" presetSubtype="8" fill="hold" nodeType="afterEffect">
                                  <p:stCondLst>
                                    <p:cond delay="250"/>
                                  </p:stCondLst>
                                  <p:childTnLst>
                                    <p:set>
                                      <p:cBhvr>
                                        <p:cTn id="110" dur="1" fill="hold">
                                          <p:stCondLst>
                                            <p:cond delay="0"/>
                                          </p:stCondLst>
                                        </p:cTn>
                                        <p:tgtEl>
                                          <p:spTgt spid="128"/>
                                        </p:tgtEl>
                                        <p:attrNameLst>
                                          <p:attrName>style.visibility</p:attrName>
                                        </p:attrNameLst>
                                      </p:cBhvr>
                                      <p:to>
                                        <p:strVal val="visible"/>
                                      </p:to>
                                    </p:set>
                                    <p:animEffect transition="in" filter="wipe(left)">
                                      <p:cBhvr>
                                        <p:cTn id="111" dur="500"/>
                                        <p:tgtEl>
                                          <p:spTgt spid="128"/>
                                        </p:tgtEl>
                                      </p:cBhvr>
                                    </p:animEffect>
                                  </p:childTnLst>
                                </p:cTn>
                              </p:par>
                            </p:childTnLst>
                          </p:cTn>
                        </p:par>
                        <p:par>
                          <p:cTn id="112" fill="hold">
                            <p:stCondLst>
                              <p:cond delay="3250"/>
                            </p:stCondLst>
                            <p:childTnLst>
                              <p:par>
                                <p:cTn id="113" presetID="1" presetClass="entr" presetSubtype="0" fill="hold" grpId="0" nodeType="afterEffect">
                                  <p:stCondLst>
                                    <p:cond delay="0"/>
                                  </p:stCondLst>
                                  <p:childTnLst>
                                    <p:set>
                                      <p:cBhvr>
                                        <p:cTn id="114" dur="1" fill="hold">
                                          <p:stCondLst>
                                            <p:cond delay="0"/>
                                          </p:stCondLst>
                                        </p:cTn>
                                        <p:tgtEl>
                                          <p:spTgt spid="136"/>
                                        </p:tgtEl>
                                        <p:attrNameLst>
                                          <p:attrName>style.visibility</p:attrName>
                                        </p:attrNameLst>
                                      </p:cBhvr>
                                      <p:to>
                                        <p:strVal val="visible"/>
                                      </p:to>
                                    </p:set>
                                  </p:childTnLst>
                                </p:cTn>
                              </p:par>
                              <p:par>
                                <p:cTn id="115" presetID="1" presetClass="exit" presetSubtype="0" fill="hold" grpId="1" nodeType="withEffect">
                                  <p:stCondLst>
                                    <p:cond delay="0"/>
                                  </p:stCondLst>
                                  <p:childTnLst>
                                    <p:set>
                                      <p:cBhvr>
                                        <p:cTn id="116" dur="1" fill="hold">
                                          <p:stCondLst>
                                            <p:cond delay="0"/>
                                          </p:stCondLst>
                                        </p:cTn>
                                        <p:tgtEl>
                                          <p:spTgt spid="135"/>
                                        </p:tgtEl>
                                        <p:attrNameLst>
                                          <p:attrName>style.visibility</p:attrName>
                                        </p:attrNameLst>
                                      </p:cBhvr>
                                      <p:to>
                                        <p:strVal val="hidden"/>
                                      </p:to>
                                    </p:set>
                                  </p:childTnLst>
                                </p:cTn>
                              </p:par>
                            </p:childTnLst>
                          </p:cTn>
                        </p:par>
                        <p:par>
                          <p:cTn id="117" fill="hold">
                            <p:stCondLst>
                              <p:cond delay="3250"/>
                            </p:stCondLst>
                            <p:childTnLst>
                              <p:par>
                                <p:cTn id="118" presetID="22" presetClass="entr" presetSubtype="8" fill="hold" nodeType="afterEffect">
                                  <p:stCondLst>
                                    <p:cond delay="250"/>
                                  </p:stCondLst>
                                  <p:childTnLst>
                                    <p:set>
                                      <p:cBhvr>
                                        <p:cTn id="119" dur="1" fill="hold">
                                          <p:stCondLst>
                                            <p:cond delay="0"/>
                                          </p:stCondLst>
                                        </p:cTn>
                                        <p:tgtEl>
                                          <p:spTgt spid="129"/>
                                        </p:tgtEl>
                                        <p:attrNameLst>
                                          <p:attrName>style.visibility</p:attrName>
                                        </p:attrNameLst>
                                      </p:cBhvr>
                                      <p:to>
                                        <p:strVal val="visible"/>
                                      </p:to>
                                    </p:set>
                                    <p:animEffect transition="in" filter="wipe(left)">
                                      <p:cBhvr>
                                        <p:cTn id="120" dur="500"/>
                                        <p:tgtEl>
                                          <p:spTgt spid="129"/>
                                        </p:tgtEl>
                                      </p:cBhvr>
                                    </p:animEffect>
                                  </p:childTnLst>
                                </p:cTn>
                              </p:par>
                            </p:childTnLst>
                          </p:cTn>
                        </p:par>
                        <p:par>
                          <p:cTn id="121" fill="hold">
                            <p:stCondLst>
                              <p:cond delay="4000"/>
                            </p:stCondLst>
                            <p:childTnLst>
                              <p:par>
                                <p:cTn id="122" presetID="1" presetClass="entr" presetSubtype="0" fill="hold" grpId="0" nodeType="afterEffect">
                                  <p:stCondLst>
                                    <p:cond delay="0"/>
                                  </p:stCondLst>
                                  <p:childTnLst>
                                    <p:set>
                                      <p:cBhvr>
                                        <p:cTn id="123" dur="1" fill="hold">
                                          <p:stCondLst>
                                            <p:cond delay="0"/>
                                          </p:stCondLst>
                                        </p:cTn>
                                        <p:tgtEl>
                                          <p:spTgt spid="137"/>
                                        </p:tgtEl>
                                        <p:attrNameLst>
                                          <p:attrName>style.visibility</p:attrName>
                                        </p:attrNameLst>
                                      </p:cBhvr>
                                      <p:to>
                                        <p:strVal val="visible"/>
                                      </p:to>
                                    </p:set>
                                  </p:childTnLst>
                                </p:cTn>
                              </p:par>
                              <p:par>
                                <p:cTn id="124" presetID="1" presetClass="exit" presetSubtype="0" fill="hold" grpId="1" nodeType="withEffect">
                                  <p:stCondLst>
                                    <p:cond delay="0"/>
                                  </p:stCondLst>
                                  <p:childTnLst>
                                    <p:set>
                                      <p:cBhvr>
                                        <p:cTn id="125" dur="1" fill="hold">
                                          <p:stCondLst>
                                            <p:cond delay="0"/>
                                          </p:stCondLst>
                                        </p:cTn>
                                        <p:tgtEl>
                                          <p:spTgt spid="136"/>
                                        </p:tgtEl>
                                        <p:attrNameLst>
                                          <p:attrName>style.visibility</p:attrName>
                                        </p:attrNameLst>
                                      </p:cBhvr>
                                      <p:to>
                                        <p:strVal val="hidden"/>
                                      </p:to>
                                    </p:set>
                                  </p:childTnLst>
                                </p:cTn>
                              </p:par>
                            </p:childTnLst>
                          </p:cTn>
                        </p:par>
                        <p:par>
                          <p:cTn id="126" fill="hold">
                            <p:stCondLst>
                              <p:cond delay="4000"/>
                            </p:stCondLst>
                            <p:childTnLst>
                              <p:par>
                                <p:cTn id="127" presetID="22" presetClass="entr" presetSubtype="8" fill="hold" nodeType="afterEffect">
                                  <p:stCondLst>
                                    <p:cond delay="250"/>
                                  </p:stCondLst>
                                  <p:childTnLst>
                                    <p:set>
                                      <p:cBhvr>
                                        <p:cTn id="128" dur="1" fill="hold">
                                          <p:stCondLst>
                                            <p:cond delay="0"/>
                                          </p:stCondLst>
                                        </p:cTn>
                                        <p:tgtEl>
                                          <p:spTgt spid="130"/>
                                        </p:tgtEl>
                                        <p:attrNameLst>
                                          <p:attrName>style.visibility</p:attrName>
                                        </p:attrNameLst>
                                      </p:cBhvr>
                                      <p:to>
                                        <p:strVal val="visible"/>
                                      </p:to>
                                    </p:set>
                                    <p:animEffect transition="in" filter="wipe(left)">
                                      <p:cBhvr>
                                        <p:cTn id="129" dur="500"/>
                                        <p:tgtEl>
                                          <p:spTgt spid="130"/>
                                        </p:tgtEl>
                                      </p:cBhvr>
                                    </p:animEffect>
                                  </p:childTnLst>
                                </p:cTn>
                              </p:par>
                            </p:childTnLst>
                          </p:cTn>
                        </p:par>
                        <p:par>
                          <p:cTn id="130" fill="hold">
                            <p:stCondLst>
                              <p:cond delay="4750"/>
                            </p:stCondLst>
                            <p:childTnLst>
                              <p:par>
                                <p:cTn id="131" presetID="1" presetClass="entr" presetSubtype="0" fill="hold" grpId="0" nodeType="afterEffect">
                                  <p:stCondLst>
                                    <p:cond delay="0"/>
                                  </p:stCondLst>
                                  <p:childTnLst>
                                    <p:set>
                                      <p:cBhvr>
                                        <p:cTn id="132" dur="1" fill="hold">
                                          <p:stCondLst>
                                            <p:cond delay="0"/>
                                          </p:stCondLst>
                                        </p:cTn>
                                        <p:tgtEl>
                                          <p:spTgt spid="138"/>
                                        </p:tgtEl>
                                        <p:attrNameLst>
                                          <p:attrName>style.visibility</p:attrName>
                                        </p:attrNameLst>
                                      </p:cBhvr>
                                      <p:to>
                                        <p:strVal val="visible"/>
                                      </p:to>
                                    </p:set>
                                  </p:childTnLst>
                                </p:cTn>
                              </p:par>
                              <p:par>
                                <p:cTn id="133" presetID="1" presetClass="exit" presetSubtype="0" fill="hold" grpId="1" nodeType="withEffect">
                                  <p:stCondLst>
                                    <p:cond delay="0"/>
                                  </p:stCondLst>
                                  <p:childTnLst>
                                    <p:set>
                                      <p:cBhvr>
                                        <p:cTn id="134" dur="1" fill="hold">
                                          <p:stCondLst>
                                            <p:cond delay="0"/>
                                          </p:stCondLst>
                                        </p:cTn>
                                        <p:tgtEl>
                                          <p:spTgt spid="137"/>
                                        </p:tgtEl>
                                        <p:attrNameLst>
                                          <p:attrName>style.visibility</p:attrName>
                                        </p:attrNameLst>
                                      </p:cBhvr>
                                      <p:to>
                                        <p:strVal val="hidden"/>
                                      </p:to>
                                    </p:set>
                                  </p:childTnLst>
                                </p:cTn>
                              </p:par>
                            </p:childTnLst>
                          </p:cTn>
                        </p:par>
                        <p:par>
                          <p:cTn id="135" fill="hold">
                            <p:stCondLst>
                              <p:cond delay="4750"/>
                            </p:stCondLst>
                            <p:childTnLst>
                              <p:par>
                                <p:cTn id="136" presetID="22" presetClass="entr" presetSubtype="8" fill="hold" nodeType="afterEffect">
                                  <p:stCondLst>
                                    <p:cond delay="250"/>
                                  </p:stCondLst>
                                  <p:childTnLst>
                                    <p:set>
                                      <p:cBhvr>
                                        <p:cTn id="137" dur="1" fill="hold">
                                          <p:stCondLst>
                                            <p:cond delay="0"/>
                                          </p:stCondLst>
                                        </p:cTn>
                                        <p:tgtEl>
                                          <p:spTgt spid="131"/>
                                        </p:tgtEl>
                                        <p:attrNameLst>
                                          <p:attrName>style.visibility</p:attrName>
                                        </p:attrNameLst>
                                      </p:cBhvr>
                                      <p:to>
                                        <p:strVal val="visible"/>
                                      </p:to>
                                    </p:set>
                                    <p:animEffect transition="in" filter="wipe(left)">
                                      <p:cBhvr>
                                        <p:cTn id="138" dur="500"/>
                                        <p:tgtEl>
                                          <p:spTgt spid="131"/>
                                        </p:tgtEl>
                                      </p:cBhvr>
                                    </p:animEffect>
                                  </p:childTnLst>
                                </p:cTn>
                              </p:par>
                            </p:childTnLst>
                          </p:cTn>
                        </p:par>
                        <p:par>
                          <p:cTn id="139" fill="hold">
                            <p:stCondLst>
                              <p:cond delay="5500"/>
                            </p:stCondLst>
                            <p:childTnLst>
                              <p:par>
                                <p:cTn id="140" presetID="1" presetClass="entr" presetSubtype="0" fill="hold" grpId="0" nodeType="afterEffect">
                                  <p:stCondLst>
                                    <p:cond delay="0"/>
                                  </p:stCondLst>
                                  <p:childTnLst>
                                    <p:set>
                                      <p:cBhvr>
                                        <p:cTn id="141" dur="1" fill="hold">
                                          <p:stCondLst>
                                            <p:cond delay="0"/>
                                          </p:stCondLst>
                                        </p:cTn>
                                        <p:tgtEl>
                                          <p:spTgt spid="139"/>
                                        </p:tgtEl>
                                        <p:attrNameLst>
                                          <p:attrName>style.visibility</p:attrName>
                                        </p:attrNameLst>
                                      </p:cBhvr>
                                      <p:to>
                                        <p:strVal val="visible"/>
                                      </p:to>
                                    </p:set>
                                  </p:childTnLst>
                                </p:cTn>
                              </p:par>
                              <p:par>
                                <p:cTn id="142" presetID="1" presetClass="exit" presetSubtype="0" fill="hold" grpId="1" nodeType="withEffect">
                                  <p:stCondLst>
                                    <p:cond delay="0"/>
                                  </p:stCondLst>
                                  <p:childTnLst>
                                    <p:set>
                                      <p:cBhvr>
                                        <p:cTn id="143" dur="1" fill="hold">
                                          <p:stCondLst>
                                            <p:cond delay="0"/>
                                          </p:stCondLst>
                                        </p:cTn>
                                        <p:tgtEl>
                                          <p:spTgt spid="138"/>
                                        </p:tgtEl>
                                        <p:attrNameLst>
                                          <p:attrName>style.visibility</p:attrName>
                                        </p:attrNameLst>
                                      </p:cBhvr>
                                      <p:to>
                                        <p:strVal val="hidden"/>
                                      </p:to>
                                    </p:set>
                                  </p:childTnLst>
                                </p:cTn>
                              </p:par>
                            </p:childTnLst>
                          </p:cTn>
                        </p:par>
                        <p:par>
                          <p:cTn id="144" fill="hold">
                            <p:stCondLst>
                              <p:cond delay="5500"/>
                            </p:stCondLst>
                            <p:childTnLst>
                              <p:par>
                                <p:cTn id="145" presetID="10" presetClass="entr" presetSubtype="0" fill="hold" grpId="0" nodeType="afterEffect">
                                  <p:stCondLst>
                                    <p:cond delay="0"/>
                                  </p:stCondLst>
                                  <p:childTnLst>
                                    <p:set>
                                      <p:cBhvr>
                                        <p:cTn id="146" dur="1" fill="hold">
                                          <p:stCondLst>
                                            <p:cond delay="0"/>
                                          </p:stCondLst>
                                        </p:cTn>
                                        <p:tgtEl>
                                          <p:spTgt spid="140"/>
                                        </p:tgtEl>
                                        <p:attrNameLst>
                                          <p:attrName>style.visibility</p:attrName>
                                        </p:attrNameLst>
                                      </p:cBhvr>
                                      <p:to>
                                        <p:strVal val="visible"/>
                                      </p:to>
                                    </p:set>
                                    <p:animEffect transition="in" filter="fade">
                                      <p:cBhvr>
                                        <p:cTn id="147" dur="500"/>
                                        <p:tgtEl>
                                          <p:spTgt spid="140"/>
                                        </p:tgtEl>
                                      </p:cBhvr>
                                    </p:animEffect>
                                  </p:childTnLst>
                                </p:cTn>
                              </p:par>
                            </p:childTnLst>
                          </p:cTn>
                        </p:par>
                      </p:childTnLst>
                    </p:cTn>
                  </p:par>
                  <p:par>
                    <p:cTn id="148" fill="hold">
                      <p:stCondLst>
                        <p:cond delay="indefinite"/>
                      </p:stCondLst>
                      <p:childTnLst>
                        <p:par>
                          <p:cTn id="149" fill="hold">
                            <p:stCondLst>
                              <p:cond delay="0"/>
                            </p:stCondLst>
                            <p:childTnLst>
                              <p:par>
                                <p:cTn id="150" presetID="31" presetClass="entr" presetSubtype="0" fill="hold" nodeType="clickEffect">
                                  <p:stCondLst>
                                    <p:cond delay="0"/>
                                  </p:stCondLst>
                                  <p:childTnLst>
                                    <p:set>
                                      <p:cBhvr>
                                        <p:cTn id="151" dur="1" fill="hold">
                                          <p:stCondLst>
                                            <p:cond delay="0"/>
                                          </p:stCondLst>
                                        </p:cTn>
                                        <p:tgtEl>
                                          <p:spTgt spid="153"/>
                                        </p:tgtEl>
                                        <p:attrNameLst>
                                          <p:attrName>style.visibility</p:attrName>
                                        </p:attrNameLst>
                                      </p:cBhvr>
                                      <p:to>
                                        <p:strVal val="visible"/>
                                      </p:to>
                                    </p:set>
                                    <p:anim calcmode="lin" valueType="num">
                                      <p:cBhvr>
                                        <p:cTn id="152" dur="1000" fill="hold"/>
                                        <p:tgtEl>
                                          <p:spTgt spid="153"/>
                                        </p:tgtEl>
                                        <p:attrNameLst>
                                          <p:attrName>ppt_w</p:attrName>
                                        </p:attrNameLst>
                                      </p:cBhvr>
                                      <p:tavLst>
                                        <p:tav tm="0">
                                          <p:val>
                                            <p:fltVal val="0"/>
                                          </p:val>
                                        </p:tav>
                                        <p:tav tm="100000">
                                          <p:val>
                                            <p:strVal val="#ppt_w"/>
                                          </p:val>
                                        </p:tav>
                                      </p:tavLst>
                                    </p:anim>
                                    <p:anim calcmode="lin" valueType="num">
                                      <p:cBhvr>
                                        <p:cTn id="153" dur="1000" fill="hold"/>
                                        <p:tgtEl>
                                          <p:spTgt spid="153"/>
                                        </p:tgtEl>
                                        <p:attrNameLst>
                                          <p:attrName>ppt_h</p:attrName>
                                        </p:attrNameLst>
                                      </p:cBhvr>
                                      <p:tavLst>
                                        <p:tav tm="0">
                                          <p:val>
                                            <p:fltVal val="0"/>
                                          </p:val>
                                        </p:tav>
                                        <p:tav tm="100000">
                                          <p:val>
                                            <p:strVal val="#ppt_h"/>
                                          </p:val>
                                        </p:tav>
                                      </p:tavLst>
                                    </p:anim>
                                    <p:anim calcmode="lin" valueType="num">
                                      <p:cBhvr>
                                        <p:cTn id="154" dur="1000" fill="hold"/>
                                        <p:tgtEl>
                                          <p:spTgt spid="153"/>
                                        </p:tgtEl>
                                        <p:attrNameLst>
                                          <p:attrName>style.rotation</p:attrName>
                                        </p:attrNameLst>
                                      </p:cBhvr>
                                      <p:tavLst>
                                        <p:tav tm="0">
                                          <p:val>
                                            <p:fltVal val="90"/>
                                          </p:val>
                                        </p:tav>
                                        <p:tav tm="100000">
                                          <p:val>
                                            <p:fltVal val="0"/>
                                          </p:val>
                                        </p:tav>
                                      </p:tavLst>
                                    </p:anim>
                                    <p:animEffect transition="in" filter="fade">
                                      <p:cBhvr>
                                        <p:cTn id="155" dur="10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3" grpId="0"/>
      <p:bldP spid="104" grpId="0" animBg="1"/>
      <p:bldP spid="106" grpId="0" animBg="1"/>
      <p:bldP spid="107" grpId="0" animBg="1"/>
      <p:bldP spid="132" grpId="0" animBg="1"/>
      <p:bldP spid="133" grpId="0"/>
      <p:bldP spid="133" grpId="1"/>
      <p:bldP spid="134" grpId="0"/>
      <p:bldP spid="134" grpId="1"/>
      <p:bldP spid="135" grpId="0"/>
      <p:bldP spid="135" grpId="1"/>
      <p:bldP spid="136" grpId="0"/>
      <p:bldP spid="136" grpId="1"/>
      <p:bldP spid="137" grpId="0"/>
      <p:bldP spid="137" grpId="1"/>
      <p:bldP spid="138" grpId="0"/>
      <p:bldP spid="138" grpId="1"/>
      <p:bldP spid="139" grpId="0"/>
      <p:bldP spid="140" grpId="0"/>
      <p:bldP spid="141" grpId="0" animBg="1"/>
      <p:bldP spid="141" grpId="1" animBg="1"/>
      <p:bldP spid="146" grpId="0" animBg="1"/>
      <p:bldP spid="147" grpId="0"/>
      <p:bldP spid="147" grpId="1"/>
      <p:bldP spid="148" grpId="0"/>
      <p:bldP spid="149" grpId="0" animBg="1"/>
      <p:bldP spid="150" grpId="0"/>
      <p:bldP spid="15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H="1">
            <a:off x="3512524" y="2209800"/>
            <a:ext cx="4795601" cy="11430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H="1">
            <a:off x="3572685" y="2814606"/>
            <a:ext cx="4474756" cy="103149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rot="20836684">
            <a:off x="4743642" y="2661825"/>
            <a:ext cx="1432398" cy="215444"/>
          </a:xfrm>
          <a:prstGeom prst="rect">
            <a:avLst/>
          </a:prstGeom>
          <a:noFill/>
        </p:spPr>
        <p:txBody>
          <a:bodyPr wrap="square" lIns="0" tIns="0" rIns="0" bIns="0" rtlCol="0">
            <a:spAutoFit/>
          </a:bodyPr>
          <a:lstStyle/>
          <a:p>
            <a:pPr algn="ctr"/>
            <a:r>
              <a:rPr lang="en-US" sz="1400" dirty="0" smtClean="0"/>
              <a:t>SSL connection</a:t>
            </a:r>
            <a:endParaRPr lang="en-US" sz="1400" dirty="0"/>
          </a:p>
        </p:txBody>
      </p:sp>
      <p:pic>
        <p:nvPicPr>
          <p:cNvPr id="6" name="Picture 10" descr="http://rds.yahoo.com/_ylt=A2KJkexe4X5MtDgAXy.jzbkF/SIG=12u8k379v/EXP=1283470046/**http%3a/ictatsgc.files.wordpress.com/2008/04/thinkcentre-a61-desktop-pc.jpg"/>
          <p:cNvPicPr>
            <a:picLocks noChangeAspect="1" noChangeArrowheads="1"/>
          </p:cNvPicPr>
          <p:nvPr>
            <p:custDataLst>
              <p:tags r:id="rId1"/>
            </p:custDataLst>
          </p:nvPr>
        </p:nvPicPr>
        <p:blipFill>
          <a:blip r:embed="rId4" cstate="print">
            <a:clrChange>
              <a:clrFrom>
                <a:srgbClr val="FFFFFF"/>
              </a:clrFrom>
              <a:clrTo>
                <a:srgbClr val="FFFFFF">
                  <a:alpha val="0"/>
                </a:srgbClr>
              </a:clrTo>
            </a:clrChange>
          </a:blip>
          <a:srcRect l="1623" t="2006" r="9872"/>
          <a:stretch>
            <a:fillRect/>
          </a:stretch>
        </p:blipFill>
        <p:spPr bwMode="auto">
          <a:xfrm>
            <a:off x="7870049" y="1810400"/>
            <a:ext cx="1331796" cy="1190616"/>
          </a:xfrm>
          <a:prstGeom prst="rect">
            <a:avLst/>
          </a:prstGeom>
          <a:noFill/>
        </p:spPr>
      </p:pic>
      <p:sp>
        <p:nvSpPr>
          <p:cNvPr id="7" name="TextBox 6"/>
          <p:cNvSpPr txBox="1"/>
          <p:nvPr/>
        </p:nvSpPr>
        <p:spPr>
          <a:xfrm>
            <a:off x="8322101" y="2949722"/>
            <a:ext cx="1047553" cy="215444"/>
          </a:xfrm>
          <a:prstGeom prst="rect">
            <a:avLst/>
          </a:prstGeom>
          <a:noFill/>
        </p:spPr>
        <p:txBody>
          <a:bodyPr wrap="square" lIns="0" tIns="0" rIns="0" bIns="0" rtlCol="0">
            <a:spAutoFit/>
          </a:bodyPr>
          <a:lstStyle/>
          <a:p>
            <a:pPr algn="ctr"/>
            <a:r>
              <a:rPr lang="en-US" sz="1400" dirty="0" smtClean="0"/>
              <a:t>Attacker</a:t>
            </a:r>
          </a:p>
        </p:txBody>
      </p:sp>
      <p:pic>
        <p:nvPicPr>
          <p:cNvPr id="8" name="Picture 7" descr="http://rds.yahoo.com/_ylt=A0S0204rpn5M1SUA77ejzbkF/SIG=12brqdoaf/EXP=1283454891/**http%3a/i.zdnet.com/blogs/Medion%2520Home%2520Server.jpg"/>
          <p:cNvPicPr>
            <a:picLocks noChangeAspect="1" noChangeArrowheads="1"/>
          </p:cNvPicPr>
          <p:nvPr>
            <p:custDataLst>
              <p:tags r:id="rId2"/>
            </p:custDataLst>
          </p:nvPr>
        </p:nvPicPr>
        <p:blipFill>
          <a:blip r:embed="rId5" cstate="print">
            <a:clrChange>
              <a:clrFrom>
                <a:srgbClr val="FFFFFF"/>
              </a:clrFrom>
              <a:clrTo>
                <a:srgbClr val="FFFFFF">
                  <a:alpha val="0"/>
                </a:srgbClr>
              </a:clrTo>
            </a:clrChange>
          </a:blip>
          <a:srcRect l="14269" t="12049" r="22537"/>
          <a:stretch>
            <a:fillRect/>
          </a:stretch>
        </p:blipFill>
        <p:spPr bwMode="auto">
          <a:xfrm>
            <a:off x="2435426" y="3233594"/>
            <a:ext cx="1393161" cy="1455828"/>
          </a:xfrm>
          <a:prstGeom prst="rect">
            <a:avLst/>
          </a:prstGeom>
          <a:noFill/>
        </p:spPr>
      </p:pic>
      <p:sp>
        <p:nvSpPr>
          <p:cNvPr id="9" name="TextBox 8"/>
          <p:cNvSpPr txBox="1"/>
          <p:nvPr/>
        </p:nvSpPr>
        <p:spPr>
          <a:xfrm>
            <a:off x="2255090" y="4583649"/>
            <a:ext cx="1861898" cy="492443"/>
          </a:xfrm>
          <a:prstGeom prst="rect">
            <a:avLst/>
          </a:prstGeom>
          <a:solidFill>
            <a:schemeClr val="bg1"/>
          </a:solidFill>
        </p:spPr>
        <p:txBody>
          <a:bodyPr wrap="square" lIns="0" tIns="0" rIns="0" bIns="0" rtlCol="0">
            <a:spAutoFit/>
          </a:bodyPr>
          <a:lstStyle/>
          <a:p>
            <a:pPr algn="ctr"/>
            <a:r>
              <a:rPr lang="en-US" sz="1600" dirty="0" smtClean="0"/>
              <a:t>Victim</a:t>
            </a:r>
            <a:br>
              <a:rPr lang="en-US" sz="1600" dirty="0" smtClean="0"/>
            </a:br>
            <a:r>
              <a:rPr lang="en-US" sz="1600" dirty="0" smtClean="0"/>
              <a:t>HTTPS Web server</a:t>
            </a:r>
            <a:endParaRPr lang="en-US" sz="1600" dirty="0"/>
          </a:p>
        </p:txBody>
      </p:sp>
      <p:sp>
        <p:nvSpPr>
          <p:cNvPr id="10" name="Rounded Rectangular Callout 9"/>
          <p:cNvSpPr/>
          <p:nvPr/>
        </p:nvSpPr>
        <p:spPr>
          <a:xfrm>
            <a:off x="9002552" y="1236784"/>
            <a:ext cx="838200" cy="479658"/>
          </a:xfrm>
          <a:prstGeom prst="wedgeRoundRectCallout">
            <a:avLst>
              <a:gd name="adj1" fmla="val -66349"/>
              <a:gd name="adj2" fmla="val 111467"/>
              <a:gd name="adj3" fmla="val 16667"/>
            </a:avLst>
          </a:prstGeom>
          <a:solidFill>
            <a:schemeClr val="accent2">
              <a:lumMod val="60000"/>
              <a:lumOff val="40000"/>
            </a:schemeClr>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1X</a:t>
            </a:r>
            <a:endParaRPr lang="en-US" sz="1400" dirty="0">
              <a:solidFill>
                <a:schemeClr val="tx1"/>
              </a:solidFill>
            </a:endParaRPr>
          </a:p>
        </p:txBody>
      </p:sp>
      <p:sp>
        <p:nvSpPr>
          <p:cNvPr id="11" name="Rounded Rectangular Callout 10"/>
          <p:cNvSpPr/>
          <p:nvPr/>
        </p:nvSpPr>
        <p:spPr>
          <a:xfrm>
            <a:off x="1751012" y="2507448"/>
            <a:ext cx="838200" cy="479658"/>
          </a:xfrm>
          <a:prstGeom prst="wedgeRoundRectCallout">
            <a:avLst>
              <a:gd name="adj1" fmla="val 83062"/>
              <a:gd name="adj2" fmla="val 142311"/>
              <a:gd name="adj3" fmla="val 16667"/>
            </a:avLst>
          </a:prstGeom>
          <a:solidFill>
            <a:schemeClr val="accent2">
              <a:lumMod val="60000"/>
              <a:lumOff val="40000"/>
            </a:schemeClr>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15X</a:t>
            </a:r>
            <a:endParaRPr lang="en-US" sz="1400" dirty="0">
              <a:solidFill>
                <a:schemeClr val="tx1"/>
              </a:solidFill>
            </a:endParaRPr>
          </a:p>
        </p:txBody>
      </p:sp>
      <p:sp>
        <p:nvSpPr>
          <p:cNvPr id="12" name="TextBox 11"/>
          <p:cNvSpPr txBox="1"/>
          <p:nvPr/>
        </p:nvSpPr>
        <p:spPr>
          <a:xfrm>
            <a:off x="7597056" y="2365236"/>
            <a:ext cx="418301" cy="184666"/>
          </a:xfrm>
          <a:prstGeom prst="rect">
            <a:avLst/>
          </a:prstGeom>
          <a:noFill/>
        </p:spPr>
        <p:txBody>
          <a:bodyPr wrap="square" lIns="0" tIns="0" rIns="0" bIns="0" rtlCol="0">
            <a:spAutoFit/>
          </a:bodyPr>
          <a:lstStyle/>
          <a:p>
            <a:pPr algn="ctr"/>
            <a:r>
              <a:rPr lang="en-US" sz="1200" b="1" dirty="0" smtClean="0">
                <a:solidFill>
                  <a:schemeClr val="accent5">
                    <a:lumMod val="75000"/>
                  </a:schemeClr>
                </a:solidFill>
              </a:rPr>
              <a:t>SSL</a:t>
            </a:r>
            <a:endParaRPr lang="en-US" sz="1200" b="1" dirty="0">
              <a:solidFill>
                <a:schemeClr val="accent5">
                  <a:lumMod val="75000"/>
                </a:schemeClr>
              </a:solidFill>
            </a:endParaRPr>
          </a:p>
        </p:txBody>
      </p:sp>
      <p:sp>
        <p:nvSpPr>
          <p:cNvPr id="13" name="TextBox 12"/>
          <p:cNvSpPr txBox="1"/>
          <p:nvPr/>
        </p:nvSpPr>
        <p:spPr>
          <a:xfrm>
            <a:off x="7749456" y="2517636"/>
            <a:ext cx="418301" cy="184666"/>
          </a:xfrm>
          <a:prstGeom prst="rect">
            <a:avLst/>
          </a:prstGeom>
          <a:noFill/>
        </p:spPr>
        <p:txBody>
          <a:bodyPr wrap="square" lIns="0" tIns="0" rIns="0" bIns="0" rtlCol="0">
            <a:spAutoFit/>
          </a:bodyPr>
          <a:lstStyle/>
          <a:p>
            <a:pPr algn="ctr"/>
            <a:r>
              <a:rPr lang="en-US" sz="1200" b="1" dirty="0" smtClean="0">
                <a:solidFill>
                  <a:schemeClr val="accent5">
                    <a:lumMod val="75000"/>
                  </a:schemeClr>
                </a:solidFill>
              </a:rPr>
              <a:t>SSL</a:t>
            </a:r>
            <a:endParaRPr lang="en-US" sz="1200" b="1" dirty="0">
              <a:solidFill>
                <a:schemeClr val="accent5">
                  <a:lumMod val="75000"/>
                </a:schemeClr>
              </a:solidFill>
            </a:endParaRPr>
          </a:p>
        </p:txBody>
      </p:sp>
      <p:sp>
        <p:nvSpPr>
          <p:cNvPr id="14" name="TextBox 13"/>
          <p:cNvSpPr txBox="1"/>
          <p:nvPr/>
        </p:nvSpPr>
        <p:spPr>
          <a:xfrm>
            <a:off x="7889824" y="2390272"/>
            <a:ext cx="418301" cy="184666"/>
          </a:xfrm>
          <a:prstGeom prst="rect">
            <a:avLst/>
          </a:prstGeom>
          <a:noFill/>
        </p:spPr>
        <p:txBody>
          <a:bodyPr wrap="square" lIns="0" tIns="0" rIns="0" bIns="0" rtlCol="0">
            <a:spAutoFit/>
          </a:bodyPr>
          <a:lstStyle/>
          <a:p>
            <a:pPr algn="ctr"/>
            <a:r>
              <a:rPr lang="en-US" sz="1200" b="1" dirty="0" smtClean="0">
                <a:solidFill>
                  <a:schemeClr val="accent5">
                    <a:lumMod val="75000"/>
                  </a:schemeClr>
                </a:solidFill>
              </a:rPr>
              <a:t>SSL</a:t>
            </a:r>
            <a:endParaRPr lang="en-US" sz="1200" b="1" dirty="0">
              <a:solidFill>
                <a:schemeClr val="accent5">
                  <a:lumMod val="75000"/>
                </a:schemeClr>
              </a:solidFill>
            </a:endParaRPr>
          </a:p>
        </p:txBody>
      </p:sp>
      <p:sp>
        <p:nvSpPr>
          <p:cNvPr id="15" name="TextBox 14"/>
          <p:cNvSpPr txBox="1"/>
          <p:nvPr/>
        </p:nvSpPr>
        <p:spPr>
          <a:xfrm>
            <a:off x="7860190" y="2587598"/>
            <a:ext cx="418301" cy="184666"/>
          </a:xfrm>
          <a:prstGeom prst="rect">
            <a:avLst/>
          </a:prstGeom>
          <a:noFill/>
        </p:spPr>
        <p:txBody>
          <a:bodyPr wrap="square" lIns="0" tIns="0" rIns="0" bIns="0" rtlCol="0">
            <a:spAutoFit/>
          </a:bodyPr>
          <a:lstStyle/>
          <a:p>
            <a:pPr algn="ctr"/>
            <a:r>
              <a:rPr lang="en-US" sz="1200" b="1" dirty="0" smtClean="0">
                <a:solidFill>
                  <a:schemeClr val="accent5">
                    <a:lumMod val="75000"/>
                  </a:schemeClr>
                </a:solidFill>
              </a:rPr>
              <a:t>SSL</a:t>
            </a:r>
            <a:endParaRPr lang="en-US" sz="1200" b="1" dirty="0">
              <a:solidFill>
                <a:schemeClr val="accent5">
                  <a:lumMod val="75000"/>
                </a:schemeClr>
              </a:solidFill>
            </a:endParaRPr>
          </a:p>
        </p:txBody>
      </p:sp>
      <p:sp>
        <p:nvSpPr>
          <p:cNvPr id="16" name="TextBox 15"/>
          <p:cNvSpPr txBox="1"/>
          <p:nvPr/>
        </p:nvSpPr>
        <p:spPr>
          <a:xfrm>
            <a:off x="7860190" y="2297939"/>
            <a:ext cx="418301" cy="184666"/>
          </a:xfrm>
          <a:prstGeom prst="rect">
            <a:avLst/>
          </a:prstGeom>
          <a:noFill/>
        </p:spPr>
        <p:txBody>
          <a:bodyPr wrap="square" lIns="0" tIns="0" rIns="0" bIns="0" rtlCol="0">
            <a:spAutoFit/>
          </a:bodyPr>
          <a:lstStyle/>
          <a:p>
            <a:pPr algn="ctr"/>
            <a:r>
              <a:rPr lang="en-US" sz="1200" b="1" dirty="0" smtClean="0">
                <a:solidFill>
                  <a:schemeClr val="accent5">
                    <a:lumMod val="75000"/>
                  </a:schemeClr>
                </a:solidFill>
              </a:rPr>
              <a:t>SSL</a:t>
            </a:r>
            <a:endParaRPr lang="en-US" sz="1200" b="1" dirty="0">
              <a:solidFill>
                <a:schemeClr val="accent5">
                  <a:lumMod val="75000"/>
                </a:schemeClr>
              </a:solidFill>
            </a:endParaRPr>
          </a:p>
        </p:txBody>
      </p:sp>
      <p:sp>
        <p:nvSpPr>
          <p:cNvPr id="17" name="TextBox 16"/>
          <p:cNvSpPr txBox="1"/>
          <p:nvPr/>
        </p:nvSpPr>
        <p:spPr>
          <a:xfrm>
            <a:off x="7749455" y="2429495"/>
            <a:ext cx="418301" cy="184666"/>
          </a:xfrm>
          <a:prstGeom prst="rect">
            <a:avLst/>
          </a:prstGeom>
          <a:noFill/>
        </p:spPr>
        <p:txBody>
          <a:bodyPr wrap="square" lIns="0" tIns="0" rIns="0" bIns="0" rtlCol="0">
            <a:spAutoFit/>
          </a:bodyPr>
          <a:lstStyle/>
          <a:p>
            <a:pPr algn="ctr"/>
            <a:r>
              <a:rPr lang="en-US" sz="1200" b="1" dirty="0" smtClean="0">
                <a:solidFill>
                  <a:schemeClr val="accent5">
                    <a:lumMod val="75000"/>
                  </a:schemeClr>
                </a:solidFill>
              </a:rPr>
              <a:t>SSL</a:t>
            </a:r>
            <a:endParaRPr lang="en-US" sz="1200" b="1" dirty="0">
              <a:solidFill>
                <a:schemeClr val="accent5">
                  <a:lumMod val="75000"/>
                </a:schemeClr>
              </a:solidFill>
            </a:endParaRPr>
          </a:p>
        </p:txBody>
      </p:sp>
      <p:sp>
        <p:nvSpPr>
          <p:cNvPr id="18" name="TextBox 17"/>
          <p:cNvSpPr txBox="1"/>
          <p:nvPr/>
        </p:nvSpPr>
        <p:spPr>
          <a:xfrm>
            <a:off x="7820506" y="2517636"/>
            <a:ext cx="418301" cy="184666"/>
          </a:xfrm>
          <a:prstGeom prst="rect">
            <a:avLst/>
          </a:prstGeom>
          <a:noFill/>
        </p:spPr>
        <p:txBody>
          <a:bodyPr wrap="square" lIns="0" tIns="0" rIns="0" bIns="0" rtlCol="0">
            <a:spAutoFit/>
          </a:bodyPr>
          <a:lstStyle/>
          <a:p>
            <a:pPr algn="ctr"/>
            <a:r>
              <a:rPr lang="en-US" sz="1200" b="1" dirty="0" smtClean="0">
                <a:solidFill>
                  <a:schemeClr val="accent5">
                    <a:lumMod val="75000"/>
                  </a:schemeClr>
                </a:solidFill>
              </a:rPr>
              <a:t>SSL</a:t>
            </a:r>
            <a:endParaRPr lang="en-US" sz="1200" b="1" dirty="0">
              <a:solidFill>
                <a:schemeClr val="accent5">
                  <a:lumMod val="75000"/>
                </a:schemeClr>
              </a:solidFill>
            </a:endParaRPr>
          </a:p>
        </p:txBody>
      </p:sp>
      <p:sp>
        <p:nvSpPr>
          <p:cNvPr id="19" name="TextBox 18"/>
          <p:cNvSpPr txBox="1"/>
          <p:nvPr/>
        </p:nvSpPr>
        <p:spPr>
          <a:xfrm rot="20451638">
            <a:off x="2219879" y="3453032"/>
            <a:ext cx="1977141" cy="646331"/>
          </a:xfrm>
          <a:prstGeom prst="rect">
            <a:avLst/>
          </a:prstGeom>
          <a:noFill/>
        </p:spPr>
        <p:txBody>
          <a:bodyPr wrap="square" rtlCol="0">
            <a:spAutoFit/>
          </a:bodyPr>
          <a:lstStyle/>
          <a:p>
            <a:r>
              <a:rPr lang="en-US" sz="3600" b="1" dirty="0" smtClean="0">
                <a:solidFill>
                  <a:schemeClr val="accent5"/>
                </a:solidFill>
              </a:rPr>
              <a:t>CRASH</a:t>
            </a:r>
            <a:endParaRPr lang="en-US" sz="3600" b="1" dirty="0">
              <a:solidFill>
                <a:schemeClr val="accent5"/>
              </a:solidFill>
            </a:endParaRPr>
          </a:p>
        </p:txBody>
      </p:sp>
      <p:sp>
        <p:nvSpPr>
          <p:cNvPr id="20" name="Rounded Rectangle 19"/>
          <p:cNvSpPr/>
          <p:nvPr/>
        </p:nvSpPr>
        <p:spPr>
          <a:xfrm>
            <a:off x="4876610" y="4922114"/>
            <a:ext cx="1938615" cy="865219"/>
          </a:xfrm>
          <a:prstGeom prst="roundRect">
            <a:avLst/>
          </a:prstGeom>
          <a:solidFill>
            <a:schemeClr val="accent4">
              <a:lumMod val="75000"/>
            </a:schemeClr>
          </a:solidFill>
          <a:ln w="19050">
            <a:no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r>
              <a:rPr lang="en-US" sz="1600" b="1" dirty="0" smtClean="0">
                <a:solidFill>
                  <a:schemeClr val="bg1"/>
                </a:solidFill>
                <a:ea typeface="ＭＳ Ｐゴシック" pitchFamily="-106" charset="-128"/>
              </a:rPr>
              <a:t>Any HTTPS server is vulnerable</a:t>
            </a:r>
            <a:endParaRPr lang="en-US" sz="1600" b="1" dirty="0">
              <a:solidFill>
                <a:schemeClr val="bg1"/>
              </a:solidFill>
              <a:ea typeface="ＭＳ Ｐゴシック" pitchFamily="-106" charset="-128"/>
            </a:endParaRPr>
          </a:p>
        </p:txBody>
      </p:sp>
      <p:sp>
        <p:nvSpPr>
          <p:cNvPr id="21" name="Title 3"/>
          <p:cNvSpPr txBox="1">
            <a:spLocks/>
          </p:cNvSpPr>
          <p:nvPr/>
        </p:nvSpPr>
        <p:spPr>
          <a:xfrm>
            <a:off x="493656" y="345662"/>
            <a:ext cx="8875997" cy="550631"/>
          </a:xfrm>
          <a:prstGeom prst="rect">
            <a:avLst/>
          </a:prstGeom>
        </p:spPr>
        <p:txBody>
          <a:bodyPr/>
          <a:lstStyle>
            <a:lvl1pPr algn="l" defTabSz="914400" rtl="0" eaLnBrk="1" latinLnBrk="0" hangingPunct="1">
              <a:lnSpc>
                <a:spcPct val="80000"/>
              </a:lnSpc>
              <a:spcBef>
                <a:spcPct val="0"/>
              </a:spcBef>
              <a:buNone/>
              <a:defRPr lang="en-US" sz="3400" kern="1200" spc="-30" baseline="0" dirty="0" smtClean="0">
                <a:solidFill>
                  <a:srgbClr val="305F8A"/>
                </a:solidFill>
                <a:effectLst>
                  <a:outerShdw blurRad="38100" dist="25400" dir="2700000" algn="tl">
                    <a:srgbClr val="000000">
                      <a:alpha val="0"/>
                    </a:srgbClr>
                  </a:outerShdw>
                </a:effectLst>
                <a:latin typeface="+mj-lt"/>
                <a:ea typeface="+mj-ea"/>
                <a:cs typeface="+mj-cs"/>
              </a:defRPr>
            </a:lvl1pPr>
          </a:lstStyle>
          <a:p>
            <a:r>
              <a:rPr lang="en-US" altLang="zh-CN" dirty="0" smtClean="0"/>
              <a:t>Layer7 </a:t>
            </a:r>
            <a:r>
              <a:rPr lang="en-US" altLang="zh-CN" dirty="0" err="1" smtClean="0"/>
              <a:t>DDoS</a:t>
            </a:r>
            <a:r>
              <a:rPr lang="zh-CN" altLang="en-US" dirty="0"/>
              <a:t> </a:t>
            </a:r>
            <a:r>
              <a:rPr lang="en-US" altLang="zh-CN" dirty="0" smtClean="0"/>
              <a:t>Attack – SSL Renegotiation</a:t>
            </a:r>
            <a:endParaRPr lang="en-US" sz="2400" dirty="0">
              <a:solidFill>
                <a:schemeClr val="bg1">
                  <a:lumMod val="75000"/>
                </a:schemeClr>
              </a:solidFill>
            </a:endParaRPr>
          </a:p>
        </p:txBody>
      </p:sp>
    </p:spTree>
    <p:extLst>
      <p:ext uri="{BB962C8B-B14F-4D97-AF65-F5344CB8AC3E}">
        <p14:creationId xmlns:p14="http://schemas.microsoft.com/office/powerpoint/2010/main" val="322754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 presetClass="exit" presetSubtype="0" fill="hold" grpId="1" nodeType="withEffect">
                                  <p:stCondLst>
                                    <p:cond delay="0"/>
                                  </p:stCondLst>
                                  <p:childTnLst>
                                    <p:set>
                                      <p:cBhvr>
                                        <p:cTn id="20" dur="1" fill="hold">
                                          <p:stCondLst>
                                            <p:cond delay="0"/>
                                          </p:stCondLst>
                                        </p:cTn>
                                        <p:tgtEl>
                                          <p:spTgt spid="20"/>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 presetClass="exit" presetSubtype="0" fill="hold" grpId="1"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42" presetClass="path" presetSubtype="0" accel="50000" decel="50000" fill="hold" grpId="1" nodeType="withEffect">
                                  <p:stCondLst>
                                    <p:cond delay="0"/>
                                  </p:stCondLst>
                                  <p:childTnLst>
                                    <p:animMotion origin="layout" path="M -1.14613E-6 -3.33333E-6 L -0.47239 0.15278 " pathEditMode="relative" rAng="0" ptsTypes="AA">
                                      <p:cBhvr>
                                        <p:cTn id="52" dur="1250" fill="hold"/>
                                        <p:tgtEl>
                                          <p:spTgt spid="12"/>
                                        </p:tgtEl>
                                        <p:attrNameLst>
                                          <p:attrName>ppt_x</p:attrName>
                                          <p:attrName>ppt_y</p:attrName>
                                        </p:attrNameLst>
                                      </p:cBhvr>
                                      <p:rCtr x="-23626" y="7639"/>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par>
                                <p:cTn id="57" presetID="1" presetClass="exit" presetSubtype="0" fill="hold" grpId="2" nodeType="withEffect">
                                  <p:stCondLst>
                                    <p:cond delay="0"/>
                                  </p:stCondLst>
                                  <p:childTnLst>
                                    <p:set>
                                      <p:cBhvr>
                                        <p:cTn id="58" dur="1" fill="hold">
                                          <p:stCondLst>
                                            <p:cond delay="0"/>
                                          </p:stCondLst>
                                        </p:cTn>
                                        <p:tgtEl>
                                          <p:spTgt spid="12"/>
                                        </p:tgtEl>
                                        <p:attrNameLst>
                                          <p:attrName>style.visibility</p:attrName>
                                        </p:attrNameLst>
                                      </p:cBhvr>
                                      <p:to>
                                        <p:strVal val="hidden"/>
                                      </p:to>
                                    </p:set>
                                  </p:childTnLst>
                                </p:cTn>
                              </p:par>
                              <p:par>
                                <p:cTn id="59" presetID="42" presetClass="path" presetSubtype="0" accel="50000" decel="50000" fill="hold" grpId="1" nodeType="withEffect">
                                  <p:stCondLst>
                                    <p:cond delay="0"/>
                                  </p:stCondLst>
                                  <p:childTnLst>
                                    <p:animMotion origin="layout" path="M -4.40219E-6 4.44444E-6 L -0.48906 0.16388 " pathEditMode="relative" rAng="0" ptsTypes="AA">
                                      <p:cBhvr>
                                        <p:cTn id="60" dur="1250" fill="hold"/>
                                        <p:tgtEl>
                                          <p:spTgt spid="13"/>
                                        </p:tgtEl>
                                        <p:attrNameLst>
                                          <p:attrName>ppt_x</p:attrName>
                                          <p:attrName>ppt_y</p:attrName>
                                        </p:attrNameLst>
                                      </p:cBhvr>
                                      <p:rCtr x="-24459" y="8194"/>
                                    </p:animMotion>
                                  </p:childTnLst>
                                </p:cTn>
                              </p:par>
                            </p:childTnLst>
                          </p:cTn>
                        </p:par>
                        <p:par>
                          <p:cTn id="61" fill="hold">
                            <p:stCondLst>
                              <p:cond delay="1250"/>
                            </p:stCondLst>
                            <p:childTnLst>
                              <p:par>
                                <p:cTn id="62" presetID="1" presetClass="entr" presetSubtype="0"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childTnLst>
                                </p:cTn>
                              </p:par>
                              <p:par>
                                <p:cTn id="64" presetID="1" presetClass="exit" presetSubtype="0" fill="hold" grpId="2" nodeType="withEffect">
                                  <p:stCondLst>
                                    <p:cond delay="0"/>
                                  </p:stCondLst>
                                  <p:childTnLst>
                                    <p:set>
                                      <p:cBhvr>
                                        <p:cTn id="65" dur="1" fill="hold">
                                          <p:stCondLst>
                                            <p:cond delay="0"/>
                                          </p:stCondLst>
                                        </p:cTn>
                                        <p:tgtEl>
                                          <p:spTgt spid="13"/>
                                        </p:tgtEl>
                                        <p:attrNameLst>
                                          <p:attrName>style.visibility</p:attrName>
                                        </p:attrNameLst>
                                      </p:cBhvr>
                                      <p:to>
                                        <p:strVal val="hidden"/>
                                      </p:to>
                                    </p:set>
                                  </p:childTnLst>
                                </p:cTn>
                              </p:par>
                              <p:par>
                                <p:cTn id="66" presetID="42" presetClass="path" presetSubtype="0" accel="50000" decel="50000" fill="hold" grpId="1" nodeType="withEffect">
                                  <p:stCondLst>
                                    <p:cond delay="0"/>
                                  </p:stCondLst>
                                  <p:childTnLst>
                                    <p:animMotion origin="layout" path="M 4.27976E-6 2.96296E-6 L -0.52931 0.17129 " pathEditMode="relative" rAng="0" ptsTypes="AA">
                                      <p:cBhvr>
                                        <p:cTn id="67" dur="1250" fill="hold"/>
                                        <p:tgtEl>
                                          <p:spTgt spid="14"/>
                                        </p:tgtEl>
                                        <p:attrNameLst>
                                          <p:attrName>ppt_x</p:attrName>
                                          <p:attrName>ppt_y</p:attrName>
                                        </p:attrNameLst>
                                      </p:cBhvr>
                                      <p:rCtr x="-26465" y="8565"/>
                                    </p:animMotion>
                                  </p:childTnLst>
                                </p:cTn>
                              </p:par>
                            </p:childTnLst>
                          </p:cTn>
                        </p:par>
                        <p:par>
                          <p:cTn id="68" fill="hold">
                            <p:stCondLst>
                              <p:cond delay="2500"/>
                            </p:stCondLst>
                            <p:childTnLst>
                              <p:par>
                                <p:cTn id="69" presetID="1" presetClass="entr" presetSubtype="0" fill="hold" grpId="0" nodeType="after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par>
                                <p:cTn id="71" presetID="1" presetClass="exit" presetSubtype="0" fill="hold" grpId="2" nodeType="withEffect">
                                  <p:stCondLst>
                                    <p:cond delay="0"/>
                                  </p:stCondLst>
                                  <p:childTnLst>
                                    <p:set>
                                      <p:cBhvr>
                                        <p:cTn id="72" dur="1" fill="hold">
                                          <p:stCondLst>
                                            <p:cond delay="0"/>
                                          </p:stCondLst>
                                        </p:cTn>
                                        <p:tgtEl>
                                          <p:spTgt spid="14"/>
                                        </p:tgtEl>
                                        <p:attrNameLst>
                                          <p:attrName>style.visibility</p:attrName>
                                        </p:attrNameLst>
                                      </p:cBhvr>
                                      <p:to>
                                        <p:strVal val="hidden"/>
                                      </p:to>
                                    </p:set>
                                  </p:childTnLst>
                                </p:cTn>
                              </p:par>
                              <p:par>
                                <p:cTn id="73" presetID="42" presetClass="path" presetSubtype="0" accel="50000" decel="50000" fill="hold" grpId="1" nodeType="withEffect">
                                  <p:stCondLst>
                                    <p:cond delay="0"/>
                                  </p:stCondLst>
                                  <p:childTnLst>
                                    <p:animMotion origin="layout" path="M -1.35973E-6 -7.40741E-7 L -0.50951 0.16482 " pathEditMode="relative" rAng="0" ptsTypes="AA">
                                      <p:cBhvr>
                                        <p:cTn id="74" dur="1250" fill="hold"/>
                                        <p:tgtEl>
                                          <p:spTgt spid="15"/>
                                        </p:tgtEl>
                                        <p:attrNameLst>
                                          <p:attrName>ppt_x</p:attrName>
                                          <p:attrName>ppt_y</p:attrName>
                                        </p:attrNameLst>
                                      </p:cBhvr>
                                      <p:rCtr x="-25475" y="8241"/>
                                    </p:animMotion>
                                  </p:childTnLst>
                                </p:cTn>
                              </p:par>
                            </p:childTnLst>
                          </p:cTn>
                        </p:par>
                        <p:par>
                          <p:cTn id="75" fill="hold">
                            <p:stCondLst>
                              <p:cond delay="3750"/>
                            </p:stCondLst>
                            <p:childTnLst>
                              <p:par>
                                <p:cTn id="76" presetID="1" presetClass="entr" presetSubtype="0"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childTnLst>
                                </p:cTn>
                              </p:par>
                              <p:par>
                                <p:cTn id="78" presetID="1" presetClass="exit" presetSubtype="0" fill="hold" grpId="2" nodeType="withEffect">
                                  <p:stCondLst>
                                    <p:cond delay="0"/>
                                  </p:stCondLst>
                                  <p:childTnLst>
                                    <p:set>
                                      <p:cBhvr>
                                        <p:cTn id="79" dur="1" fill="hold">
                                          <p:stCondLst>
                                            <p:cond delay="0"/>
                                          </p:stCondLst>
                                        </p:cTn>
                                        <p:tgtEl>
                                          <p:spTgt spid="15"/>
                                        </p:tgtEl>
                                        <p:attrNameLst>
                                          <p:attrName>style.visibility</p:attrName>
                                        </p:attrNameLst>
                                      </p:cBhvr>
                                      <p:to>
                                        <p:strVal val="hidden"/>
                                      </p:to>
                                    </p:set>
                                  </p:childTnLst>
                                </p:cTn>
                              </p:par>
                              <p:par>
                                <p:cTn id="80" presetID="42" presetClass="path" presetSubtype="0" accel="50000" decel="50000" fill="hold" grpId="1" nodeType="withEffect">
                                  <p:stCondLst>
                                    <p:cond delay="0"/>
                                  </p:stCondLst>
                                  <p:childTnLst>
                                    <p:animMotion origin="layout" path="M -1.35973E-6 -1.11111E-6 L -0.51784 0.1625 " pathEditMode="relative" rAng="0" ptsTypes="AA">
                                      <p:cBhvr>
                                        <p:cTn id="81" dur="1250" fill="hold"/>
                                        <p:tgtEl>
                                          <p:spTgt spid="16"/>
                                        </p:tgtEl>
                                        <p:attrNameLst>
                                          <p:attrName>ppt_x</p:attrName>
                                          <p:attrName>ppt_y</p:attrName>
                                        </p:attrNameLst>
                                      </p:cBhvr>
                                      <p:rCtr x="-25892" y="8125"/>
                                    </p:animMotion>
                                  </p:childTnLst>
                                </p:cTn>
                              </p:par>
                            </p:childTnLst>
                          </p:cTn>
                        </p:par>
                        <p:par>
                          <p:cTn id="82" fill="hold">
                            <p:stCondLst>
                              <p:cond delay="5000"/>
                            </p:stCondLst>
                            <p:childTnLst>
                              <p:par>
                                <p:cTn id="83" presetID="1" presetClass="entr" presetSubtype="0" fill="hold" grpId="0" nodeType="afterEffect">
                                  <p:stCondLst>
                                    <p:cond delay="0"/>
                                  </p:stCondLst>
                                  <p:childTnLst>
                                    <p:set>
                                      <p:cBhvr>
                                        <p:cTn id="84" dur="1" fill="hold">
                                          <p:stCondLst>
                                            <p:cond delay="0"/>
                                          </p:stCondLst>
                                        </p:cTn>
                                        <p:tgtEl>
                                          <p:spTgt spid="17"/>
                                        </p:tgtEl>
                                        <p:attrNameLst>
                                          <p:attrName>style.visibility</p:attrName>
                                        </p:attrNameLst>
                                      </p:cBhvr>
                                      <p:to>
                                        <p:strVal val="visible"/>
                                      </p:to>
                                    </p:set>
                                  </p:childTnLst>
                                </p:cTn>
                              </p:par>
                              <p:par>
                                <p:cTn id="85" presetID="1" presetClass="exit" presetSubtype="0" fill="hold" grpId="2" nodeType="withEffect">
                                  <p:stCondLst>
                                    <p:cond delay="0"/>
                                  </p:stCondLst>
                                  <p:childTnLst>
                                    <p:set>
                                      <p:cBhvr>
                                        <p:cTn id="86" dur="1" fill="hold">
                                          <p:stCondLst>
                                            <p:cond delay="0"/>
                                          </p:stCondLst>
                                        </p:cTn>
                                        <p:tgtEl>
                                          <p:spTgt spid="16"/>
                                        </p:tgtEl>
                                        <p:attrNameLst>
                                          <p:attrName>style.visibility</p:attrName>
                                        </p:attrNameLst>
                                      </p:cBhvr>
                                      <p:to>
                                        <p:strVal val="hidden"/>
                                      </p:to>
                                    </p:set>
                                  </p:childTnLst>
                                </p:cTn>
                              </p:par>
                              <p:par>
                                <p:cTn id="87" presetID="42" presetClass="path" presetSubtype="0" accel="50000" decel="50000" fill="hold" grpId="1" nodeType="withEffect">
                                  <p:stCondLst>
                                    <p:cond delay="0"/>
                                  </p:stCondLst>
                                  <p:childTnLst>
                                    <p:animMotion origin="layout" path="M -4.40219E-6 -2.59259E-6 L -0.50573 0.16574 " pathEditMode="relative" rAng="0" ptsTypes="AA">
                                      <p:cBhvr>
                                        <p:cTn id="88" dur="1250" fill="hold"/>
                                        <p:tgtEl>
                                          <p:spTgt spid="17"/>
                                        </p:tgtEl>
                                        <p:attrNameLst>
                                          <p:attrName>ppt_x</p:attrName>
                                          <p:attrName>ppt_y</p:attrName>
                                        </p:attrNameLst>
                                      </p:cBhvr>
                                      <p:rCtr x="-25293" y="8287"/>
                                    </p:animMotion>
                                  </p:childTnLst>
                                </p:cTn>
                              </p:par>
                            </p:childTnLst>
                          </p:cTn>
                        </p:par>
                        <p:par>
                          <p:cTn id="89" fill="hold">
                            <p:stCondLst>
                              <p:cond delay="6250"/>
                            </p:stCondLst>
                            <p:childTnLst>
                              <p:par>
                                <p:cTn id="90" presetID="1" presetClass="entr" presetSubtype="0" fill="hold" grpId="0" nodeType="afterEffect">
                                  <p:stCondLst>
                                    <p:cond delay="0"/>
                                  </p:stCondLst>
                                  <p:childTnLst>
                                    <p:set>
                                      <p:cBhvr>
                                        <p:cTn id="91" dur="1" fill="hold">
                                          <p:stCondLst>
                                            <p:cond delay="0"/>
                                          </p:stCondLst>
                                        </p:cTn>
                                        <p:tgtEl>
                                          <p:spTgt spid="18"/>
                                        </p:tgtEl>
                                        <p:attrNameLst>
                                          <p:attrName>style.visibility</p:attrName>
                                        </p:attrNameLst>
                                      </p:cBhvr>
                                      <p:to>
                                        <p:strVal val="visible"/>
                                      </p:to>
                                    </p:set>
                                  </p:childTnLst>
                                </p:cTn>
                              </p:par>
                              <p:par>
                                <p:cTn id="92" presetID="1" presetClass="exit" presetSubtype="0" fill="hold" grpId="2" nodeType="withEffect">
                                  <p:stCondLst>
                                    <p:cond delay="0"/>
                                  </p:stCondLst>
                                  <p:childTnLst>
                                    <p:set>
                                      <p:cBhvr>
                                        <p:cTn id="93" dur="1" fill="hold">
                                          <p:stCondLst>
                                            <p:cond delay="0"/>
                                          </p:stCondLst>
                                        </p:cTn>
                                        <p:tgtEl>
                                          <p:spTgt spid="17"/>
                                        </p:tgtEl>
                                        <p:attrNameLst>
                                          <p:attrName>style.visibility</p:attrName>
                                        </p:attrNameLst>
                                      </p:cBhvr>
                                      <p:to>
                                        <p:strVal val="hidden"/>
                                      </p:to>
                                    </p:set>
                                  </p:childTnLst>
                                </p:cTn>
                              </p:par>
                              <p:par>
                                <p:cTn id="94" presetID="42" presetClass="path" presetSubtype="0" accel="50000" decel="50000" fill="hold" grpId="1" nodeType="withEffect">
                                  <p:stCondLst>
                                    <p:cond delay="0"/>
                                  </p:stCondLst>
                                  <p:childTnLst>
                                    <p:animMotion origin="layout" path="M 4.69654E-6 4.44444E-6 L -0.52189 0.175 " pathEditMode="relative" rAng="0" ptsTypes="AA">
                                      <p:cBhvr>
                                        <p:cTn id="95" dur="1250" fill="hold"/>
                                        <p:tgtEl>
                                          <p:spTgt spid="18"/>
                                        </p:tgtEl>
                                        <p:attrNameLst>
                                          <p:attrName>ppt_x</p:attrName>
                                          <p:attrName>ppt_y</p:attrName>
                                        </p:attrNameLst>
                                      </p:cBhvr>
                                      <p:rCtr x="-26101" y="8750"/>
                                    </p:animMotion>
                                  </p:childTnLst>
                                </p:cTn>
                              </p:par>
                            </p:childTnLst>
                          </p:cTn>
                        </p:par>
                        <p:par>
                          <p:cTn id="96" fill="hold">
                            <p:stCondLst>
                              <p:cond delay="7500"/>
                            </p:stCondLst>
                            <p:childTnLst>
                              <p:par>
                                <p:cTn id="97" presetID="1" presetClass="exit" presetSubtype="0" fill="hold" grpId="2" nodeType="afterEffect">
                                  <p:stCondLst>
                                    <p:cond delay="0"/>
                                  </p:stCondLst>
                                  <p:childTnLst>
                                    <p:set>
                                      <p:cBhvr>
                                        <p:cTn id="98" dur="1" fill="hold">
                                          <p:stCondLst>
                                            <p:cond delay="0"/>
                                          </p:stCondLst>
                                        </p:cTn>
                                        <p:tgtEl>
                                          <p:spTgt spid="18"/>
                                        </p:tgtEl>
                                        <p:attrNameLst>
                                          <p:attrName>style.visibility</p:attrName>
                                        </p:attrNameLst>
                                      </p:cBhvr>
                                      <p:to>
                                        <p:strVal val="hidden"/>
                                      </p:to>
                                    </p:set>
                                  </p:childTnLst>
                                </p:cTn>
                              </p:par>
                            </p:childTnLst>
                          </p:cTn>
                        </p:par>
                        <p:par>
                          <p:cTn id="99" fill="hold">
                            <p:stCondLst>
                              <p:cond delay="7500"/>
                            </p:stCondLst>
                            <p:childTnLst>
                              <p:par>
                                <p:cTn id="100" presetID="10" presetClass="entr" presetSubtype="0" fill="hold" grpId="0" nodeType="after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fade">
                                      <p:cBhvr>
                                        <p:cTn id="10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animBg="1"/>
      <p:bldP spid="10" grpId="0" animBg="1"/>
      <p:bldP spid="10" grpId="1" animBg="1"/>
      <p:bldP spid="11" grpId="0" animBg="1"/>
      <p:bldP spid="11" grpId="1" animBg="1"/>
      <p:bldP spid="12" grpId="0"/>
      <p:bldP spid="12" grpId="1"/>
      <p:bldP spid="12" grpId="2"/>
      <p:bldP spid="13" grpId="0"/>
      <p:bldP spid="13" grpId="1"/>
      <p:bldP spid="13" grpId="2"/>
      <p:bldP spid="14" grpId="0"/>
      <p:bldP spid="14" grpId="1"/>
      <p:bldP spid="14" grpId="2"/>
      <p:bldP spid="15" grpId="0"/>
      <p:bldP spid="15" grpId="1"/>
      <p:bldP spid="15" grpId="2"/>
      <p:bldP spid="16" grpId="0"/>
      <p:bldP spid="16" grpId="1"/>
      <p:bldP spid="16" grpId="2"/>
      <p:bldP spid="17" grpId="0"/>
      <p:bldP spid="17" grpId="1"/>
      <p:bldP spid="17" grpId="2"/>
      <p:bldP spid="18" grpId="0"/>
      <p:bldP spid="18" grpId="1"/>
      <p:bldP spid="18" grpId="2"/>
      <p:bldP spid="19" grpId="0"/>
      <p:bldP spid="20" grpId="0" animBg="1"/>
      <p:bldP spid="2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w-gri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903" y="1866315"/>
            <a:ext cx="10157451" cy="3125370"/>
          </a:xfrm>
          <a:prstGeom prst="rect">
            <a:avLst/>
          </a:prstGeom>
        </p:spPr>
      </p:pic>
      <p:sp>
        <p:nvSpPr>
          <p:cNvPr id="4" name="Freeform 6"/>
          <p:cNvSpPr>
            <a:spLocks/>
          </p:cNvSpPr>
          <p:nvPr/>
        </p:nvSpPr>
        <p:spPr bwMode="auto">
          <a:xfrm>
            <a:off x="1097554" y="1590057"/>
            <a:ext cx="9836150" cy="4048125"/>
          </a:xfrm>
          <a:custGeom>
            <a:avLst/>
            <a:gdLst>
              <a:gd name="T0" fmla="*/ 1600 w 2066"/>
              <a:gd name="T1" fmla="*/ 720 h 850"/>
              <a:gd name="T2" fmla="*/ 1600 w 2066"/>
              <a:gd name="T3" fmla="*/ 146 h 850"/>
              <a:gd name="T4" fmla="*/ 1586 w 2066"/>
              <a:gd name="T5" fmla="*/ 133 h 850"/>
              <a:gd name="T6" fmla="*/ 906 w 2066"/>
              <a:gd name="T7" fmla="*/ 133 h 850"/>
              <a:gd name="T8" fmla="*/ 893 w 2066"/>
              <a:gd name="T9" fmla="*/ 146 h 850"/>
              <a:gd name="T10" fmla="*/ 893 w 2066"/>
              <a:gd name="T11" fmla="*/ 720 h 850"/>
              <a:gd name="T12" fmla="*/ 763 w 2066"/>
              <a:gd name="T13" fmla="*/ 850 h 850"/>
              <a:gd name="T14" fmla="*/ 0 w 2066"/>
              <a:gd name="T15" fmla="*/ 850 h 850"/>
              <a:gd name="T16" fmla="*/ 0 w 2066"/>
              <a:gd name="T17" fmla="*/ 716 h 850"/>
              <a:gd name="T18" fmla="*/ 746 w 2066"/>
              <a:gd name="T19" fmla="*/ 716 h 850"/>
              <a:gd name="T20" fmla="*/ 760 w 2066"/>
              <a:gd name="T21" fmla="*/ 703 h 850"/>
              <a:gd name="T22" fmla="*/ 760 w 2066"/>
              <a:gd name="T23" fmla="*/ 130 h 850"/>
              <a:gd name="T24" fmla="*/ 890 w 2066"/>
              <a:gd name="T25" fmla="*/ 0 h 850"/>
              <a:gd name="T26" fmla="*/ 1603 w 2066"/>
              <a:gd name="T27" fmla="*/ 0 h 850"/>
              <a:gd name="T28" fmla="*/ 1733 w 2066"/>
              <a:gd name="T29" fmla="*/ 130 h 850"/>
              <a:gd name="T30" fmla="*/ 1733 w 2066"/>
              <a:gd name="T31" fmla="*/ 703 h 850"/>
              <a:gd name="T32" fmla="*/ 1746 w 2066"/>
              <a:gd name="T33" fmla="*/ 716 h 850"/>
              <a:gd name="T34" fmla="*/ 2066 w 2066"/>
              <a:gd name="T35" fmla="*/ 716 h 850"/>
              <a:gd name="T36" fmla="*/ 2066 w 2066"/>
              <a:gd name="T37" fmla="*/ 850 h 850"/>
              <a:gd name="T38" fmla="*/ 1730 w 2066"/>
              <a:gd name="T39" fmla="*/ 850 h 850"/>
              <a:gd name="T40" fmla="*/ 1600 w 2066"/>
              <a:gd name="T41" fmla="*/ 720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66" h="850">
                <a:moveTo>
                  <a:pt x="1600" y="720"/>
                </a:moveTo>
                <a:cubicBezTo>
                  <a:pt x="1600" y="146"/>
                  <a:pt x="1600" y="146"/>
                  <a:pt x="1600" y="146"/>
                </a:cubicBezTo>
                <a:cubicBezTo>
                  <a:pt x="1600" y="139"/>
                  <a:pt x="1594" y="133"/>
                  <a:pt x="1586" y="133"/>
                </a:cubicBezTo>
                <a:cubicBezTo>
                  <a:pt x="906" y="133"/>
                  <a:pt x="906" y="133"/>
                  <a:pt x="906" y="133"/>
                </a:cubicBezTo>
                <a:cubicBezTo>
                  <a:pt x="899" y="133"/>
                  <a:pt x="893" y="139"/>
                  <a:pt x="893" y="146"/>
                </a:cubicBezTo>
                <a:cubicBezTo>
                  <a:pt x="893" y="720"/>
                  <a:pt x="893" y="720"/>
                  <a:pt x="893" y="720"/>
                </a:cubicBezTo>
                <a:cubicBezTo>
                  <a:pt x="893" y="791"/>
                  <a:pt x="835" y="850"/>
                  <a:pt x="763" y="850"/>
                </a:cubicBezTo>
                <a:cubicBezTo>
                  <a:pt x="0" y="850"/>
                  <a:pt x="0" y="850"/>
                  <a:pt x="0" y="850"/>
                </a:cubicBezTo>
                <a:cubicBezTo>
                  <a:pt x="0" y="716"/>
                  <a:pt x="0" y="716"/>
                  <a:pt x="0" y="716"/>
                </a:cubicBezTo>
                <a:cubicBezTo>
                  <a:pt x="746" y="716"/>
                  <a:pt x="746" y="716"/>
                  <a:pt x="746" y="716"/>
                </a:cubicBezTo>
                <a:cubicBezTo>
                  <a:pt x="754" y="716"/>
                  <a:pt x="760" y="710"/>
                  <a:pt x="760" y="703"/>
                </a:cubicBezTo>
                <a:cubicBezTo>
                  <a:pt x="760" y="130"/>
                  <a:pt x="760" y="130"/>
                  <a:pt x="760" y="130"/>
                </a:cubicBezTo>
                <a:cubicBezTo>
                  <a:pt x="760" y="58"/>
                  <a:pt x="818" y="0"/>
                  <a:pt x="890" y="0"/>
                </a:cubicBezTo>
                <a:cubicBezTo>
                  <a:pt x="1603" y="0"/>
                  <a:pt x="1603" y="0"/>
                  <a:pt x="1603" y="0"/>
                </a:cubicBezTo>
                <a:cubicBezTo>
                  <a:pt x="1675" y="0"/>
                  <a:pt x="1733" y="58"/>
                  <a:pt x="1733" y="130"/>
                </a:cubicBezTo>
                <a:cubicBezTo>
                  <a:pt x="1733" y="703"/>
                  <a:pt x="1733" y="703"/>
                  <a:pt x="1733" y="703"/>
                </a:cubicBezTo>
                <a:cubicBezTo>
                  <a:pt x="1733" y="710"/>
                  <a:pt x="1739" y="716"/>
                  <a:pt x="1746" y="716"/>
                </a:cubicBezTo>
                <a:cubicBezTo>
                  <a:pt x="2066" y="716"/>
                  <a:pt x="2066" y="716"/>
                  <a:pt x="2066" y="716"/>
                </a:cubicBezTo>
                <a:cubicBezTo>
                  <a:pt x="2066" y="850"/>
                  <a:pt x="2066" y="850"/>
                  <a:pt x="2066" y="850"/>
                </a:cubicBezTo>
                <a:cubicBezTo>
                  <a:pt x="1730" y="850"/>
                  <a:pt x="1730" y="850"/>
                  <a:pt x="1730" y="850"/>
                </a:cubicBezTo>
                <a:cubicBezTo>
                  <a:pt x="1658" y="850"/>
                  <a:pt x="1600" y="791"/>
                  <a:pt x="1600" y="720"/>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p:nvPr/>
        </p:nvGrpSpPr>
        <p:grpSpPr>
          <a:xfrm>
            <a:off x="2024336" y="2333007"/>
            <a:ext cx="10058400" cy="2286000"/>
            <a:chOff x="0" y="1776413"/>
            <a:chExt cx="12188825" cy="2286000"/>
          </a:xfrm>
        </p:grpSpPr>
        <p:sp>
          <p:nvSpPr>
            <p:cNvPr id="6" name="Rectangle 6"/>
            <p:cNvSpPr>
              <a:spLocks noChangeArrowheads="1"/>
            </p:cNvSpPr>
            <p:nvPr/>
          </p:nvSpPr>
          <p:spPr bwMode="auto">
            <a:xfrm>
              <a:off x="0" y="1776413"/>
              <a:ext cx="12188825" cy="571500"/>
            </a:xfrm>
            <a:prstGeom prst="rect">
              <a:avLst/>
            </a:prstGeom>
            <a:gradFill flip="none" rotWithShape="1">
              <a:gsLst>
                <a:gs pos="0">
                  <a:schemeClr val="accent3">
                    <a:alpha val="0"/>
                  </a:schemeClr>
                </a:gs>
                <a:gs pos="75000">
                  <a:schemeClr val="accent3">
                    <a:alpha val="20000"/>
                  </a:schemeClr>
                </a:gs>
                <a:gs pos="25000">
                  <a:schemeClr val="accent3">
                    <a:alpha val="20000"/>
                  </a:schemeClr>
                </a:gs>
                <a:gs pos="100000">
                  <a:schemeClr val="accent3">
                    <a:alpha val="0"/>
                  </a:scheme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Rectangle 7"/>
            <p:cNvSpPr>
              <a:spLocks noChangeArrowheads="1"/>
            </p:cNvSpPr>
            <p:nvPr/>
          </p:nvSpPr>
          <p:spPr bwMode="auto">
            <a:xfrm>
              <a:off x="0" y="2633663"/>
              <a:ext cx="12188825" cy="571500"/>
            </a:xfrm>
            <a:prstGeom prst="rect">
              <a:avLst/>
            </a:prstGeom>
            <a:gradFill flip="none" rotWithShape="1">
              <a:gsLst>
                <a:gs pos="0">
                  <a:schemeClr val="accent3">
                    <a:alpha val="0"/>
                  </a:schemeClr>
                </a:gs>
                <a:gs pos="75000">
                  <a:schemeClr val="accent3">
                    <a:alpha val="20000"/>
                  </a:schemeClr>
                </a:gs>
                <a:gs pos="25000">
                  <a:schemeClr val="accent3">
                    <a:alpha val="20000"/>
                  </a:schemeClr>
                </a:gs>
                <a:gs pos="100000">
                  <a:schemeClr val="accent3">
                    <a:alpha val="0"/>
                  </a:scheme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 name="Rectangle 8"/>
            <p:cNvSpPr>
              <a:spLocks noChangeArrowheads="1"/>
            </p:cNvSpPr>
            <p:nvPr/>
          </p:nvSpPr>
          <p:spPr bwMode="auto">
            <a:xfrm>
              <a:off x="0" y="3490913"/>
              <a:ext cx="12188825" cy="571500"/>
            </a:xfrm>
            <a:prstGeom prst="rect">
              <a:avLst/>
            </a:prstGeom>
            <a:gradFill flip="none" rotWithShape="1">
              <a:gsLst>
                <a:gs pos="0">
                  <a:schemeClr val="accent3">
                    <a:alpha val="0"/>
                  </a:schemeClr>
                </a:gs>
                <a:gs pos="75000">
                  <a:schemeClr val="accent3">
                    <a:alpha val="20000"/>
                  </a:schemeClr>
                </a:gs>
                <a:gs pos="25000">
                  <a:schemeClr val="accent3">
                    <a:alpha val="20000"/>
                  </a:schemeClr>
                </a:gs>
                <a:gs pos="100000">
                  <a:schemeClr val="accent3">
                    <a:alpha val="0"/>
                  </a:scheme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Line 22"/>
          <p:cNvSpPr>
            <a:spLocks noChangeShapeType="1"/>
          </p:cNvSpPr>
          <p:nvPr/>
        </p:nvSpPr>
        <p:spPr bwMode="auto">
          <a:xfrm>
            <a:off x="1095966" y="5319094"/>
            <a:ext cx="3633788" cy="0"/>
          </a:xfrm>
          <a:prstGeom prst="line">
            <a:avLst/>
          </a:prstGeom>
          <a:noFill/>
          <a:ln w="508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23"/>
          <p:cNvSpPr>
            <a:spLocks/>
          </p:cNvSpPr>
          <p:nvPr/>
        </p:nvSpPr>
        <p:spPr bwMode="auto">
          <a:xfrm>
            <a:off x="9031879" y="2207594"/>
            <a:ext cx="300038" cy="3111500"/>
          </a:xfrm>
          <a:custGeom>
            <a:avLst/>
            <a:gdLst>
              <a:gd name="T0" fmla="*/ 0 w 190"/>
              <a:gd name="T1" fmla="*/ 0 h 1960"/>
              <a:gd name="T2" fmla="*/ 0 w 190"/>
              <a:gd name="T3" fmla="*/ 1770 h 1960"/>
              <a:gd name="T4" fmla="*/ 190 w 190"/>
              <a:gd name="T5" fmla="*/ 1960 h 1960"/>
            </a:gdLst>
            <a:ahLst/>
            <a:cxnLst>
              <a:cxn ang="0">
                <a:pos x="T0" y="T1"/>
              </a:cxn>
              <a:cxn ang="0">
                <a:pos x="T2" y="T3"/>
              </a:cxn>
              <a:cxn ang="0">
                <a:pos x="T4" y="T5"/>
              </a:cxn>
            </a:cxnLst>
            <a:rect l="0" t="0" r="r" b="b"/>
            <a:pathLst>
              <a:path w="190" h="1960">
                <a:moveTo>
                  <a:pt x="0" y="0"/>
                </a:moveTo>
                <a:cubicBezTo>
                  <a:pt x="0" y="1770"/>
                  <a:pt x="0" y="1770"/>
                  <a:pt x="0" y="1770"/>
                </a:cubicBezTo>
                <a:cubicBezTo>
                  <a:pt x="0" y="1875"/>
                  <a:pt x="85" y="1960"/>
                  <a:pt x="190" y="1960"/>
                </a:cubicBezTo>
              </a:path>
            </a:pathLst>
          </a:custGeom>
          <a:noFill/>
          <a:ln w="508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24"/>
          <p:cNvSpPr>
            <a:spLocks/>
          </p:cNvSpPr>
          <p:nvPr/>
        </p:nvSpPr>
        <p:spPr bwMode="auto">
          <a:xfrm>
            <a:off x="4729754" y="2207594"/>
            <a:ext cx="301625" cy="3111500"/>
          </a:xfrm>
          <a:custGeom>
            <a:avLst/>
            <a:gdLst>
              <a:gd name="T0" fmla="*/ 0 w 190"/>
              <a:gd name="T1" fmla="*/ 1960 h 1960"/>
              <a:gd name="T2" fmla="*/ 190 w 190"/>
              <a:gd name="T3" fmla="*/ 1770 h 1960"/>
              <a:gd name="T4" fmla="*/ 190 w 190"/>
              <a:gd name="T5" fmla="*/ 0 h 1960"/>
            </a:gdLst>
            <a:ahLst/>
            <a:cxnLst>
              <a:cxn ang="0">
                <a:pos x="T0" y="T1"/>
              </a:cxn>
              <a:cxn ang="0">
                <a:pos x="T2" y="T3"/>
              </a:cxn>
              <a:cxn ang="0">
                <a:pos x="T4" y="T5"/>
              </a:cxn>
            </a:cxnLst>
            <a:rect l="0" t="0" r="r" b="b"/>
            <a:pathLst>
              <a:path w="190" h="1960">
                <a:moveTo>
                  <a:pt x="0" y="1960"/>
                </a:moveTo>
                <a:cubicBezTo>
                  <a:pt x="105" y="1960"/>
                  <a:pt x="190" y="1875"/>
                  <a:pt x="190" y="1770"/>
                </a:cubicBezTo>
                <a:cubicBezTo>
                  <a:pt x="190" y="0"/>
                  <a:pt x="190" y="0"/>
                  <a:pt x="190" y="0"/>
                </a:cubicBezTo>
              </a:path>
            </a:pathLst>
          </a:custGeom>
          <a:noFill/>
          <a:ln w="508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25"/>
          <p:cNvSpPr>
            <a:spLocks/>
          </p:cNvSpPr>
          <p:nvPr/>
        </p:nvSpPr>
        <p:spPr bwMode="auto">
          <a:xfrm>
            <a:off x="5031379" y="1905969"/>
            <a:ext cx="4000500" cy="301625"/>
          </a:xfrm>
          <a:custGeom>
            <a:avLst/>
            <a:gdLst>
              <a:gd name="T0" fmla="*/ 0 w 2520"/>
              <a:gd name="T1" fmla="*/ 190 h 190"/>
              <a:gd name="T2" fmla="*/ 190 w 2520"/>
              <a:gd name="T3" fmla="*/ 0 h 190"/>
              <a:gd name="T4" fmla="*/ 2330 w 2520"/>
              <a:gd name="T5" fmla="*/ 0 h 190"/>
              <a:gd name="T6" fmla="*/ 2520 w 2520"/>
              <a:gd name="T7" fmla="*/ 190 h 190"/>
            </a:gdLst>
            <a:ahLst/>
            <a:cxnLst>
              <a:cxn ang="0">
                <a:pos x="T0" y="T1"/>
              </a:cxn>
              <a:cxn ang="0">
                <a:pos x="T2" y="T3"/>
              </a:cxn>
              <a:cxn ang="0">
                <a:pos x="T4" y="T5"/>
              </a:cxn>
              <a:cxn ang="0">
                <a:pos x="T6" y="T7"/>
              </a:cxn>
            </a:cxnLst>
            <a:rect l="0" t="0" r="r" b="b"/>
            <a:pathLst>
              <a:path w="2520" h="190">
                <a:moveTo>
                  <a:pt x="0" y="190"/>
                </a:moveTo>
                <a:cubicBezTo>
                  <a:pt x="0" y="85"/>
                  <a:pt x="85" y="0"/>
                  <a:pt x="190" y="0"/>
                </a:cubicBezTo>
                <a:cubicBezTo>
                  <a:pt x="2330" y="0"/>
                  <a:pt x="2330" y="0"/>
                  <a:pt x="2330" y="0"/>
                </a:cubicBezTo>
                <a:cubicBezTo>
                  <a:pt x="2435" y="0"/>
                  <a:pt x="2520" y="85"/>
                  <a:pt x="2520" y="190"/>
                </a:cubicBezTo>
              </a:path>
            </a:pathLst>
          </a:custGeom>
          <a:noFill/>
          <a:ln w="508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26"/>
          <p:cNvSpPr>
            <a:spLocks noChangeShapeType="1"/>
          </p:cNvSpPr>
          <p:nvPr/>
        </p:nvSpPr>
        <p:spPr bwMode="auto">
          <a:xfrm>
            <a:off x="9331916" y="5319094"/>
            <a:ext cx="1603375" cy="0"/>
          </a:xfrm>
          <a:prstGeom prst="line">
            <a:avLst/>
          </a:prstGeom>
          <a:noFill/>
          <a:ln w="508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46"/>
          <p:cNvSpPr>
            <a:spLocks/>
          </p:cNvSpPr>
          <p:nvPr/>
        </p:nvSpPr>
        <p:spPr bwMode="auto">
          <a:xfrm>
            <a:off x="1097554" y="5000006"/>
            <a:ext cx="1743043" cy="45719"/>
          </a:xfrm>
          <a:custGeom>
            <a:avLst/>
            <a:gdLst>
              <a:gd name="T0" fmla="*/ 0 w 918"/>
              <a:gd name="T1" fmla="*/ 918 w 918"/>
              <a:gd name="T2" fmla="*/ 918 w 918"/>
            </a:gdLst>
            <a:ahLst/>
            <a:cxnLst>
              <a:cxn ang="0">
                <a:pos x="T0" y="0"/>
              </a:cxn>
              <a:cxn ang="0">
                <a:pos x="T1" y="0"/>
              </a:cxn>
              <a:cxn ang="0">
                <a:pos x="T2" y="0"/>
              </a:cxn>
            </a:cxnLst>
            <a:rect l="0" t="0" r="r" b="b"/>
            <a:pathLst>
              <a:path w="918">
                <a:moveTo>
                  <a:pt x="0" y="0"/>
                </a:moveTo>
                <a:lnTo>
                  <a:pt x="918" y="0"/>
                </a:lnTo>
                <a:lnTo>
                  <a:pt x="918" y="0"/>
                </a:lnTo>
              </a:path>
            </a:pathLst>
          </a:custGeom>
          <a:noFill/>
          <a:ln w="285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p:nvSpPr>
        <p:spPr bwMode="auto">
          <a:xfrm>
            <a:off x="4729754" y="2620344"/>
            <a:ext cx="301625" cy="2698750"/>
          </a:xfrm>
          <a:custGeom>
            <a:avLst/>
            <a:gdLst>
              <a:gd name="T0" fmla="*/ 0 w 190"/>
              <a:gd name="T1" fmla="*/ 1700 h 1700"/>
              <a:gd name="T2" fmla="*/ 190 w 190"/>
              <a:gd name="T3" fmla="*/ 1510 h 1700"/>
              <a:gd name="T4" fmla="*/ 190 w 190"/>
              <a:gd name="T5" fmla="*/ 0 h 1700"/>
            </a:gdLst>
            <a:ahLst/>
            <a:cxnLst>
              <a:cxn ang="0">
                <a:pos x="T0" y="T1"/>
              </a:cxn>
              <a:cxn ang="0">
                <a:pos x="T2" y="T3"/>
              </a:cxn>
              <a:cxn ang="0">
                <a:pos x="T4" y="T5"/>
              </a:cxn>
            </a:cxnLst>
            <a:rect l="0" t="0" r="r" b="b"/>
            <a:pathLst>
              <a:path w="190" h="1700">
                <a:moveTo>
                  <a:pt x="0" y="1700"/>
                </a:moveTo>
                <a:cubicBezTo>
                  <a:pt x="105" y="1700"/>
                  <a:pt x="190" y="1615"/>
                  <a:pt x="190" y="1510"/>
                </a:cubicBezTo>
                <a:cubicBezTo>
                  <a:pt x="190" y="0"/>
                  <a:pt x="190" y="0"/>
                  <a:pt x="190" y="0"/>
                </a:cubicBezTo>
              </a:path>
            </a:pathLst>
          </a:custGeom>
          <a:noFill/>
          <a:ln w="285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p:cNvSpPr>
            <a:spLocks noChangeShapeType="1"/>
          </p:cNvSpPr>
          <p:nvPr/>
        </p:nvSpPr>
        <p:spPr bwMode="auto">
          <a:xfrm>
            <a:off x="3761379" y="2620344"/>
            <a:ext cx="1270000" cy="0"/>
          </a:xfrm>
          <a:prstGeom prst="line">
            <a:avLst/>
          </a:prstGeom>
          <a:noFill/>
          <a:ln w="285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p:cNvSpPr>
            <a:spLocks noChangeShapeType="1"/>
          </p:cNvSpPr>
          <p:nvPr/>
        </p:nvSpPr>
        <p:spPr bwMode="auto">
          <a:xfrm>
            <a:off x="1095966" y="5319094"/>
            <a:ext cx="3633788" cy="0"/>
          </a:xfrm>
          <a:prstGeom prst="line">
            <a:avLst/>
          </a:prstGeom>
          <a:noFill/>
          <a:ln w="285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4745629" y="4620594"/>
            <a:ext cx="603250" cy="1016000"/>
          </a:xfrm>
          <a:custGeom>
            <a:avLst/>
            <a:gdLst>
              <a:gd name="T0" fmla="*/ 380 w 380"/>
              <a:gd name="T1" fmla="*/ 0 h 640"/>
              <a:gd name="T2" fmla="*/ 380 w 380"/>
              <a:gd name="T3" fmla="*/ 260 h 640"/>
              <a:gd name="T4" fmla="*/ 0 w 380"/>
              <a:gd name="T5" fmla="*/ 640 h 640"/>
            </a:gdLst>
            <a:ahLst/>
            <a:cxnLst>
              <a:cxn ang="0">
                <a:pos x="T0" y="T1"/>
              </a:cxn>
              <a:cxn ang="0">
                <a:pos x="T2" y="T3"/>
              </a:cxn>
              <a:cxn ang="0">
                <a:pos x="T4" y="T5"/>
              </a:cxn>
            </a:cxnLst>
            <a:rect l="0" t="0" r="r" b="b"/>
            <a:pathLst>
              <a:path w="380" h="640">
                <a:moveTo>
                  <a:pt x="380" y="0"/>
                </a:moveTo>
                <a:cubicBezTo>
                  <a:pt x="380" y="260"/>
                  <a:pt x="380" y="260"/>
                  <a:pt x="380" y="260"/>
                </a:cubicBezTo>
                <a:cubicBezTo>
                  <a:pt x="380" y="470"/>
                  <a:pt x="210" y="640"/>
                  <a:pt x="0" y="640"/>
                </a:cubicBezTo>
              </a:path>
            </a:pathLst>
          </a:custGeom>
          <a:noFill/>
          <a:ln w="285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0"/>
          <p:cNvSpPr>
            <a:spLocks noChangeShapeType="1"/>
          </p:cNvSpPr>
          <p:nvPr/>
        </p:nvSpPr>
        <p:spPr bwMode="auto">
          <a:xfrm flipH="1">
            <a:off x="1095966" y="5636594"/>
            <a:ext cx="3649663" cy="0"/>
          </a:xfrm>
          <a:prstGeom prst="line">
            <a:avLst/>
          </a:prstGeom>
          <a:noFill/>
          <a:ln w="285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p:cNvSpPr>
          <p:nvPr/>
        </p:nvSpPr>
        <p:spPr bwMode="auto">
          <a:xfrm>
            <a:off x="4737691" y="2906094"/>
            <a:ext cx="452438" cy="2571750"/>
          </a:xfrm>
          <a:custGeom>
            <a:avLst/>
            <a:gdLst>
              <a:gd name="T0" fmla="*/ 0 w 285"/>
              <a:gd name="T1" fmla="*/ 1620 h 1620"/>
              <a:gd name="T2" fmla="*/ 285 w 285"/>
              <a:gd name="T3" fmla="*/ 1335 h 1620"/>
              <a:gd name="T4" fmla="*/ 285 w 285"/>
              <a:gd name="T5" fmla="*/ 0 h 1620"/>
            </a:gdLst>
            <a:ahLst/>
            <a:cxnLst>
              <a:cxn ang="0">
                <a:pos x="T0" y="T1"/>
              </a:cxn>
              <a:cxn ang="0">
                <a:pos x="T2" y="T3"/>
              </a:cxn>
              <a:cxn ang="0">
                <a:pos x="T4" y="T5"/>
              </a:cxn>
            </a:cxnLst>
            <a:rect l="0" t="0" r="r" b="b"/>
            <a:pathLst>
              <a:path w="285" h="1620">
                <a:moveTo>
                  <a:pt x="0" y="1620"/>
                </a:moveTo>
                <a:cubicBezTo>
                  <a:pt x="157" y="1620"/>
                  <a:pt x="285" y="1492"/>
                  <a:pt x="285" y="1335"/>
                </a:cubicBezTo>
                <a:cubicBezTo>
                  <a:pt x="285" y="0"/>
                  <a:pt x="285" y="0"/>
                  <a:pt x="285" y="0"/>
                </a:cubicBezTo>
              </a:path>
            </a:pathLst>
          </a:custGeom>
          <a:noFill/>
          <a:ln w="285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2"/>
          <p:cNvSpPr>
            <a:spLocks noChangeShapeType="1"/>
          </p:cNvSpPr>
          <p:nvPr/>
        </p:nvSpPr>
        <p:spPr bwMode="auto">
          <a:xfrm>
            <a:off x="1095966" y="5477844"/>
            <a:ext cx="3641725" cy="0"/>
          </a:xfrm>
          <a:prstGeom prst="line">
            <a:avLst/>
          </a:prstGeom>
          <a:noFill/>
          <a:ln w="285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p:cNvSpPr>
            <a:spLocks/>
          </p:cNvSpPr>
          <p:nvPr/>
        </p:nvSpPr>
        <p:spPr bwMode="auto">
          <a:xfrm>
            <a:off x="4721816" y="3763344"/>
            <a:ext cx="150813" cy="1397000"/>
          </a:xfrm>
          <a:custGeom>
            <a:avLst/>
            <a:gdLst>
              <a:gd name="T0" fmla="*/ 0 w 95"/>
              <a:gd name="T1" fmla="*/ 880 h 880"/>
              <a:gd name="T2" fmla="*/ 95 w 95"/>
              <a:gd name="T3" fmla="*/ 785 h 880"/>
              <a:gd name="T4" fmla="*/ 95 w 95"/>
              <a:gd name="T5" fmla="*/ 0 h 880"/>
            </a:gdLst>
            <a:ahLst/>
            <a:cxnLst>
              <a:cxn ang="0">
                <a:pos x="T0" y="T1"/>
              </a:cxn>
              <a:cxn ang="0">
                <a:pos x="T2" y="T3"/>
              </a:cxn>
              <a:cxn ang="0">
                <a:pos x="T4" y="T5"/>
              </a:cxn>
            </a:cxnLst>
            <a:rect l="0" t="0" r="r" b="b"/>
            <a:pathLst>
              <a:path w="95" h="880">
                <a:moveTo>
                  <a:pt x="0" y="880"/>
                </a:moveTo>
                <a:cubicBezTo>
                  <a:pt x="52" y="880"/>
                  <a:pt x="95" y="837"/>
                  <a:pt x="95" y="785"/>
                </a:cubicBezTo>
                <a:cubicBezTo>
                  <a:pt x="95" y="0"/>
                  <a:pt x="95" y="0"/>
                  <a:pt x="95" y="0"/>
                </a:cubicBezTo>
              </a:path>
            </a:pathLst>
          </a:custGeom>
          <a:noFill/>
          <a:ln w="285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p:cNvSpPr>
            <a:spLocks noChangeShapeType="1"/>
          </p:cNvSpPr>
          <p:nvPr/>
        </p:nvSpPr>
        <p:spPr bwMode="auto">
          <a:xfrm>
            <a:off x="1095966" y="5160344"/>
            <a:ext cx="3625850" cy="0"/>
          </a:xfrm>
          <a:prstGeom prst="line">
            <a:avLst/>
          </a:prstGeom>
          <a:noFill/>
          <a:ln w="285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p:cNvSpPr>
            <a:spLocks noChangeShapeType="1"/>
          </p:cNvSpPr>
          <p:nvPr/>
        </p:nvSpPr>
        <p:spPr bwMode="auto">
          <a:xfrm>
            <a:off x="9031879" y="2620344"/>
            <a:ext cx="1268413" cy="0"/>
          </a:xfrm>
          <a:prstGeom prst="line">
            <a:avLst/>
          </a:prstGeom>
          <a:noFill/>
          <a:ln w="285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p:cNvSpPr>
            <a:spLocks/>
          </p:cNvSpPr>
          <p:nvPr/>
        </p:nvSpPr>
        <p:spPr bwMode="auto">
          <a:xfrm>
            <a:off x="9031879" y="2620344"/>
            <a:ext cx="300038" cy="2698750"/>
          </a:xfrm>
          <a:custGeom>
            <a:avLst/>
            <a:gdLst>
              <a:gd name="T0" fmla="*/ 0 w 190"/>
              <a:gd name="T1" fmla="*/ 0 h 1700"/>
              <a:gd name="T2" fmla="*/ 0 w 190"/>
              <a:gd name="T3" fmla="*/ 1510 h 1700"/>
              <a:gd name="T4" fmla="*/ 190 w 190"/>
              <a:gd name="T5" fmla="*/ 1700 h 1700"/>
            </a:gdLst>
            <a:ahLst/>
            <a:cxnLst>
              <a:cxn ang="0">
                <a:pos x="T0" y="T1"/>
              </a:cxn>
              <a:cxn ang="0">
                <a:pos x="T2" y="T3"/>
              </a:cxn>
              <a:cxn ang="0">
                <a:pos x="T4" y="T5"/>
              </a:cxn>
            </a:cxnLst>
            <a:rect l="0" t="0" r="r" b="b"/>
            <a:pathLst>
              <a:path w="190" h="1700">
                <a:moveTo>
                  <a:pt x="0" y="0"/>
                </a:moveTo>
                <a:cubicBezTo>
                  <a:pt x="0" y="1510"/>
                  <a:pt x="0" y="1510"/>
                  <a:pt x="0" y="1510"/>
                </a:cubicBezTo>
                <a:cubicBezTo>
                  <a:pt x="0" y="1615"/>
                  <a:pt x="85" y="1700"/>
                  <a:pt x="190" y="1700"/>
                </a:cubicBezTo>
              </a:path>
            </a:pathLst>
          </a:custGeom>
          <a:noFill/>
          <a:ln w="285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p:cNvSpPr>
            <a:spLocks noChangeShapeType="1"/>
          </p:cNvSpPr>
          <p:nvPr/>
        </p:nvSpPr>
        <p:spPr bwMode="auto">
          <a:xfrm>
            <a:off x="9331916" y="5319094"/>
            <a:ext cx="1603375" cy="0"/>
          </a:xfrm>
          <a:prstGeom prst="line">
            <a:avLst/>
          </a:prstGeom>
          <a:noFill/>
          <a:ln w="285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8" name="Group 27"/>
          <p:cNvGrpSpPr/>
          <p:nvPr/>
        </p:nvGrpSpPr>
        <p:grpSpPr>
          <a:xfrm>
            <a:off x="10087566" y="4410251"/>
            <a:ext cx="1828800" cy="1828800"/>
            <a:chOff x="7870825" y="1652588"/>
            <a:chExt cx="3046413" cy="3048000"/>
          </a:xfrm>
        </p:grpSpPr>
        <p:sp>
          <p:nvSpPr>
            <p:cNvPr id="29" name="Oval 10"/>
            <p:cNvSpPr>
              <a:spLocks noChangeArrowheads="1"/>
            </p:cNvSpPr>
            <p:nvPr/>
          </p:nvSpPr>
          <p:spPr bwMode="auto">
            <a:xfrm>
              <a:off x="7870825" y="1652588"/>
              <a:ext cx="3046413" cy="30480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noEditPoints="1"/>
            </p:cNvSpPr>
            <p:nvPr/>
          </p:nvSpPr>
          <p:spPr bwMode="auto">
            <a:xfrm>
              <a:off x="8389938" y="2195513"/>
              <a:ext cx="2012950" cy="1905000"/>
            </a:xfrm>
            <a:custGeom>
              <a:avLst/>
              <a:gdLst>
                <a:gd name="T0" fmla="*/ 349 w 423"/>
                <a:gd name="T1" fmla="*/ 0 h 400"/>
                <a:gd name="T2" fmla="*/ 161 w 423"/>
                <a:gd name="T3" fmla="*/ 0 h 400"/>
                <a:gd name="T4" fmla="*/ 87 w 423"/>
                <a:gd name="T5" fmla="*/ 74 h 400"/>
                <a:gd name="T6" fmla="*/ 87 w 423"/>
                <a:gd name="T7" fmla="*/ 110 h 400"/>
                <a:gd name="T8" fmla="*/ 74 w 423"/>
                <a:gd name="T9" fmla="*/ 110 h 400"/>
                <a:gd name="T10" fmla="*/ 0 w 423"/>
                <a:gd name="T11" fmla="*/ 184 h 400"/>
                <a:gd name="T12" fmla="*/ 0 w 423"/>
                <a:gd name="T13" fmla="*/ 326 h 400"/>
                <a:gd name="T14" fmla="*/ 74 w 423"/>
                <a:gd name="T15" fmla="*/ 400 h 400"/>
                <a:gd name="T16" fmla="*/ 262 w 423"/>
                <a:gd name="T17" fmla="*/ 400 h 400"/>
                <a:gd name="T18" fmla="*/ 336 w 423"/>
                <a:gd name="T19" fmla="*/ 326 h 400"/>
                <a:gd name="T20" fmla="*/ 336 w 423"/>
                <a:gd name="T21" fmla="*/ 291 h 400"/>
                <a:gd name="T22" fmla="*/ 349 w 423"/>
                <a:gd name="T23" fmla="*/ 291 h 400"/>
                <a:gd name="T24" fmla="*/ 423 w 423"/>
                <a:gd name="T25" fmla="*/ 217 h 400"/>
                <a:gd name="T26" fmla="*/ 423 w 423"/>
                <a:gd name="T27" fmla="*/ 74 h 400"/>
                <a:gd name="T28" fmla="*/ 349 w 423"/>
                <a:gd name="T29" fmla="*/ 0 h 400"/>
                <a:gd name="T30" fmla="*/ 146 w 423"/>
                <a:gd name="T31" fmla="*/ 17 h 400"/>
                <a:gd name="T32" fmla="*/ 166 w 423"/>
                <a:gd name="T33" fmla="*/ 38 h 400"/>
                <a:gd name="T34" fmla="*/ 146 w 423"/>
                <a:gd name="T35" fmla="*/ 58 h 400"/>
                <a:gd name="T36" fmla="*/ 125 w 423"/>
                <a:gd name="T37" fmla="*/ 38 h 400"/>
                <a:gd name="T38" fmla="*/ 146 w 423"/>
                <a:gd name="T39" fmla="*/ 17 h 400"/>
                <a:gd name="T40" fmla="*/ 59 w 423"/>
                <a:gd name="T41" fmla="*/ 126 h 400"/>
                <a:gd name="T42" fmla="*/ 79 w 423"/>
                <a:gd name="T43" fmla="*/ 147 h 400"/>
                <a:gd name="T44" fmla="*/ 59 w 423"/>
                <a:gd name="T45" fmla="*/ 167 h 400"/>
                <a:gd name="T46" fmla="*/ 38 w 423"/>
                <a:gd name="T47" fmla="*/ 147 h 400"/>
                <a:gd name="T48" fmla="*/ 59 w 423"/>
                <a:gd name="T49" fmla="*/ 126 h 400"/>
                <a:gd name="T50" fmla="*/ 302 w 423"/>
                <a:gd name="T51" fmla="*/ 326 h 400"/>
                <a:gd name="T52" fmla="*/ 262 w 423"/>
                <a:gd name="T53" fmla="*/ 366 h 400"/>
                <a:gd name="T54" fmla="*/ 74 w 423"/>
                <a:gd name="T55" fmla="*/ 366 h 400"/>
                <a:gd name="T56" fmla="*/ 34 w 423"/>
                <a:gd name="T57" fmla="*/ 326 h 400"/>
                <a:gd name="T58" fmla="*/ 34 w 423"/>
                <a:gd name="T59" fmla="*/ 184 h 400"/>
                <a:gd name="T60" fmla="*/ 35 w 423"/>
                <a:gd name="T61" fmla="*/ 175 h 400"/>
                <a:gd name="T62" fmla="*/ 301 w 423"/>
                <a:gd name="T63" fmla="*/ 175 h 400"/>
                <a:gd name="T64" fmla="*/ 302 w 423"/>
                <a:gd name="T65" fmla="*/ 184 h 400"/>
                <a:gd name="T66" fmla="*/ 302 w 423"/>
                <a:gd name="T67" fmla="*/ 326 h 400"/>
                <a:gd name="T68" fmla="*/ 389 w 423"/>
                <a:gd name="T69" fmla="*/ 217 h 400"/>
                <a:gd name="T70" fmla="*/ 349 w 423"/>
                <a:gd name="T71" fmla="*/ 257 h 400"/>
                <a:gd name="T72" fmla="*/ 336 w 423"/>
                <a:gd name="T73" fmla="*/ 257 h 400"/>
                <a:gd name="T74" fmla="*/ 336 w 423"/>
                <a:gd name="T75" fmla="*/ 184 h 400"/>
                <a:gd name="T76" fmla="*/ 262 w 423"/>
                <a:gd name="T77" fmla="*/ 110 h 400"/>
                <a:gd name="T78" fmla="*/ 121 w 423"/>
                <a:gd name="T79" fmla="*/ 110 h 400"/>
                <a:gd name="T80" fmla="*/ 121 w 423"/>
                <a:gd name="T81" fmla="*/ 74 h 400"/>
                <a:gd name="T82" fmla="*/ 122 w 423"/>
                <a:gd name="T83" fmla="*/ 66 h 400"/>
                <a:gd name="T84" fmla="*/ 388 w 423"/>
                <a:gd name="T85" fmla="*/ 66 h 400"/>
                <a:gd name="T86" fmla="*/ 389 w 423"/>
                <a:gd name="T87" fmla="*/ 74 h 400"/>
                <a:gd name="T88" fmla="*/ 389 w 423"/>
                <a:gd name="T89" fmla="*/ 21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3" h="400">
                  <a:moveTo>
                    <a:pt x="349" y="0"/>
                  </a:moveTo>
                  <a:cubicBezTo>
                    <a:pt x="161" y="0"/>
                    <a:pt x="161" y="0"/>
                    <a:pt x="161" y="0"/>
                  </a:cubicBezTo>
                  <a:cubicBezTo>
                    <a:pt x="120" y="0"/>
                    <a:pt x="87" y="34"/>
                    <a:pt x="87" y="74"/>
                  </a:cubicBezTo>
                  <a:cubicBezTo>
                    <a:pt x="87" y="110"/>
                    <a:pt x="87" y="110"/>
                    <a:pt x="87" y="110"/>
                  </a:cubicBezTo>
                  <a:cubicBezTo>
                    <a:pt x="74" y="110"/>
                    <a:pt x="74" y="110"/>
                    <a:pt x="74" y="110"/>
                  </a:cubicBezTo>
                  <a:cubicBezTo>
                    <a:pt x="33" y="110"/>
                    <a:pt x="0" y="143"/>
                    <a:pt x="0" y="184"/>
                  </a:cubicBezTo>
                  <a:cubicBezTo>
                    <a:pt x="0" y="326"/>
                    <a:pt x="0" y="326"/>
                    <a:pt x="0" y="326"/>
                  </a:cubicBezTo>
                  <a:cubicBezTo>
                    <a:pt x="0" y="367"/>
                    <a:pt x="33" y="400"/>
                    <a:pt x="74" y="400"/>
                  </a:cubicBezTo>
                  <a:cubicBezTo>
                    <a:pt x="262" y="400"/>
                    <a:pt x="262" y="400"/>
                    <a:pt x="262" y="400"/>
                  </a:cubicBezTo>
                  <a:cubicBezTo>
                    <a:pt x="303" y="400"/>
                    <a:pt x="336" y="367"/>
                    <a:pt x="336" y="326"/>
                  </a:cubicBezTo>
                  <a:cubicBezTo>
                    <a:pt x="336" y="291"/>
                    <a:pt x="336" y="291"/>
                    <a:pt x="336" y="291"/>
                  </a:cubicBezTo>
                  <a:cubicBezTo>
                    <a:pt x="349" y="291"/>
                    <a:pt x="349" y="291"/>
                    <a:pt x="349" y="291"/>
                  </a:cubicBezTo>
                  <a:cubicBezTo>
                    <a:pt x="389" y="291"/>
                    <a:pt x="423" y="258"/>
                    <a:pt x="423" y="217"/>
                  </a:cubicBezTo>
                  <a:cubicBezTo>
                    <a:pt x="423" y="74"/>
                    <a:pt x="423" y="74"/>
                    <a:pt x="423" y="74"/>
                  </a:cubicBezTo>
                  <a:cubicBezTo>
                    <a:pt x="423" y="34"/>
                    <a:pt x="389" y="0"/>
                    <a:pt x="349" y="0"/>
                  </a:cubicBezTo>
                  <a:close/>
                  <a:moveTo>
                    <a:pt x="146" y="17"/>
                  </a:moveTo>
                  <a:cubicBezTo>
                    <a:pt x="157" y="17"/>
                    <a:pt x="166" y="26"/>
                    <a:pt x="166" y="38"/>
                  </a:cubicBezTo>
                  <a:cubicBezTo>
                    <a:pt x="166" y="49"/>
                    <a:pt x="157" y="58"/>
                    <a:pt x="146" y="58"/>
                  </a:cubicBezTo>
                  <a:cubicBezTo>
                    <a:pt x="134" y="58"/>
                    <a:pt x="125" y="49"/>
                    <a:pt x="125" y="38"/>
                  </a:cubicBezTo>
                  <a:cubicBezTo>
                    <a:pt x="125" y="26"/>
                    <a:pt x="134" y="17"/>
                    <a:pt x="146" y="17"/>
                  </a:cubicBezTo>
                  <a:close/>
                  <a:moveTo>
                    <a:pt x="59" y="126"/>
                  </a:moveTo>
                  <a:cubicBezTo>
                    <a:pt x="70" y="126"/>
                    <a:pt x="79" y="136"/>
                    <a:pt x="79" y="147"/>
                  </a:cubicBezTo>
                  <a:cubicBezTo>
                    <a:pt x="79" y="158"/>
                    <a:pt x="70" y="167"/>
                    <a:pt x="59" y="167"/>
                  </a:cubicBezTo>
                  <a:cubicBezTo>
                    <a:pt x="48" y="167"/>
                    <a:pt x="38" y="158"/>
                    <a:pt x="38" y="147"/>
                  </a:cubicBezTo>
                  <a:cubicBezTo>
                    <a:pt x="38" y="136"/>
                    <a:pt x="48" y="126"/>
                    <a:pt x="59" y="126"/>
                  </a:cubicBezTo>
                  <a:close/>
                  <a:moveTo>
                    <a:pt x="302" y="326"/>
                  </a:moveTo>
                  <a:cubicBezTo>
                    <a:pt x="302" y="348"/>
                    <a:pt x="284" y="366"/>
                    <a:pt x="262" y="366"/>
                  </a:cubicBezTo>
                  <a:cubicBezTo>
                    <a:pt x="74" y="366"/>
                    <a:pt x="74" y="366"/>
                    <a:pt x="74" y="366"/>
                  </a:cubicBezTo>
                  <a:cubicBezTo>
                    <a:pt x="52" y="366"/>
                    <a:pt x="34" y="348"/>
                    <a:pt x="34" y="326"/>
                  </a:cubicBezTo>
                  <a:cubicBezTo>
                    <a:pt x="34" y="184"/>
                    <a:pt x="34" y="184"/>
                    <a:pt x="34" y="184"/>
                  </a:cubicBezTo>
                  <a:cubicBezTo>
                    <a:pt x="34" y="181"/>
                    <a:pt x="34" y="178"/>
                    <a:pt x="35" y="175"/>
                  </a:cubicBezTo>
                  <a:cubicBezTo>
                    <a:pt x="301" y="175"/>
                    <a:pt x="301" y="175"/>
                    <a:pt x="301" y="175"/>
                  </a:cubicBezTo>
                  <a:cubicBezTo>
                    <a:pt x="302" y="178"/>
                    <a:pt x="302" y="181"/>
                    <a:pt x="302" y="184"/>
                  </a:cubicBezTo>
                  <a:lnTo>
                    <a:pt x="302" y="326"/>
                  </a:lnTo>
                  <a:close/>
                  <a:moveTo>
                    <a:pt x="389" y="217"/>
                  </a:moveTo>
                  <a:cubicBezTo>
                    <a:pt x="389" y="239"/>
                    <a:pt x="371" y="257"/>
                    <a:pt x="349" y="257"/>
                  </a:cubicBezTo>
                  <a:cubicBezTo>
                    <a:pt x="336" y="257"/>
                    <a:pt x="336" y="257"/>
                    <a:pt x="336" y="257"/>
                  </a:cubicBezTo>
                  <a:cubicBezTo>
                    <a:pt x="336" y="184"/>
                    <a:pt x="336" y="184"/>
                    <a:pt x="336" y="184"/>
                  </a:cubicBezTo>
                  <a:cubicBezTo>
                    <a:pt x="336" y="143"/>
                    <a:pt x="303" y="110"/>
                    <a:pt x="262" y="110"/>
                  </a:cubicBezTo>
                  <a:cubicBezTo>
                    <a:pt x="121" y="110"/>
                    <a:pt x="121" y="110"/>
                    <a:pt x="121" y="110"/>
                  </a:cubicBezTo>
                  <a:cubicBezTo>
                    <a:pt x="121" y="74"/>
                    <a:pt x="121" y="74"/>
                    <a:pt x="121" y="74"/>
                  </a:cubicBezTo>
                  <a:cubicBezTo>
                    <a:pt x="121" y="71"/>
                    <a:pt x="121" y="69"/>
                    <a:pt x="122" y="66"/>
                  </a:cubicBezTo>
                  <a:cubicBezTo>
                    <a:pt x="388" y="66"/>
                    <a:pt x="388" y="66"/>
                    <a:pt x="388" y="66"/>
                  </a:cubicBezTo>
                  <a:cubicBezTo>
                    <a:pt x="388" y="69"/>
                    <a:pt x="389" y="71"/>
                    <a:pt x="389" y="74"/>
                  </a:cubicBezTo>
                  <a:lnTo>
                    <a:pt x="389"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p:cNvGrpSpPr>
            <a:grpSpLocks noChangeAspect="1"/>
          </p:cNvGrpSpPr>
          <p:nvPr/>
        </p:nvGrpSpPr>
        <p:grpSpPr>
          <a:xfrm>
            <a:off x="117748" y="4410251"/>
            <a:ext cx="1827848" cy="1828800"/>
            <a:chOff x="1271588" y="1652588"/>
            <a:chExt cx="3046413" cy="3048000"/>
          </a:xfrm>
        </p:grpSpPr>
        <p:sp>
          <p:nvSpPr>
            <p:cNvPr id="32" name="Oval 31"/>
            <p:cNvSpPr>
              <a:spLocks noChangeArrowheads="1"/>
            </p:cNvSpPr>
            <p:nvPr/>
          </p:nvSpPr>
          <p:spPr bwMode="auto">
            <a:xfrm>
              <a:off x="1271588" y="1652588"/>
              <a:ext cx="3046413" cy="30480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3"/>
            <p:cNvSpPr>
              <a:spLocks noEditPoints="1"/>
            </p:cNvSpPr>
            <p:nvPr/>
          </p:nvSpPr>
          <p:spPr bwMode="auto">
            <a:xfrm>
              <a:off x="1776413" y="2157413"/>
              <a:ext cx="2032000" cy="2033588"/>
            </a:xfrm>
            <a:custGeom>
              <a:avLst/>
              <a:gdLst>
                <a:gd name="T0" fmla="*/ 256 w 427"/>
                <a:gd name="T1" fmla="*/ 122 h 427"/>
                <a:gd name="T2" fmla="*/ 256 w 427"/>
                <a:gd name="T3" fmla="*/ 243 h 427"/>
                <a:gd name="T4" fmla="*/ 289 w 427"/>
                <a:gd name="T5" fmla="*/ 226 h 427"/>
                <a:gd name="T6" fmla="*/ 311 w 427"/>
                <a:gd name="T7" fmla="*/ 270 h 427"/>
                <a:gd name="T8" fmla="*/ 329 w 427"/>
                <a:gd name="T9" fmla="*/ 261 h 427"/>
                <a:gd name="T10" fmla="*/ 306 w 427"/>
                <a:gd name="T11" fmla="*/ 217 h 427"/>
                <a:gd name="T12" fmla="*/ 337 w 427"/>
                <a:gd name="T13" fmla="*/ 201 h 427"/>
                <a:gd name="T14" fmla="*/ 256 w 427"/>
                <a:gd name="T15" fmla="*/ 122 h 427"/>
                <a:gd name="T16" fmla="*/ 214 w 427"/>
                <a:gd name="T17" fmla="*/ 0 h 427"/>
                <a:gd name="T18" fmla="*/ 0 w 427"/>
                <a:gd name="T19" fmla="*/ 214 h 427"/>
                <a:gd name="T20" fmla="*/ 214 w 427"/>
                <a:gd name="T21" fmla="*/ 427 h 427"/>
                <a:gd name="T22" fmla="*/ 427 w 427"/>
                <a:gd name="T23" fmla="*/ 214 h 427"/>
                <a:gd name="T24" fmla="*/ 214 w 427"/>
                <a:gd name="T25" fmla="*/ 0 h 427"/>
                <a:gd name="T26" fmla="*/ 263 w 427"/>
                <a:gd name="T27" fmla="*/ 381 h 427"/>
                <a:gd name="T28" fmla="*/ 261 w 427"/>
                <a:gd name="T29" fmla="*/ 329 h 427"/>
                <a:gd name="T30" fmla="*/ 252 w 427"/>
                <a:gd name="T31" fmla="*/ 317 h 427"/>
                <a:gd name="T32" fmla="*/ 189 w 427"/>
                <a:gd name="T33" fmla="*/ 285 h 427"/>
                <a:gd name="T34" fmla="*/ 180 w 427"/>
                <a:gd name="T35" fmla="*/ 280 h 427"/>
                <a:gd name="T36" fmla="*/ 200 w 427"/>
                <a:gd name="T37" fmla="*/ 230 h 427"/>
                <a:gd name="T38" fmla="*/ 200 w 427"/>
                <a:gd name="T39" fmla="*/ 182 h 427"/>
                <a:gd name="T40" fmla="*/ 134 w 427"/>
                <a:gd name="T41" fmla="*/ 111 h 427"/>
                <a:gd name="T42" fmla="*/ 133 w 427"/>
                <a:gd name="T43" fmla="*/ 111 h 427"/>
                <a:gd name="T44" fmla="*/ 67 w 427"/>
                <a:gd name="T45" fmla="*/ 182 h 427"/>
                <a:gd name="T46" fmla="*/ 67 w 427"/>
                <a:gd name="T47" fmla="*/ 230 h 427"/>
                <a:gd name="T48" fmla="*/ 87 w 427"/>
                <a:gd name="T49" fmla="*/ 280 h 427"/>
                <a:gd name="T50" fmla="*/ 78 w 427"/>
                <a:gd name="T51" fmla="*/ 285 h 427"/>
                <a:gd name="T52" fmla="*/ 59 w 427"/>
                <a:gd name="T53" fmla="*/ 294 h 427"/>
                <a:gd name="T54" fmla="*/ 39 w 427"/>
                <a:gd name="T55" fmla="*/ 214 h 427"/>
                <a:gd name="T56" fmla="*/ 214 w 427"/>
                <a:gd name="T57" fmla="*/ 39 h 427"/>
                <a:gd name="T58" fmla="*/ 389 w 427"/>
                <a:gd name="T59" fmla="*/ 214 h 427"/>
                <a:gd name="T60" fmla="*/ 263 w 427"/>
                <a:gd name="T61" fmla="*/ 381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27" h="427">
                  <a:moveTo>
                    <a:pt x="256" y="122"/>
                  </a:moveTo>
                  <a:cubicBezTo>
                    <a:pt x="256" y="243"/>
                    <a:pt x="256" y="243"/>
                    <a:pt x="256" y="243"/>
                  </a:cubicBezTo>
                  <a:cubicBezTo>
                    <a:pt x="289" y="226"/>
                    <a:pt x="289" y="226"/>
                    <a:pt x="289" y="226"/>
                  </a:cubicBezTo>
                  <a:cubicBezTo>
                    <a:pt x="311" y="270"/>
                    <a:pt x="311" y="270"/>
                    <a:pt x="311" y="270"/>
                  </a:cubicBezTo>
                  <a:cubicBezTo>
                    <a:pt x="329" y="261"/>
                    <a:pt x="329" y="261"/>
                    <a:pt x="329" y="261"/>
                  </a:cubicBezTo>
                  <a:cubicBezTo>
                    <a:pt x="306" y="217"/>
                    <a:pt x="306" y="217"/>
                    <a:pt x="306" y="217"/>
                  </a:cubicBezTo>
                  <a:cubicBezTo>
                    <a:pt x="337" y="201"/>
                    <a:pt x="337" y="201"/>
                    <a:pt x="337" y="201"/>
                  </a:cubicBezTo>
                  <a:lnTo>
                    <a:pt x="256" y="122"/>
                  </a:lnTo>
                  <a:close/>
                  <a:moveTo>
                    <a:pt x="214" y="0"/>
                  </a:moveTo>
                  <a:cubicBezTo>
                    <a:pt x="96" y="0"/>
                    <a:pt x="0" y="96"/>
                    <a:pt x="0" y="214"/>
                  </a:cubicBezTo>
                  <a:cubicBezTo>
                    <a:pt x="0" y="331"/>
                    <a:pt x="96" y="427"/>
                    <a:pt x="214" y="427"/>
                  </a:cubicBezTo>
                  <a:cubicBezTo>
                    <a:pt x="331" y="427"/>
                    <a:pt x="427" y="331"/>
                    <a:pt x="427" y="214"/>
                  </a:cubicBezTo>
                  <a:cubicBezTo>
                    <a:pt x="427" y="96"/>
                    <a:pt x="331" y="0"/>
                    <a:pt x="214" y="0"/>
                  </a:cubicBezTo>
                  <a:close/>
                  <a:moveTo>
                    <a:pt x="263" y="381"/>
                  </a:moveTo>
                  <a:cubicBezTo>
                    <a:pt x="262" y="371"/>
                    <a:pt x="261" y="355"/>
                    <a:pt x="261" y="329"/>
                  </a:cubicBezTo>
                  <a:cubicBezTo>
                    <a:pt x="260" y="325"/>
                    <a:pt x="257" y="321"/>
                    <a:pt x="252" y="317"/>
                  </a:cubicBezTo>
                  <a:cubicBezTo>
                    <a:pt x="189" y="285"/>
                    <a:pt x="189" y="285"/>
                    <a:pt x="189" y="285"/>
                  </a:cubicBezTo>
                  <a:cubicBezTo>
                    <a:pt x="180" y="280"/>
                    <a:pt x="180" y="280"/>
                    <a:pt x="180" y="280"/>
                  </a:cubicBezTo>
                  <a:cubicBezTo>
                    <a:pt x="192" y="267"/>
                    <a:pt x="200" y="249"/>
                    <a:pt x="200" y="230"/>
                  </a:cubicBezTo>
                  <a:cubicBezTo>
                    <a:pt x="200" y="182"/>
                    <a:pt x="200" y="182"/>
                    <a:pt x="200" y="182"/>
                  </a:cubicBezTo>
                  <a:cubicBezTo>
                    <a:pt x="200" y="143"/>
                    <a:pt x="170" y="111"/>
                    <a:pt x="134" y="111"/>
                  </a:cubicBezTo>
                  <a:cubicBezTo>
                    <a:pt x="133" y="111"/>
                    <a:pt x="133" y="111"/>
                    <a:pt x="133" y="111"/>
                  </a:cubicBezTo>
                  <a:cubicBezTo>
                    <a:pt x="97" y="111"/>
                    <a:pt x="67" y="143"/>
                    <a:pt x="67" y="182"/>
                  </a:cubicBezTo>
                  <a:cubicBezTo>
                    <a:pt x="67" y="230"/>
                    <a:pt x="67" y="230"/>
                    <a:pt x="67" y="230"/>
                  </a:cubicBezTo>
                  <a:cubicBezTo>
                    <a:pt x="67" y="249"/>
                    <a:pt x="75" y="267"/>
                    <a:pt x="87" y="280"/>
                  </a:cubicBezTo>
                  <a:cubicBezTo>
                    <a:pt x="78" y="285"/>
                    <a:pt x="78" y="285"/>
                    <a:pt x="78" y="285"/>
                  </a:cubicBezTo>
                  <a:cubicBezTo>
                    <a:pt x="59" y="294"/>
                    <a:pt x="59" y="294"/>
                    <a:pt x="59" y="294"/>
                  </a:cubicBezTo>
                  <a:cubicBezTo>
                    <a:pt x="46" y="270"/>
                    <a:pt x="39" y="243"/>
                    <a:pt x="39" y="214"/>
                  </a:cubicBezTo>
                  <a:cubicBezTo>
                    <a:pt x="39" y="117"/>
                    <a:pt x="117" y="39"/>
                    <a:pt x="214" y="39"/>
                  </a:cubicBezTo>
                  <a:cubicBezTo>
                    <a:pt x="310" y="39"/>
                    <a:pt x="389" y="117"/>
                    <a:pt x="389" y="214"/>
                  </a:cubicBezTo>
                  <a:cubicBezTo>
                    <a:pt x="389" y="293"/>
                    <a:pt x="335" y="360"/>
                    <a:pt x="263" y="3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p:cNvGrpSpPr/>
          <p:nvPr/>
        </p:nvGrpSpPr>
        <p:grpSpPr>
          <a:xfrm>
            <a:off x="4458291" y="2333007"/>
            <a:ext cx="5141913" cy="2286000"/>
            <a:chOff x="4537075" y="1776413"/>
            <a:chExt cx="5141913" cy="2286000"/>
          </a:xfrm>
        </p:grpSpPr>
        <p:sp>
          <p:nvSpPr>
            <p:cNvPr id="35" name="Freeform 11"/>
            <p:cNvSpPr>
              <a:spLocks/>
            </p:cNvSpPr>
            <p:nvPr/>
          </p:nvSpPr>
          <p:spPr bwMode="auto">
            <a:xfrm>
              <a:off x="5669280" y="3490913"/>
              <a:ext cx="1143000" cy="571500"/>
            </a:xfrm>
            <a:prstGeom prst="rect">
              <a:avLst/>
            </a:prstGeom>
            <a:solidFill>
              <a:schemeClr val="accent3">
                <a:alpha val="67000"/>
              </a:schemeClr>
            </a:solidFill>
            <a:ln>
              <a:noFill/>
            </a:ln>
          </p:spPr>
          <p:txBody>
            <a:bodyPr vert="horz" wrap="none" lIns="0" tIns="0" rIns="0" bIns="0" numCol="1" anchor="ctr" anchorCtr="0" compatLnSpc="1">
              <a:prstTxWarp prst="textNoShape">
                <a:avLst/>
              </a:prstTxWarp>
            </a:bodyPr>
            <a:lstStyle/>
            <a:p>
              <a:pPr algn="ctr">
                <a:lnSpc>
                  <a:spcPct val="90000"/>
                </a:lnSpc>
              </a:pPr>
              <a:r>
                <a:rPr lang="en-US" sz="2000" spc="50" dirty="0">
                  <a:solidFill>
                    <a:schemeClr val="bg1"/>
                  </a:solidFill>
                  <a:latin typeface="+mj-lt"/>
                </a:rPr>
                <a:t>iRule</a:t>
              </a:r>
            </a:p>
          </p:txBody>
        </p:sp>
        <p:sp>
          <p:nvSpPr>
            <p:cNvPr id="36" name="Freeform 12"/>
            <p:cNvSpPr>
              <a:spLocks/>
            </p:cNvSpPr>
            <p:nvPr/>
          </p:nvSpPr>
          <p:spPr bwMode="auto">
            <a:xfrm>
              <a:off x="5669280" y="2633663"/>
              <a:ext cx="1143000" cy="571500"/>
            </a:xfrm>
            <a:prstGeom prst="rect">
              <a:avLst/>
            </a:prstGeom>
            <a:solidFill>
              <a:schemeClr val="accent3">
                <a:alpha val="67000"/>
              </a:schemeClr>
            </a:solidFill>
            <a:ln>
              <a:noFill/>
            </a:ln>
          </p:spPr>
          <p:txBody>
            <a:bodyPr vert="horz" wrap="none" lIns="0" tIns="0" rIns="0" bIns="0" numCol="1" anchor="ctr" anchorCtr="0" compatLnSpc="1">
              <a:prstTxWarp prst="textNoShape">
                <a:avLst/>
              </a:prstTxWarp>
            </a:bodyPr>
            <a:lstStyle/>
            <a:p>
              <a:pPr algn="ctr">
                <a:lnSpc>
                  <a:spcPct val="90000"/>
                </a:lnSpc>
              </a:pPr>
              <a:r>
                <a:rPr lang="en-US" sz="2000" spc="50" dirty="0">
                  <a:solidFill>
                    <a:schemeClr val="bg1"/>
                  </a:solidFill>
                  <a:latin typeface="+mj-lt"/>
                </a:rPr>
                <a:t>iRule</a:t>
              </a:r>
            </a:p>
          </p:txBody>
        </p:sp>
        <p:sp>
          <p:nvSpPr>
            <p:cNvPr id="37" name="Freeform 13"/>
            <p:cNvSpPr>
              <a:spLocks/>
            </p:cNvSpPr>
            <p:nvPr/>
          </p:nvSpPr>
          <p:spPr bwMode="auto">
            <a:xfrm>
              <a:off x="5669280" y="1776413"/>
              <a:ext cx="1143000" cy="571500"/>
            </a:xfrm>
            <a:prstGeom prst="rect">
              <a:avLst/>
            </a:prstGeom>
            <a:solidFill>
              <a:schemeClr val="accent3">
                <a:alpha val="67000"/>
              </a:schemeClr>
            </a:solidFill>
            <a:ln>
              <a:noFill/>
            </a:ln>
          </p:spPr>
          <p:txBody>
            <a:bodyPr vert="horz" wrap="none" lIns="0" tIns="0" rIns="0" bIns="0" numCol="1" anchor="ctr" anchorCtr="0" compatLnSpc="1">
              <a:prstTxWarp prst="textNoShape">
                <a:avLst/>
              </a:prstTxWarp>
            </a:bodyPr>
            <a:lstStyle/>
            <a:p>
              <a:pPr algn="ctr">
                <a:lnSpc>
                  <a:spcPct val="90000"/>
                </a:lnSpc>
              </a:pPr>
              <a:r>
                <a:rPr lang="en-US" sz="2000" spc="50" dirty="0">
                  <a:solidFill>
                    <a:schemeClr val="bg1"/>
                  </a:solidFill>
                  <a:latin typeface="+mj-lt"/>
                </a:rPr>
                <a:t>iRule</a:t>
              </a:r>
            </a:p>
          </p:txBody>
        </p:sp>
        <p:sp>
          <p:nvSpPr>
            <p:cNvPr id="38" name="Freeform 14"/>
            <p:cNvSpPr>
              <a:spLocks/>
            </p:cNvSpPr>
            <p:nvPr/>
          </p:nvSpPr>
          <p:spPr bwMode="auto">
            <a:xfrm>
              <a:off x="8537575" y="3490913"/>
              <a:ext cx="1141413" cy="571500"/>
            </a:xfrm>
            <a:prstGeom prst="rect">
              <a:avLst/>
            </a:prstGeom>
            <a:solidFill>
              <a:schemeClr val="accent3"/>
            </a:solidFill>
            <a:ln>
              <a:noFill/>
            </a:ln>
          </p:spPr>
          <p:txBody>
            <a:bodyPr vert="horz" wrap="none" lIns="0" tIns="0" rIns="0" bIns="0" numCol="1" anchor="ctr" anchorCtr="0" compatLnSpc="1">
              <a:prstTxWarp prst="textNoShape">
                <a:avLst/>
              </a:prstTxWarp>
            </a:bodyPr>
            <a:lstStyle/>
            <a:p>
              <a:pPr algn="ctr">
                <a:lnSpc>
                  <a:spcPct val="90000"/>
                </a:lnSpc>
              </a:pPr>
              <a:r>
                <a:rPr lang="en-US" sz="2800" spc="50" dirty="0">
                  <a:solidFill>
                    <a:schemeClr val="bg1"/>
                  </a:solidFill>
                  <a:latin typeface="+mj-lt"/>
                </a:rPr>
                <a:t>TCP</a:t>
              </a:r>
            </a:p>
          </p:txBody>
        </p:sp>
        <p:sp>
          <p:nvSpPr>
            <p:cNvPr id="39" name="Freeform 15"/>
            <p:cNvSpPr>
              <a:spLocks/>
            </p:cNvSpPr>
            <p:nvPr/>
          </p:nvSpPr>
          <p:spPr bwMode="auto">
            <a:xfrm>
              <a:off x="8537575" y="2633663"/>
              <a:ext cx="1141413" cy="571500"/>
            </a:xfrm>
            <a:prstGeom prst="rect">
              <a:avLst/>
            </a:prstGeom>
            <a:solidFill>
              <a:schemeClr val="accent3"/>
            </a:solidFill>
            <a:ln>
              <a:noFill/>
            </a:ln>
          </p:spPr>
          <p:txBody>
            <a:bodyPr vert="horz" wrap="none" lIns="0" tIns="0" rIns="0" bIns="0" numCol="1" anchor="ctr" anchorCtr="0" compatLnSpc="1">
              <a:prstTxWarp prst="textNoShape">
                <a:avLst/>
              </a:prstTxWarp>
            </a:bodyPr>
            <a:lstStyle/>
            <a:p>
              <a:pPr algn="ctr">
                <a:lnSpc>
                  <a:spcPct val="90000"/>
                </a:lnSpc>
              </a:pPr>
              <a:r>
                <a:rPr lang="en-US" sz="2800" spc="50" dirty="0">
                  <a:solidFill>
                    <a:schemeClr val="bg1"/>
                  </a:solidFill>
                  <a:latin typeface="+mj-lt"/>
                </a:rPr>
                <a:t>SSL</a:t>
              </a:r>
            </a:p>
          </p:txBody>
        </p:sp>
        <p:sp>
          <p:nvSpPr>
            <p:cNvPr id="40" name="Freeform 16"/>
            <p:cNvSpPr>
              <a:spLocks/>
            </p:cNvSpPr>
            <p:nvPr/>
          </p:nvSpPr>
          <p:spPr bwMode="auto">
            <a:xfrm>
              <a:off x="8537575" y="1776413"/>
              <a:ext cx="1141413" cy="571500"/>
            </a:xfrm>
            <a:prstGeom prst="rect">
              <a:avLst/>
            </a:prstGeom>
            <a:solidFill>
              <a:schemeClr val="accent3"/>
            </a:solidFill>
            <a:ln>
              <a:noFill/>
            </a:ln>
          </p:spPr>
          <p:txBody>
            <a:bodyPr vert="horz" wrap="none" lIns="0" tIns="0" rIns="0" bIns="0" numCol="1" anchor="ctr" anchorCtr="0" compatLnSpc="1">
              <a:prstTxWarp prst="textNoShape">
                <a:avLst/>
              </a:prstTxWarp>
            </a:bodyPr>
            <a:lstStyle/>
            <a:p>
              <a:pPr algn="ctr">
                <a:lnSpc>
                  <a:spcPct val="90000"/>
                </a:lnSpc>
              </a:pPr>
              <a:r>
                <a:rPr lang="en-US" sz="2800" spc="50" dirty="0">
                  <a:solidFill>
                    <a:schemeClr val="bg1"/>
                  </a:solidFill>
                  <a:latin typeface="+mj-lt"/>
                </a:rPr>
                <a:t>HTTP</a:t>
              </a:r>
            </a:p>
          </p:txBody>
        </p:sp>
        <p:sp>
          <p:nvSpPr>
            <p:cNvPr id="41" name="Freeform 17"/>
            <p:cNvSpPr>
              <a:spLocks/>
            </p:cNvSpPr>
            <p:nvPr/>
          </p:nvSpPr>
          <p:spPr bwMode="auto">
            <a:xfrm>
              <a:off x="4537075" y="3490913"/>
              <a:ext cx="1143000" cy="571500"/>
            </a:xfrm>
            <a:prstGeom prst="rect">
              <a:avLst/>
            </a:prstGeom>
            <a:solidFill>
              <a:schemeClr val="accent3"/>
            </a:solidFill>
            <a:ln>
              <a:noFill/>
            </a:ln>
          </p:spPr>
          <p:txBody>
            <a:bodyPr vert="horz" wrap="none" lIns="0" tIns="0" rIns="0" bIns="0" numCol="1" anchor="ctr" anchorCtr="0" compatLnSpc="1">
              <a:prstTxWarp prst="textNoShape">
                <a:avLst/>
              </a:prstTxWarp>
            </a:bodyPr>
            <a:lstStyle/>
            <a:p>
              <a:pPr algn="ctr">
                <a:lnSpc>
                  <a:spcPct val="90000"/>
                </a:lnSpc>
              </a:pPr>
              <a:r>
                <a:rPr lang="en-US" sz="2800" spc="50" dirty="0">
                  <a:solidFill>
                    <a:schemeClr val="bg1"/>
                  </a:solidFill>
                  <a:latin typeface="+mj-lt"/>
                </a:rPr>
                <a:t>TCP</a:t>
              </a:r>
            </a:p>
          </p:txBody>
        </p:sp>
        <p:sp>
          <p:nvSpPr>
            <p:cNvPr id="42" name="Freeform 18"/>
            <p:cNvSpPr>
              <a:spLocks/>
            </p:cNvSpPr>
            <p:nvPr/>
          </p:nvSpPr>
          <p:spPr bwMode="auto">
            <a:xfrm>
              <a:off x="4537075" y="2633663"/>
              <a:ext cx="1143000" cy="571500"/>
            </a:xfrm>
            <a:prstGeom prst="rect">
              <a:avLst/>
            </a:prstGeom>
            <a:solidFill>
              <a:schemeClr val="accent3"/>
            </a:solidFill>
            <a:ln>
              <a:noFill/>
            </a:ln>
          </p:spPr>
          <p:txBody>
            <a:bodyPr vert="horz" wrap="none" lIns="0" tIns="0" rIns="0" bIns="0" numCol="1" anchor="ctr" anchorCtr="0" compatLnSpc="1">
              <a:prstTxWarp prst="textNoShape">
                <a:avLst/>
              </a:prstTxWarp>
            </a:bodyPr>
            <a:lstStyle/>
            <a:p>
              <a:pPr algn="ctr">
                <a:lnSpc>
                  <a:spcPct val="90000"/>
                </a:lnSpc>
              </a:pPr>
              <a:r>
                <a:rPr lang="en-US" sz="2800" spc="50" dirty="0">
                  <a:solidFill>
                    <a:schemeClr val="bg1"/>
                  </a:solidFill>
                  <a:latin typeface="+mj-lt"/>
                </a:rPr>
                <a:t>SSL</a:t>
              </a:r>
            </a:p>
          </p:txBody>
        </p:sp>
        <p:sp>
          <p:nvSpPr>
            <p:cNvPr id="43" name="Freeform 19"/>
            <p:cNvSpPr>
              <a:spLocks/>
            </p:cNvSpPr>
            <p:nvPr/>
          </p:nvSpPr>
          <p:spPr bwMode="auto">
            <a:xfrm>
              <a:off x="4537075" y="1776413"/>
              <a:ext cx="1143000" cy="571500"/>
            </a:xfrm>
            <a:prstGeom prst="rect">
              <a:avLst/>
            </a:prstGeom>
            <a:solidFill>
              <a:schemeClr val="accent3"/>
            </a:solidFill>
            <a:ln>
              <a:noFill/>
            </a:ln>
          </p:spPr>
          <p:txBody>
            <a:bodyPr vert="horz" wrap="none" lIns="0" tIns="0" rIns="0" bIns="0" numCol="1" anchor="ctr" anchorCtr="0" compatLnSpc="1">
              <a:prstTxWarp prst="textNoShape">
                <a:avLst/>
              </a:prstTxWarp>
            </a:bodyPr>
            <a:lstStyle/>
            <a:p>
              <a:pPr algn="ctr">
                <a:lnSpc>
                  <a:spcPct val="90000"/>
                </a:lnSpc>
              </a:pPr>
              <a:r>
                <a:rPr lang="en-US" sz="2800" spc="50" dirty="0" smtClean="0">
                  <a:solidFill>
                    <a:schemeClr val="bg1"/>
                  </a:solidFill>
                  <a:latin typeface="+mj-lt"/>
                </a:rPr>
                <a:t>HTTP</a:t>
              </a:r>
              <a:endParaRPr lang="en-US" sz="2800" spc="50" dirty="0">
                <a:solidFill>
                  <a:schemeClr val="bg1"/>
                </a:solidFill>
                <a:latin typeface="+mj-lt"/>
              </a:endParaRPr>
            </a:p>
          </p:txBody>
        </p:sp>
        <p:sp>
          <p:nvSpPr>
            <p:cNvPr id="44" name="Freeform 20"/>
            <p:cNvSpPr>
              <a:spLocks/>
            </p:cNvSpPr>
            <p:nvPr/>
          </p:nvSpPr>
          <p:spPr bwMode="auto">
            <a:xfrm>
              <a:off x="7406640" y="3490913"/>
              <a:ext cx="1143000" cy="571500"/>
            </a:xfrm>
            <a:prstGeom prst="rect">
              <a:avLst/>
            </a:prstGeom>
            <a:solidFill>
              <a:schemeClr val="accent3">
                <a:alpha val="67000"/>
              </a:schemeClr>
            </a:solidFill>
            <a:ln>
              <a:noFill/>
            </a:ln>
          </p:spPr>
          <p:txBody>
            <a:bodyPr vert="horz" wrap="none" lIns="0" tIns="0" rIns="0" bIns="0" numCol="1" anchor="ctr" anchorCtr="0" compatLnSpc="1">
              <a:prstTxWarp prst="textNoShape">
                <a:avLst/>
              </a:prstTxWarp>
            </a:bodyPr>
            <a:lstStyle/>
            <a:p>
              <a:pPr algn="ctr">
                <a:lnSpc>
                  <a:spcPct val="90000"/>
                </a:lnSpc>
              </a:pPr>
              <a:r>
                <a:rPr lang="en-US" sz="2000" spc="50" dirty="0">
                  <a:solidFill>
                    <a:schemeClr val="bg1"/>
                  </a:solidFill>
                  <a:latin typeface="+mj-lt"/>
                </a:rPr>
                <a:t>iRule</a:t>
              </a:r>
            </a:p>
          </p:txBody>
        </p:sp>
        <p:sp>
          <p:nvSpPr>
            <p:cNvPr id="45" name="Freeform 21"/>
            <p:cNvSpPr>
              <a:spLocks/>
            </p:cNvSpPr>
            <p:nvPr/>
          </p:nvSpPr>
          <p:spPr bwMode="auto">
            <a:xfrm>
              <a:off x="7406640" y="2633663"/>
              <a:ext cx="1143000" cy="571500"/>
            </a:xfrm>
            <a:prstGeom prst="rect">
              <a:avLst/>
            </a:prstGeom>
            <a:solidFill>
              <a:schemeClr val="accent3">
                <a:alpha val="67000"/>
              </a:schemeClr>
            </a:solidFill>
            <a:ln>
              <a:noFill/>
            </a:ln>
          </p:spPr>
          <p:txBody>
            <a:bodyPr vert="horz" wrap="none" lIns="0" tIns="0" rIns="0" bIns="0" numCol="1" anchor="ctr" anchorCtr="0" compatLnSpc="1">
              <a:prstTxWarp prst="textNoShape">
                <a:avLst/>
              </a:prstTxWarp>
            </a:bodyPr>
            <a:lstStyle/>
            <a:p>
              <a:pPr algn="ctr">
                <a:lnSpc>
                  <a:spcPct val="90000"/>
                </a:lnSpc>
              </a:pPr>
              <a:r>
                <a:rPr lang="en-US" sz="2000" spc="50" dirty="0">
                  <a:solidFill>
                    <a:schemeClr val="bg1"/>
                  </a:solidFill>
                  <a:latin typeface="+mj-lt"/>
                </a:rPr>
                <a:t>iRule</a:t>
              </a:r>
            </a:p>
          </p:txBody>
        </p:sp>
        <p:sp>
          <p:nvSpPr>
            <p:cNvPr id="46" name="Freeform 22"/>
            <p:cNvSpPr>
              <a:spLocks/>
            </p:cNvSpPr>
            <p:nvPr/>
          </p:nvSpPr>
          <p:spPr bwMode="auto">
            <a:xfrm>
              <a:off x="7406640" y="1776413"/>
              <a:ext cx="1143000" cy="571500"/>
            </a:xfrm>
            <a:prstGeom prst="rect">
              <a:avLst/>
            </a:prstGeom>
            <a:solidFill>
              <a:schemeClr val="accent3">
                <a:alpha val="67000"/>
              </a:schemeClr>
            </a:solidFill>
            <a:ln>
              <a:noFill/>
            </a:ln>
          </p:spPr>
          <p:txBody>
            <a:bodyPr vert="horz" wrap="none" lIns="0" tIns="0" rIns="0" bIns="0" numCol="1" anchor="ctr" anchorCtr="0" compatLnSpc="1">
              <a:prstTxWarp prst="textNoShape">
                <a:avLst/>
              </a:prstTxWarp>
            </a:bodyPr>
            <a:lstStyle/>
            <a:p>
              <a:pPr algn="ctr">
                <a:lnSpc>
                  <a:spcPct val="90000"/>
                </a:lnSpc>
              </a:pPr>
              <a:r>
                <a:rPr lang="en-US" sz="2000" spc="50" dirty="0">
                  <a:solidFill>
                    <a:schemeClr val="bg1"/>
                  </a:solidFill>
                  <a:latin typeface="+mj-lt"/>
                </a:rPr>
                <a:t>iRule</a:t>
              </a:r>
            </a:p>
          </p:txBody>
        </p:sp>
      </p:grpSp>
      <p:grpSp>
        <p:nvGrpSpPr>
          <p:cNvPr id="47" name="Group 74"/>
          <p:cNvGrpSpPr>
            <a:grpSpLocks noChangeAspect="1"/>
          </p:cNvGrpSpPr>
          <p:nvPr/>
        </p:nvGrpSpPr>
        <p:grpSpPr bwMode="auto">
          <a:xfrm>
            <a:off x="5105991" y="2823544"/>
            <a:ext cx="164592" cy="164592"/>
            <a:chOff x="2798" y="1119"/>
            <a:chExt cx="2082" cy="2082"/>
          </a:xfrm>
        </p:grpSpPr>
        <p:sp>
          <p:nvSpPr>
            <p:cNvPr id="48" name="Oval 76"/>
            <p:cNvSpPr>
              <a:spLocks noChangeArrowheads="1"/>
            </p:cNvSpPr>
            <p:nvPr/>
          </p:nvSpPr>
          <p:spPr bwMode="auto">
            <a:xfrm>
              <a:off x="2798" y="1119"/>
              <a:ext cx="2082" cy="2082"/>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77"/>
            <p:cNvSpPr>
              <a:spLocks noEditPoints="1"/>
            </p:cNvSpPr>
            <p:nvPr/>
          </p:nvSpPr>
          <p:spPr bwMode="auto">
            <a:xfrm>
              <a:off x="3062" y="1383"/>
              <a:ext cx="1554" cy="1554"/>
            </a:xfrm>
            <a:custGeom>
              <a:avLst/>
              <a:gdLst>
                <a:gd name="T0" fmla="*/ 259 w 518"/>
                <a:gd name="T1" fmla="*/ 0 h 518"/>
                <a:gd name="T2" fmla="*/ 0 w 518"/>
                <a:gd name="T3" fmla="*/ 259 h 518"/>
                <a:gd name="T4" fmla="*/ 259 w 518"/>
                <a:gd name="T5" fmla="*/ 518 h 518"/>
                <a:gd name="T6" fmla="*/ 518 w 518"/>
                <a:gd name="T7" fmla="*/ 259 h 518"/>
                <a:gd name="T8" fmla="*/ 259 w 518"/>
                <a:gd name="T9" fmla="*/ 0 h 518"/>
                <a:gd name="T10" fmla="*/ 259 w 518"/>
                <a:gd name="T11" fmla="*/ 456 h 518"/>
                <a:gd name="T12" fmla="*/ 62 w 518"/>
                <a:gd name="T13" fmla="*/ 259 h 518"/>
                <a:gd name="T14" fmla="*/ 100 w 518"/>
                <a:gd name="T15" fmla="*/ 144 h 518"/>
                <a:gd name="T16" fmla="*/ 374 w 518"/>
                <a:gd name="T17" fmla="*/ 418 h 518"/>
                <a:gd name="T18" fmla="*/ 259 w 518"/>
                <a:gd name="T19" fmla="*/ 456 h 518"/>
                <a:gd name="T20" fmla="*/ 144 w 518"/>
                <a:gd name="T21" fmla="*/ 100 h 518"/>
                <a:gd name="T22" fmla="*/ 259 w 518"/>
                <a:gd name="T23" fmla="*/ 62 h 518"/>
                <a:gd name="T24" fmla="*/ 456 w 518"/>
                <a:gd name="T25" fmla="*/ 259 h 518"/>
                <a:gd name="T26" fmla="*/ 418 w 518"/>
                <a:gd name="T27" fmla="*/ 374 h 518"/>
                <a:gd name="T28" fmla="*/ 144 w 518"/>
                <a:gd name="T29" fmla="*/ 10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8" h="518">
                  <a:moveTo>
                    <a:pt x="259" y="0"/>
                  </a:moveTo>
                  <a:cubicBezTo>
                    <a:pt x="116" y="0"/>
                    <a:pt x="0" y="116"/>
                    <a:pt x="0" y="259"/>
                  </a:cubicBezTo>
                  <a:cubicBezTo>
                    <a:pt x="0" y="402"/>
                    <a:pt x="116" y="518"/>
                    <a:pt x="259" y="518"/>
                  </a:cubicBezTo>
                  <a:cubicBezTo>
                    <a:pt x="402" y="518"/>
                    <a:pt x="518" y="402"/>
                    <a:pt x="518" y="259"/>
                  </a:cubicBezTo>
                  <a:cubicBezTo>
                    <a:pt x="518" y="116"/>
                    <a:pt x="402" y="0"/>
                    <a:pt x="259" y="0"/>
                  </a:cubicBezTo>
                  <a:close/>
                  <a:moveTo>
                    <a:pt x="259" y="456"/>
                  </a:moveTo>
                  <a:cubicBezTo>
                    <a:pt x="150" y="456"/>
                    <a:pt x="62" y="368"/>
                    <a:pt x="62" y="259"/>
                  </a:cubicBezTo>
                  <a:cubicBezTo>
                    <a:pt x="62" y="216"/>
                    <a:pt x="76" y="176"/>
                    <a:pt x="100" y="144"/>
                  </a:cubicBezTo>
                  <a:cubicBezTo>
                    <a:pt x="374" y="418"/>
                    <a:pt x="374" y="418"/>
                    <a:pt x="374" y="418"/>
                  </a:cubicBezTo>
                  <a:cubicBezTo>
                    <a:pt x="342" y="442"/>
                    <a:pt x="302" y="456"/>
                    <a:pt x="259" y="456"/>
                  </a:cubicBezTo>
                  <a:close/>
                  <a:moveTo>
                    <a:pt x="144" y="100"/>
                  </a:moveTo>
                  <a:cubicBezTo>
                    <a:pt x="176" y="76"/>
                    <a:pt x="216" y="62"/>
                    <a:pt x="259" y="62"/>
                  </a:cubicBezTo>
                  <a:cubicBezTo>
                    <a:pt x="368" y="62"/>
                    <a:pt x="456" y="150"/>
                    <a:pt x="456" y="259"/>
                  </a:cubicBezTo>
                  <a:cubicBezTo>
                    <a:pt x="456" y="302"/>
                    <a:pt x="442" y="342"/>
                    <a:pt x="418" y="374"/>
                  </a:cubicBezTo>
                  <a:lnTo>
                    <a:pt x="144"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74"/>
          <p:cNvGrpSpPr>
            <a:grpSpLocks noChangeAspect="1"/>
          </p:cNvGrpSpPr>
          <p:nvPr/>
        </p:nvGrpSpPr>
        <p:grpSpPr bwMode="auto">
          <a:xfrm>
            <a:off x="4791666" y="3680794"/>
            <a:ext cx="164592" cy="164592"/>
            <a:chOff x="2798" y="1119"/>
            <a:chExt cx="2082" cy="2082"/>
          </a:xfrm>
        </p:grpSpPr>
        <p:sp>
          <p:nvSpPr>
            <p:cNvPr id="51" name="Oval 76"/>
            <p:cNvSpPr>
              <a:spLocks noChangeArrowheads="1"/>
            </p:cNvSpPr>
            <p:nvPr/>
          </p:nvSpPr>
          <p:spPr bwMode="auto">
            <a:xfrm>
              <a:off x="2798" y="1119"/>
              <a:ext cx="2082" cy="2082"/>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77"/>
            <p:cNvSpPr>
              <a:spLocks noEditPoints="1"/>
            </p:cNvSpPr>
            <p:nvPr/>
          </p:nvSpPr>
          <p:spPr bwMode="auto">
            <a:xfrm>
              <a:off x="3062" y="1383"/>
              <a:ext cx="1554" cy="1554"/>
            </a:xfrm>
            <a:custGeom>
              <a:avLst/>
              <a:gdLst>
                <a:gd name="T0" fmla="*/ 259 w 518"/>
                <a:gd name="T1" fmla="*/ 0 h 518"/>
                <a:gd name="T2" fmla="*/ 0 w 518"/>
                <a:gd name="T3" fmla="*/ 259 h 518"/>
                <a:gd name="T4" fmla="*/ 259 w 518"/>
                <a:gd name="T5" fmla="*/ 518 h 518"/>
                <a:gd name="T6" fmla="*/ 518 w 518"/>
                <a:gd name="T7" fmla="*/ 259 h 518"/>
                <a:gd name="T8" fmla="*/ 259 w 518"/>
                <a:gd name="T9" fmla="*/ 0 h 518"/>
                <a:gd name="T10" fmla="*/ 259 w 518"/>
                <a:gd name="T11" fmla="*/ 456 h 518"/>
                <a:gd name="T12" fmla="*/ 62 w 518"/>
                <a:gd name="T13" fmla="*/ 259 h 518"/>
                <a:gd name="T14" fmla="*/ 100 w 518"/>
                <a:gd name="T15" fmla="*/ 144 h 518"/>
                <a:gd name="T16" fmla="*/ 374 w 518"/>
                <a:gd name="T17" fmla="*/ 418 h 518"/>
                <a:gd name="T18" fmla="*/ 259 w 518"/>
                <a:gd name="T19" fmla="*/ 456 h 518"/>
                <a:gd name="T20" fmla="*/ 144 w 518"/>
                <a:gd name="T21" fmla="*/ 100 h 518"/>
                <a:gd name="T22" fmla="*/ 259 w 518"/>
                <a:gd name="T23" fmla="*/ 62 h 518"/>
                <a:gd name="T24" fmla="*/ 456 w 518"/>
                <a:gd name="T25" fmla="*/ 259 h 518"/>
                <a:gd name="T26" fmla="*/ 418 w 518"/>
                <a:gd name="T27" fmla="*/ 374 h 518"/>
                <a:gd name="T28" fmla="*/ 144 w 518"/>
                <a:gd name="T29" fmla="*/ 10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8" h="518">
                  <a:moveTo>
                    <a:pt x="259" y="0"/>
                  </a:moveTo>
                  <a:cubicBezTo>
                    <a:pt x="116" y="0"/>
                    <a:pt x="0" y="116"/>
                    <a:pt x="0" y="259"/>
                  </a:cubicBezTo>
                  <a:cubicBezTo>
                    <a:pt x="0" y="402"/>
                    <a:pt x="116" y="518"/>
                    <a:pt x="259" y="518"/>
                  </a:cubicBezTo>
                  <a:cubicBezTo>
                    <a:pt x="402" y="518"/>
                    <a:pt x="518" y="402"/>
                    <a:pt x="518" y="259"/>
                  </a:cubicBezTo>
                  <a:cubicBezTo>
                    <a:pt x="518" y="116"/>
                    <a:pt x="402" y="0"/>
                    <a:pt x="259" y="0"/>
                  </a:cubicBezTo>
                  <a:close/>
                  <a:moveTo>
                    <a:pt x="259" y="456"/>
                  </a:moveTo>
                  <a:cubicBezTo>
                    <a:pt x="150" y="456"/>
                    <a:pt x="62" y="368"/>
                    <a:pt x="62" y="259"/>
                  </a:cubicBezTo>
                  <a:cubicBezTo>
                    <a:pt x="62" y="216"/>
                    <a:pt x="76" y="176"/>
                    <a:pt x="100" y="144"/>
                  </a:cubicBezTo>
                  <a:cubicBezTo>
                    <a:pt x="374" y="418"/>
                    <a:pt x="374" y="418"/>
                    <a:pt x="374" y="418"/>
                  </a:cubicBezTo>
                  <a:cubicBezTo>
                    <a:pt x="342" y="442"/>
                    <a:pt x="302" y="456"/>
                    <a:pt x="259" y="456"/>
                  </a:cubicBezTo>
                  <a:close/>
                  <a:moveTo>
                    <a:pt x="144" y="100"/>
                  </a:moveTo>
                  <a:cubicBezTo>
                    <a:pt x="176" y="76"/>
                    <a:pt x="216" y="62"/>
                    <a:pt x="259" y="62"/>
                  </a:cubicBezTo>
                  <a:cubicBezTo>
                    <a:pt x="368" y="62"/>
                    <a:pt x="456" y="150"/>
                    <a:pt x="456" y="259"/>
                  </a:cubicBezTo>
                  <a:cubicBezTo>
                    <a:pt x="456" y="302"/>
                    <a:pt x="442" y="342"/>
                    <a:pt x="418" y="374"/>
                  </a:cubicBezTo>
                  <a:lnTo>
                    <a:pt x="144"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 name="Group 74"/>
          <p:cNvGrpSpPr>
            <a:grpSpLocks noChangeAspect="1"/>
          </p:cNvGrpSpPr>
          <p:nvPr/>
        </p:nvGrpSpPr>
        <p:grpSpPr bwMode="auto">
          <a:xfrm>
            <a:off x="5267916" y="4538044"/>
            <a:ext cx="164592" cy="164592"/>
            <a:chOff x="2798" y="1119"/>
            <a:chExt cx="2082" cy="2082"/>
          </a:xfrm>
        </p:grpSpPr>
        <p:sp>
          <p:nvSpPr>
            <p:cNvPr id="54" name="Oval 76"/>
            <p:cNvSpPr>
              <a:spLocks noChangeArrowheads="1"/>
            </p:cNvSpPr>
            <p:nvPr/>
          </p:nvSpPr>
          <p:spPr bwMode="auto">
            <a:xfrm>
              <a:off x="2798" y="1119"/>
              <a:ext cx="2082" cy="2082"/>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7"/>
            <p:cNvSpPr>
              <a:spLocks noEditPoints="1"/>
            </p:cNvSpPr>
            <p:nvPr/>
          </p:nvSpPr>
          <p:spPr bwMode="auto">
            <a:xfrm>
              <a:off x="3062" y="1383"/>
              <a:ext cx="1554" cy="1554"/>
            </a:xfrm>
            <a:custGeom>
              <a:avLst/>
              <a:gdLst>
                <a:gd name="T0" fmla="*/ 259 w 518"/>
                <a:gd name="T1" fmla="*/ 0 h 518"/>
                <a:gd name="T2" fmla="*/ 0 w 518"/>
                <a:gd name="T3" fmla="*/ 259 h 518"/>
                <a:gd name="T4" fmla="*/ 259 w 518"/>
                <a:gd name="T5" fmla="*/ 518 h 518"/>
                <a:gd name="T6" fmla="*/ 518 w 518"/>
                <a:gd name="T7" fmla="*/ 259 h 518"/>
                <a:gd name="T8" fmla="*/ 259 w 518"/>
                <a:gd name="T9" fmla="*/ 0 h 518"/>
                <a:gd name="T10" fmla="*/ 259 w 518"/>
                <a:gd name="T11" fmla="*/ 456 h 518"/>
                <a:gd name="T12" fmla="*/ 62 w 518"/>
                <a:gd name="T13" fmla="*/ 259 h 518"/>
                <a:gd name="T14" fmla="*/ 100 w 518"/>
                <a:gd name="T15" fmla="*/ 144 h 518"/>
                <a:gd name="T16" fmla="*/ 374 w 518"/>
                <a:gd name="T17" fmla="*/ 418 h 518"/>
                <a:gd name="T18" fmla="*/ 259 w 518"/>
                <a:gd name="T19" fmla="*/ 456 h 518"/>
                <a:gd name="T20" fmla="*/ 144 w 518"/>
                <a:gd name="T21" fmla="*/ 100 h 518"/>
                <a:gd name="T22" fmla="*/ 259 w 518"/>
                <a:gd name="T23" fmla="*/ 62 h 518"/>
                <a:gd name="T24" fmla="*/ 456 w 518"/>
                <a:gd name="T25" fmla="*/ 259 h 518"/>
                <a:gd name="T26" fmla="*/ 418 w 518"/>
                <a:gd name="T27" fmla="*/ 374 h 518"/>
                <a:gd name="T28" fmla="*/ 144 w 518"/>
                <a:gd name="T29" fmla="*/ 10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8" h="518">
                  <a:moveTo>
                    <a:pt x="259" y="0"/>
                  </a:moveTo>
                  <a:cubicBezTo>
                    <a:pt x="116" y="0"/>
                    <a:pt x="0" y="116"/>
                    <a:pt x="0" y="259"/>
                  </a:cubicBezTo>
                  <a:cubicBezTo>
                    <a:pt x="0" y="402"/>
                    <a:pt x="116" y="518"/>
                    <a:pt x="259" y="518"/>
                  </a:cubicBezTo>
                  <a:cubicBezTo>
                    <a:pt x="402" y="518"/>
                    <a:pt x="518" y="402"/>
                    <a:pt x="518" y="259"/>
                  </a:cubicBezTo>
                  <a:cubicBezTo>
                    <a:pt x="518" y="116"/>
                    <a:pt x="402" y="0"/>
                    <a:pt x="259" y="0"/>
                  </a:cubicBezTo>
                  <a:close/>
                  <a:moveTo>
                    <a:pt x="259" y="456"/>
                  </a:moveTo>
                  <a:cubicBezTo>
                    <a:pt x="150" y="456"/>
                    <a:pt x="62" y="368"/>
                    <a:pt x="62" y="259"/>
                  </a:cubicBezTo>
                  <a:cubicBezTo>
                    <a:pt x="62" y="216"/>
                    <a:pt x="76" y="176"/>
                    <a:pt x="100" y="144"/>
                  </a:cubicBezTo>
                  <a:cubicBezTo>
                    <a:pt x="374" y="418"/>
                    <a:pt x="374" y="418"/>
                    <a:pt x="374" y="418"/>
                  </a:cubicBezTo>
                  <a:cubicBezTo>
                    <a:pt x="342" y="442"/>
                    <a:pt x="302" y="456"/>
                    <a:pt x="259" y="456"/>
                  </a:cubicBezTo>
                  <a:close/>
                  <a:moveTo>
                    <a:pt x="144" y="100"/>
                  </a:moveTo>
                  <a:cubicBezTo>
                    <a:pt x="176" y="76"/>
                    <a:pt x="216" y="62"/>
                    <a:pt x="259" y="62"/>
                  </a:cubicBezTo>
                  <a:cubicBezTo>
                    <a:pt x="368" y="62"/>
                    <a:pt x="456" y="150"/>
                    <a:pt x="456" y="259"/>
                  </a:cubicBezTo>
                  <a:cubicBezTo>
                    <a:pt x="456" y="302"/>
                    <a:pt x="442" y="342"/>
                    <a:pt x="418" y="374"/>
                  </a:cubicBezTo>
                  <a:lnTo>
                    <a:pt x="144"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6" name="TextBox 55"/>
          <p:cNvSpPr txBox="1"/>
          <p:nvPr/>
        </p:nvSpPr>
        <p:spPr>
          <a:xfrm>
            <a:off x="2207216" y="4397074"/>
            <a:ext cx="1371600" cy="457200"/>
          </a:xfrm>
          <a:prstGeom prst="rect">
            <a:avLst/>
          </a:prstGeom>
          <a:noFill/>
        </p:spPr>
        <p:txBody>
          <a:bodyPr wrap="none" lIns="0" tIns="0" rIns="0" bIns="0" rtlCol="0" anchor="ctr">
            <a:noAutofit/>
          </a:bodyPr>
          <a:lstStyle/>
          <a:p>
            <a:pPr algn="ctr">
              <a:lnSpc>
                <a:spcPct val="90000"/>
              </a:lnSpc>
              <a:spcAft>
                <a:spcPts val="600"/>
              </a:spcAft>
            </a:pPr>
            <a:r>
              <a:rPr lang="en-US" sz="2000" dirty="0">
                <a:solidFill>
                  <a:schemeClr val="accent5">
                    <a:lumMod val="75000"/>
                  </a:schemeClr>
                </a:solidFill>
                <a:effectLst>
                  <a:outerShdw blurRad="38100" dist="25400" dir="2700000" algn="tl">
                    <a:srgbClr val="000000">
                      <a:alpha val="0"/>
                    </a:srgbClr>
                  </a:outerShdw>
                </a:effectLst>
                <a:latin typeface="+mj-lt"/>
              </a:rPr>
              <a:t>I</a:t>
            </a:r>
            <a:r>
              <a:rPr lang="en-US" sz="2000" kern="1200" dirty="0" smtClean="0">
                <a:solidFill>
                  <a:schemeClr val="accent5">
                    <a:lumMod val="75000"/>
                  </a:schemeClr>
                </a:solidFill>
                <a:effectLst>
                  <a:outerShdw blurRad="38100" dist="25400" dir="2700000" algn="tl">
                    <a:srgbClr val="000000">
                      <a:alpha val="0"/>
                    </a:srgbClr>
                  </a:outerShdw>
                </a:effectLst>
                <a:latin typeface="+mj-lt"/>
                <a:ea typeface="+mn-ea"/>
                <a:cs typeface="+mn-cs"/>
              </a:rPr>
              <a:t>CMP flood</a:t>
            </a:r>
          </a:p>
        </p:txBody>
      </p:sp>
      <p:sp>
        <p:nvSpPr>
          <p:cNvPr id="57" name="TextBox 56"/>
          <p:cNvSpPr txBox="1"/>
          <p:nvPr/>
        </p:nvSpPr>
        <p:spPr>
          <a:xfrm>
            <a:off x="2938736" y="4077034"/>
            <a:ext cx="1371600" cy="548640"/>
          </a:xfrm>
          <a:prstGeom prst="rect">
            <a:avLst/>
          </a:prstGeom>
          <a:noFill/>
        </p:spPr>
        <p:txBody>
          <a:bodyPr wrap="none" lIns="0" tIns="0" rIns="0" bIns="0" rtlCol="0" anchor="ctr">
            <a:noAutofit/>
          </a:bodyPr>
          <a:lstStyle/>
          <a:p>
            <a:pPr algn="r">
              <a:lnSpc>
                <a:spcPct val="90000"/>
              </a:lnSpc>
              <a:spcAft>
                <a:spcPts val="600"/>
              </a:spcAft>
            </a:pPr>
            <a:r>
              <a:rPr lang="en-US" sz="2000" kern="1200" dirty="0" smtClean="0">
                <a:solidFill>
                  <a:schemeClr val="accent5">
                    <a:lumMod val="75000"/>
                  </a:schemeClr>
                </a:solidFill>
                <a:effectLst>
                  <a:outerShdw blurRad="38100" dist="25400" dir="2700000" algn="tl">
                    <a:srgbClr val="000000">
                      <a:alpha val="0"/>
                    </a:srgbClr>
                  </a:outerShdw>
                </a:effectLst>
                <a:latin typeface="+mj-lt"/>
                <a:ea typeface="+mn-ea"/>
                <a:cs typeface="+mn-cs"/>
              </a:rPr>
              <a:t>SYN flood</a:t>
            </a:r>
          </a:p>
        </p:txBody>
      </p:sp>
      <p:sp>
        <p:nvSpPr>
          <p:cNvPr id="58" name="TextBox 57"/>
          <p:cNvSpPr txBox="1"/>
          <p:nvPr/>
        </p:nvSpPr>
        <p:spPr>
          <a:xfrm>
            <a:off x="2938736" y="3208354"/>
            <a:ext cx="1371600" cy="548640"/>
          </a:xfrm>
          <a:prstGeom prst="rect">
            <a:avLst/>
          </a:prstGeom>
          <a:noFill/>
        </p:spPr>
        <p:txBody>
          <a:bodyPr wrap="none" lIns="0" tIns="0" rIns="0" bIns="0" rtlCol="0" anchor="ctr">
            <a:noAutofit/>
          </a:bodyPr>
          <a:lstStyle/>
          <a:p>
            <a:pPr algn="r">
              <a:lnSpc>
                <a:spcPct val="90000"/>
              </a:lnSpc>
              <a:spcAft>
                <a:spcPts val="600"/>
              </a:spcAft>
            </a:pPr>
            <a:r>
              <a:rPr lang="en-US" sz="2000" kern="1200" dirty="0" smtClean="0">
                <a:solidFill>
                  <a:schemeClr val="accent5">
                    <a:lumMod val="75000"/>
                  </a:schemeClr>
                </a:solidFill>
                <a:effectLst>
                  <a:outerShdw blurRad="38100" dist="25400" dir="2700000" algn="tl">
                    <a:srgbClr val="000000">
                      <a:alpha val="0"/>
                    </a:srgbClr>
                  </a:outerShdw>
                </a:effectLst>
                <a:latin typeface="+mj-lt"/>
                <a:ea typeface="+mn-ea"/>
                <a:cs typeface="+mn-cs"/>
              </a:rPr>
              <a:t>SSL renegotiation</a:t>
            </a:r>
          </a:p>
        </p:txBody>
      </p:sp>
      <p:sp>
        <p:nvSpPr>
          <p:cNvPr id="59" name="TextBox 58"/>
          <p:cNvSpPr txBox="1"/>
          <p:nvPr/>
        </p:nvSpPr>
        <p:spPr>
          <a:xfrm>
            <a:off x="10793432" y="2333007"/>
            <a:ext cx="1371600" cy="548640"/>
          </a:xfrm>
          <a:prstGeom prst="rect">
            <a:avLst/>
          </a:prstGeom>
          <a:noFill/>
        </p:spPr>
        <p:txBody>
          <a:bodyPr wrap="none" lIns="0" tIns="0" rIns="0" bIns="0" rtlCol="0" anchor="ctr">
            <a:noAutofit/>
          </a:bodyPr>
          <a:lstStyle/>
          <a:p>
            <a:pPr>
              <a:lnSpc>
                <a:spcPct val="80000"/>
              </a:lnSpc>
              <a:spcAft>
                <a:spcPts val="600"/>
              </a:spcAft>
            </a:pPr>
            <a:r>
              <a:rPr lang="en-US" sz="2000" kern="1200" dirty="0" smtClean="0">
                <a:solidFill>
                  <a:schemeClr val="accent5">
                    <a:lumMod val="75000"/>
                  </a:schemeClr>
                </a:solidFill>
                <a:effectLst>
                  <a:outerShdw blurRad="38100" dist="25400" dir="2700000" algn="tl">
                    <a:srgbClr val="000000">
                      <a:alpha val="0"/>
                    </a:srgbClr>
                  </a:outerShdw>
                </a:effectLst>
                <a:latin typeface="+mj-lt"/>
                <a:ea typeface="+mn-ea"/>
                <a:cs typeface="+mn-cs"/>
              </a:rPr>
              <a:t>Data</a:t>
            </a:r>
            <a:br>
              <a:rPr lang="en-US" sz="2000" kern="1200" dirty="0" smtClean="0">
                <a:solidFill>
                  <a:schemeClr val="accent5">
                    <a:lumMod val="75000"/>
                  </a:schemeClr>
                </a:solidFill>
                <a:effectLst>
                  <a:outerShdw blurRad="38100" dist="25400" dir="2700000" algn="tl">
                    <a:srgbClr val="000000">
                      <a:alpha val="0"/>
                    </a:srgbClr>
                  </a:outerShdw>
                </a:effectLst>
                <a:latin typeface="+mj-lt"/>
                <a:ea typeface="+mn-ea"/>
                <a:cs typeface="+mn-cs"/>
              </a:rPr>
            </a:br>
            <a:r>
              <a:rPr lang="en-US" sz="2000" kern="1200" dirty="0" smtClean="0">
                <a:solidFill>
                  <a:schemeClr val="accent5">
                    <a:lumMod val="75000"/>
                  </a:schemeClr>
                </a:solidFill>
                <a:effectLst>
                  <a:outerShdw blurRad="38100" dist="25400" dir="2700000" algn="tl">
                    <a:srgbClr val="000000">
                      <a:alpha val="0"/>
                    </a:srgbClr>
                  </a:outerShdw>
                </a:effectLst>
                <a:latin typeface="+mj-lt"/>
                <a:ea typeface="+mn-ea"/>
                <a:cs typeface="+mn-cs"/>
              </a:rPr>
              <a:t>leakage</a:t>
            </a:r>
          </a:p>
        </p:txBody>
      </p:sp>
      <p:sp>
        <p:nvSpPr>
          <p:cNvPr id="60" name="TextBox 59"/>
          <p:cNvSpPr txBox="1"/>
          <p:nvPr/>
        </p:nvSpPr>
        <p:spPr>
          <a:xfrm>
            <a:off x="1841456" y="2339674"/>
            <a:ext cx="1371600" cy="548640"/>
          </a:xfrm>
          <a:prstGeom prst="rect">
            <a:avLst/>
          </a:prstGeom>
          <a:noFill/>
        </p:spPr>
        <p:txBody>
          <a:bodyPr wrap="none" lIns="0" tIns="0" rIns="0" bIns="0" rtlCol="0" anchor="ctr">
            <a:noAutofit/>
          </a:bodyPr>
          <a:lstStyle/>
          <a:p>
            <a:pPr algn="r">
              <a:lnSpc>
                <a:spcPct val="90000"/>
              </a:lnSpc>
              <a:spcAft>
                <a:spcPts val="600"/>
              </a:spcAft>
            </a:pPr>
            <a:r>
              <a:rPr lang="en-US" sz="2000" kern="1200" dirty="0" err="1" smtClean="0">
                <a:solidFill>
                  <a:schemeClr val="accent5">
                    <a:lumMod val="75000"/>
                  </a:schemeClr>
                </a:solidFill>
                <a:effectLst>
                  <a:outerShdw blurRad="38100" dist="25400" dir="2700000" algn="tl">
                    <a:srgbClr val="000000">
                      <a:alpha val="0"/>
                    </a:srgbClr>
                  </a:outerShdw>
                </a:effectLst>
                <a:latin typeface="+mj-lt"/>
                <a:ea typeface="+mn-ea"/>
                <a:cs typeface="+mn-cs"/>
              </a:rPr>
              <a:t>Slowloris</a:t>
            </a:r>
            <a:r>
              <a:rPr lang="en-US" sz="2000" kern="1200" dirty="0" smtClean="0">
                <a:solidFill>
                  <a:schemeClr val="accent5">
                    <a:lumMod val="75000"/>
                  </a:schemeClr>
                </a:solidFill>
                <a:effectLst>
                  <a:outerShdw blurRad="38100" dist="25400" dir="2700000" algn="tl">
                    <a:srgbClr val="000000">
                      <a:alpha val="0"/>
                    </a:srgbClr>
                  </a:outerShdw>
                </a:effectLst>
                <a:latin typeface="+mj-lt"/>
                <a:ea typeface="+mn-ea"/>
                <a:cs typeface="+mn-cs"/>
              </a:rPr>
              <a:t> attack</a:t>
            </a:r>
          </a:p>
        </p:txBody>
      </p:sp>
      <p:sp>
        <p:nvSpPr>
          <p:cNvPr id="61" name="TextBox 60"/>
          <p:cNvSpPr txBox="1"/>
          <p:nvPr/>
        </p:nvSpPr>
        <p:spPr>
          <a:xfrm>
            <a:off x="2298656" y="2339674"/>
            <a:ext cx="914400" cy="548640"/>
          </a:xfrm>
          <a:prstGeom prst="rect">
            <a:avLst/>
          </a:prstGeom>
          <a:noFill/>
        </p:spPr>
        <p:txBody>
          <a:bodyPr wrap="none" lIns="0" tIns="0" rIns="0" bIns="0" rtlCol="0" anchor="ctr">
            <a:noAutofit/>
          </a:bodyPr>
          <a:lstStyle/>
          <a:p>
            <a:pPr algn="r">
              <a:lnSpc>
                <a:spcPct val="90000"/>
              </a:lnSpc>
              <a:spcAft>
                <a:spcPts val="600"/>
              </a:spcAft>
            </a:pPr>
            <a:r>
              <a:rPr lang="en-US" sz="2000" kern="1200" dirty="0" smtClean="0">
                <a:solidFill>
                  <a:schemeClr val="accent5">
                    <a:lumMod val="75000"/>
                  </a:schemeClr>
                </a:solidFill>
                <a:effectLst>
                  <a:outerShdw blurRad="38100" dist="25400" dir="2700000" algn="tl">
                    <a:srgbClr val="000000">
                      <a:alpha val="0"/>
                    </a:srgbClr>
                  </a:outerShdw>
                </a:effectLst>
                <a:latin typeface="+mj-lt"/>
                <a:ea typeface="+mn-ea"/>
                <a:cs typeface="+mn-cs"/>
              </a:rPr>
              <a:t>XSS</a:t>
            </a:r>
          </a:p>
        </p:txBody>
      </p:sp>
      <p:grpSp>
        <p:nvGrpSpPr>
          <p:cNvPr id="62" name="Group 61"/>
          <p:cNvGrpSpPr/>
          <p:nvPr/>
        </p:nvGrpSpPr>
        <p:grpSpPr>
          <a:xfrm>
            <a:off x="2840597" y="1745314"/>
            <a:ext cx="7861395" cy="4554569"/>
            <a:chOff x="2919381" y="1188720"/>
            <a:chExt cx="7861395" cy="4554569"/>
          </a:xfrm>
        </p:grpSpPr>
        <p:sp>
          <p:nvSpPr>
            <p:cNvPr id="63" name="Freeform 23"/>
            <p:cNvSpPr>
              <a:spLocks/>
            </p:cNvSpPr>
            <p:nvPr/>
          </p:nvSpPr>
          <p:spPr bwMode="auto">
            <a:xfrm>
              <a:off x="2919381" y="4286250"/>
              <a:ext cx="950976" cy="952500"/>
            </a:xfrm>
            <a:prstGeom prst="roundRect">
              <a:avLst/>
            </a:prstGeom>
            <a:solidFill>
              <a:schemeClr val="tx2"/>
            </a:solidFill>
            <a:ln>
              <a:noFill/>
            </a:ln>
          </p:spPr>
          <p:txBody>
            <a:bodyPr vert="horz" wrap="none" lIns="0" tIns="0" rIns="0" bIns="0" numCol="1" anchor="ctr" anchorCtr="0" compatLnSpc="1">
              <a:prstTxWarp prst="textNoShape">
                <a:avLst/>
              </a:prstTxWarp>
            </a:bodyPr>
            <a:lstStyle/>
            <a:p>
              <a:pPr algn="ctr">
                <a:lnSpc>
                  <a:spcPct val="90000"/>
                </a:lnSpc>
              </a:pPr>
              <a:endParaRPr lang="en-US" sz="2000" spc="50" dirty="0">
                <a:solidFill>
                  <a:schemeClr val="bg1"/>
                </a:solidFill>
                <a:latin typeface="+mj-lt"/>
              </a:endParaRPr>
            </a:p>
          </p:txBody>
        </p:sp>
        <p:sp>
          <p:nvSpPr>
            <p:cNvPr id="64" name="Freeform 6"/>
            <p:cNvSpPr>
              <a:spLocks noChangeAspect="1" noEditPoints="1"/>
            </p:cNvSpPr>
            <p:nvPr/>
          </p:nvSpPr>
          <p:spPr bwMode="auto">
            <a:xfrm>
              <a:off x="3120549" y="4517986"/>
              <a:ext cx="548640" cy="489029"/>
            </a:xfrm>
            <a:custGeom>
              <a:avLst/>
              <a:gdLst>
                <a:gd name="T0" fmla="*/ 152 w 994"/>
                <a:gd name="T1" fmla="*/ 173 h 886"/>
                <a:gd name="T2" fmla="*/ 173 w 994"/>
                <a:gd name="T3" fmla="*/ 21 h 886"/>
                <a:gd name="T4" fmla="*/ 21 w 994"/>
                <a:gd name="T5" fmla="*/ 0 h 886"/>
                <a:gd name="T6" fmla="*/ 0 w 994"/>
                <a:gd name="T7" fmla="*/ 152 h 886"/>
                <a:gd name="T8" fmla="*/ 21 w 994"/>
                <a:gd name="T9" fmla="*/ 648 h 886"/>
                <a:gd name="T10" fmla="*/ 173 w 994"/>
                <a:gd name="T11" fmla="*/ 627 h 886"/>
                <a:gd name="T12" fmla="*/ 152 w 994"/>
                <a:gd name="T13" fmla="*/ 475 h 886"/>
                <a:gd name="T14" fmla="*/ 0 w 994"/>
                <a:gd name="T15" fmla="*/ 496 h 886"/>
                <a:gd name="T16" fmla="*/ 21 w 994"/>
                <a:gd name="T17" fmla="*/ 648 h 886"/>
                <a:gd name="T18" fmla="*/ 325 w 994"/>
                <a:gd name="T19" fmla="*/ 411 h 886"/>
                <a:gd name="T20" fmla="*/ 346 w 994"/>
                <a:gd name="T21" fmla="*/ 259 h 886"/>
                <a:gd name="T22" fmla="*/ 21 w 994"/>
                <a:gd name="T23" fmla="*/ 238 h 886"/>
                <a:gd name="T24" fmla="*/ 0 w 994"/>
                <a:gd name="T25" fmla="*/ 390 h 886"/>
                <a:gd name="T26" fmla="*/ 259 w 994"/>
                <a:gd name="T27" fmla="*/ 475 h 886"/>
                <a:gd name="T28" fmla="*/ 238 w 994"/>
                <a:gd name="T29" fmla="*/ 627 h 886"/>
                <a:gd name="T30" fmla="*/ 563 w 994"/>
                <a:gd name="T31" fmla="*/ 648 h 886"/>
                <a:gd name="T32" fmla="*/ 583 w 994"/>
                <a:gd name="T33" fmla="*/ 496 h 886"/>
                <a:gd name="T34" fmla="*/ 259 w 994"/>
                <a:gd name="T35" fmla="*/ 475 h 886"/>
                <a:gd name="T36" fmla="*/ 563 w 994"/>
                <a:gd name="T37" fmla="*/ 173 h 886"/>
                <a:gd name="T38" fmla="*/ 583 w 994"/>
                <a:gd name="T39" fmla="*/ 21 h 886"/>
                <a:gd name="T40" fmla="*/ 259 w 994"/>
                <a:gd name="T41" fmla="*/ 0 h 886"/>
                <a:gd name="T42" fmla="*/ 238 w 994"/>
                <a:gd name="T43" fmla="*/ 152 h 886"/>
                <a:gd name="T44" fmla="*/ 756 w 994"/>
                <a:gd name="T45" fmla="*/ 390 h 886"/>
                <a:gd name="T46" fmla="*/ 735 w 994"/>
                <a:gd name="T47" fmla="*/ 238 h 886"/>
                <a:gd name="T48" fmla="*/ 411 w 994"/>
                <a:gd name="T49" fmla="*/ 259 h 886"/>
                <a:gd name="T50" fmla="*/ 431 w 994"/>
                <a:gd name="T51" fmla="*/ 411 h 886"/>
                <a:gd name="T52" fmla="*/ 756 w 994"/>
                <a:gd name="T53" fmla="*/ 390 h 886"/>
                <a:gd name="T54" fmla="*/ 669 w 994"/>
                <a:gd name="T55" fmla="*/ 475 h 886"/>
                <a:gd name="T56" fmla="*/ 648 w 994"/>
                <a:gd name="T57" fmla="*/ 627 h 886"/>
                <a:gd name="T58" fmla="*/ 973 w 994"/>
                <a:gd name="T59" fmla="*/ 648 h 886"/>
                <a:gd name="T60" fmla="*/ 994 w 994"/>
                <a:gd name="T61" fmla="*/ 496 h 886"/>
                <a:gd name="T62" fmla="*/ 973 w 994"/>
                <a:gd name="T63" fmla="*/ 238 h 886"/>
                <a:gd name="T64" fmla="*/ 821 w 994"/>
                <a:gd name="T65" fmla="*/ 259 h 886"/>
                <a:gd name="T66" fmla="*/ 842 w 994"/>
                <a:gd name="T67" fmla="*/ 411 h 886"/>
                <a:gd name="T68" fmla="*/ 994 w 994"/>
                <a:gd name="T69" fmla="*/ 390 h 886"/>
                <a:gd name="T70" fmla="*/ 973 w 994"/>
                <a:gd name="T71" fmla="*/ 238 h 886"/>
                <a:gd name="T72" fmla="*/ 669 w 994"/>
                <a:gd name="T73" fmla="*/ 0 h 886"/>
                <a:gd name="T74" fmla="*/ 648 w 994"/>
                <a:gd name="T75" fmla="*/ 152 h 886"/>
                <a:gd name="T76" fmla="*/ 973 w 994"/>
                <a:gd name="T77" fmla="*/ 173 h 886"/>
                <a:gd name="T78" fmla="*/ 994 w 994"/>
                <a:gd name="T79" fmla="*/ 21 h 886"/>
                <a:gd name="T80" fmla="*/ 735 w 994"/>
                <a:gd name="T81" fmla="*/ 713 h 886"/>
                <a:gd name="T82" fmla="*/ 411 w 994"/>
                <a:gd name="T83" fmla="*/ 734 h 886"/>
                <a:gd name="T84" fmla="*/ 431 w 994"/>
                <a:gd name="T85" fmla="*/ 886 h 886"/>
                <a:gd name="T86" fmla="*/ 756 w 994"/>
                <a:gd name="T87" fmla="*/ 865 h 886"/>
                <a:gd name="T88" fmla="*/ 735 w 994"/>
                <a:gd name="T89" fmla="*/ 713 h 886"/>
                <a:gd name="T90" fmla="*/ 842 w 994"/>
                <a:gd name="T91" fmla="*/ 713 h 886"/>
                <a:gd name="T92" fmla="*/ 821 w 994"/>
                <a:gd name="T93" fmla="*/ 865 h 886"/>
                <a:gd name="T94" fmla="*/ 973 w 994"/>
                <a:gd name="T95" fmla="*/ 886 h 886"/>
                <a:gd name="T96" fmla="*/ 994 w 994"/>
                <a:gd name="T97" fmla="*/ 734 h 886"/>
                <a:gd name="T98" fmla="*/ 325 w 994"/>
                <a:gd name="T99" fmla="*/ 713 h 886"/>
                <a:gd name="T100" fmla="*/ 0 w 994"/>
                <a:gd name="T101" fmla="*/ 734 h 886"/>
                <a:gd name="T102" fmla="*/ 21 w 994"/>
                <a:gd name="T103" fmla="*/ 886 h 886"/>
                <a:gd name="T104" fmla="*/ 346 w 994"/>
                <a:gd name="T105" fmla="*/ 865 h 886"/>
                <a:gd name="T106" fmla="*/ 325 w 994"/>
                <a:gd name="T107" fmla="*/ 71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4" h="886">
                  <a:moveTo>
                    <a:pt x="21" y="173"/>
                  </a:moveTo>
                  <a:cubicBezTo>
                    <a:pt x="152" y="173"/>
                    <a:pt x="152" y="173"/>
                    <a:pt x="152" y="173"/>
                  </a:cubicBezTo>
                  <a:cubicBezTo>
                    <a:pt x="164" y="173"/>
                    <a:pt x="173" y="164"/>
                    <a:pt x="173" y="152"/>
                  </a:cubicBezTo>
                  <a:cubicBezTo>
                    <a:pt x="173" y="21"/>
                    <a:pt x="173" y="21"/>
                    <a:pt x="173" y="21"/>
                  </a:cubicBezTo>
                  <a:cubicBezTo>
                    <a:pt x="173" y="10"/>
                    <a:pt x="164" y="0"/>
                    <a:pt x="152" y="0"/>
                  </a:cubicBezTo>
                  <a:cubicBezTo>
                    <a:pt x="21" y="0"/>
                    <a:pt x="21" y="0"/>
                    <a:pt x="21" y="0"/>
                  </a:cubicBezTo>
                  <a:cubicBezTo>
                    <a:pt x="10" y="0"/>
                    <a:pt x="0" y="10"/>
                    <a:pt x="0" y="21"/>
                  </a:cubicBezTo>
                  <a:cubicBezTo>
                    <a:pt x="0" y="152"/>
                    <a:pt x="0" y="152"/>
                    <a:pt x="0" y="152"/>
                  </a:cubicBezTo>
                  <a:cubicBezTo>
                    <a:pt x="0" y="164"/>
                    <a:pt x="10" y="173"/>
                    <a:pt x="21" y="173"/>
                  </a:cubicBezTo>
                  <a:close/>
                  <a:moveTo>
                    <a:pt x="21" y="648"/>
                  </a:moveTo>
                  <a:cubicBezTo>
                    <a:pt x="152" y="648"/>
                    <a:pt x="152" y="648"/>
                    <a:pt x="152" y="648"/>
                  </a:cubicBezTo>
                  <a:cubicBezTo>
                    <a:pt x="164" y="648"/>
                    <a:pt x="173" y="639"/>
                    <a:pt x="173" y="627"/>
                  </a:cubicBezTo>
                  <a:cubicBezTo>
                    <a:pt x="173" y="496"/>
                    <a:pt x="173" y="496"/>
                    <a:pt x="173" y="496"/>
                  </a:cubicBezTo>
                  <a:cubicBezTo>
                    <a:pt x="173" y="485"/>
                    <a:pt x="164" y="475"/>
                    <a:pt x="152" y="475"/>
                  </a:cubicBezTo>
                  <a:cubicBezTo>
                    <a:pt x="21" y="475"/>
                    <a:pt x="21" y="475"/>
                    <a:pt x="21" y="475"/>
                  </a:cubicBezTo>
                  <a:cubicBezTo>
                    <a:pt x="10" y="475"/>
                    <a:pt x="0" y="485"/>
                    <a:pt x="0" y="496"/>
                  </a:cubicBezTo>
                  <a:cubicBezTo>
                    <a:pt x="0" y="627"/>
                    <a:pt x="0" y="627"/>
                    <a:pt x="0" y="627"/>
                  </a:cubicBezTo>
                  <a:cubicBezTo>
                    <a:pt x="0" y="639"/>
                    <a:pt x="10" y="648"/>
                    <a:pt x="21" y="648"/>
                  </a:cubicBezTo>
                  <a:close/>
                  <a:moveTo>
                    <a:pt x="21" y="411"/>
                  </a:moveTo>
                  <a:cubicBezTo>
                    <a:pt x="325" y="411"/>
                    <a:pt x="325" y="411"/>
                    <a:pt x="325" y="411"/>
                  </a:cubicBezTo>
                  <a:cubicBezTo>
                    <a:pt x="337" y="411"/>
                    <a:pt x="346" y="401"/>
                    <a:pt x="346" y="390"/>
                  </a:cubicBezTo>
                  <a:cubicBezTo>
                    <a:pt x="346" y="259"/>
                    <a:pt x="346" y="259"/>
                    <a:pt x="346" y="259"/>
                  </a:cubicBezTo>
                  <a:cubicBezTo>
                    <a:pt x="346" y="247"/>
                    <a:pt x="337" y="238"/>
                    <a:pt x="325" y="238"/>
                  </a:cubicBezTo>
                  <a:cubicBezTo>
                    <a:pt x="21" y="238"/>
                    <a:pt x="21" y="238"/>
                    <a:pt x="21" y="238"/>
                  </a:cubicBezTo>
                  <a:cubicBezTo>
                    <a:pt x="10" y="238"/>
                    <a:pt x="0" y="247"/>
                    <a:pt x="0" y="259"/>
                  </a:cubicBezTo>
                  <a:cubicBezTo>
                    <a:pt x="0" y="390"/>
                    <a:pt x="0" y="390"/>
                    <a:pt x="0" y="390"/>
                  </a:cubicBezTo>
                  <a:cubicBezTo>
                    <a:pt x="0" y="401"/>
                    <a:pt x="10" y="411"/>
                    <a:pt x="21" y="411"/>
                  </a:cubicBezTo>
                  <a:close/>
                  <a:moveTo>
                    <a:pt x="259" y="475"/>
                  </a:moveTo>
                  <a:cubicBezTo>
                    <a:pt x="247" y="475"/>
                    <a:pt x="238" y="485"/>
                    <a:pt x="238" y="496"/>
                  </a:cubicBezTo>
                  <a:cubicBezTo>
                    <a:pt x="238" y="627"/>
                    <a:pt x="238" y="627"/>
                    <a:pt x="238" y="627"/>
                  </a:cubicBezTo>
                  <a:cubicBezTo>
                    <a:pt x="238" y="639"/>
                    <a:pt x="247" y="648"/>
                    <a:pt x="259" y="648"/>
                  </a:cubicBezTo>
                  <a:cubicBezTo>
                    <a:pt x="563" y="648"/>
                    <a:pt x="563" y="648"/>
                    <a:pt x="563" y="648"/>
                  </a:cubicBezTo>
                  <a:cubicBezTo>
                    <a:pt x="574" y="648"/>
                    <a:pt x="583" y="639"/>
                    <a:pt x="583" y="627"/>
                  </a:cubicBezTo>
                  <a:cubicBezTo>
                    <a:pt x="583" y="496"/>
                    <a:pt x="583" y="496"/>
                    <a:pt x="583" y="496"/>
                  </a:cubicBezTo>
                  <a:cubicBezTo>
                    <a:pt x="583" y="485"/>
                    <a:pt x="574" y="475"/>
                    <a:pt x="563" y="475"/>
                  </a:cubicBezTo>
                  <a:lnTo>
                    <a:pt x="259" y="475"/>
                  </a:lnTo>
                  <a:close/>
                  <a:moveTo>
                    <a:pt x="259" y="173"/>
                  </a:moveTo>
                  <a:cubicBezTo>
                    <a:pt x="563" y="173"/>
                    <a:pt x="563" y="173"/>
                    <a:pt x="563" y="173"/>
                  </a:cubicBezTo>
                  <a:cubicBezTo>
                    <a:pt x="574" y="173"/>
                    <a:pt x="583" y="164"/>
                    <a:pt x="583" y="152"/>
                  </a:cubicBezTo>
                  <a:cubicBezTo>
                    <a:pt x="583" y="21"/>
                    <a:pt x="583" y="21"/>
                    <a:pt x="583" y="21"/>
                  </a:cubicBezTo>
                  <a:cubicBezTo>
                    <a:pt x="583" y="10"/>
                    <a:pt x="574" y="0"/>
                    <a:pt x="563" y="0"/>
                  </a:cubicBezTo>
                  <a:cubicBezTo>
                    <a:pt x="259" y="0"/>
                    <a:pt x="259" y="0"/>
                    <a:pt x="259" y="0"/>
                  </a:cubicBezTo>
                  <a:cubicBezTo>
                    <a:pt x="247" y="0"/>
                    <a:pt x="238" y="10"/>
                    <a:pt x="238" y="21"/>
                  </a:cubicBezTo>
                  <a:cubicBezTo>
                    <a:pt x="238" y="152"/>
                    <a:pt x="238" y="152"/>
                    <a:pt x="238" y="152"/>
                  </a:cubicBezTo>
                  <a:cubicBezTo>
                    <a:pt x="238" y="164"/>
                    <a:pt x="247" y="173"/>
                    <a:pt x="259" y="173"/>
                  </a:cubicBezTo>
                  <a:close/>
                  <a:moveTo>
                    <a:pt x="756" y="390"/>
                  </a:moveTo>
                  <a:cubicBezTo>
                    <a:pt x="756" y="259"/>
                    <a:pt x="756" y="259"/>
                    <a:pt x="756" y="259"/>
                  </a:cubicBezTo>
                  <a:cubicBezTo>
                    <a:pt x="756" y="247"/>
                    <a:pt x="747" y="238"/>
                    <a:pt x="735" y="238"/>
                  </a:cubicBezTo>
                  <a:cubicBezTo>
                    <a:pt x="431" y="238"/>
                    <a:pt x="431" y="238"/>
                    <a:pt x="431" y="238"/>
                  </a:cubicBezTo>
                  <a:cubicBezTo>
                    <a:pt x="420" y="238"/>
                    <a:pt x="411" y="247"/>
                    <a:pt x="411" y="259"/>
                  </a:cubicBezTo>
                  <a:cubicBezTo>
                    <a:pt x="411" y="390"/>
                    <a:pt x="411" y="390"/>
                    <a:pt x="411" y="390"/>
                  </a:cubicBezTo>
                  <a:cubicBezTo>
                    <a:pt x="411" y="401"/>
                    <a:pt x="420" y="411"/>
                    <a:pt x="431" y="411"/>
                  </a:cubicBezTo>
                  <a:cubicBezTo>
                    <a:pt x="735" y="411"/>
                    <a:pt x="735" y="411"/>
                    <a:pt x="735" y="411"/>
                  </a:cubicBezTo>
                  <a:cubicBezTo>
                    <a:pt x="747" y="411"/>
                    <a:pt x="756" y="401"/>
                    <a:pt x="756" y="390"/>
                  </a:cubicBezTo>
                  <a:close/>
                  <a:moveTo>
                    <a:pt x="973" y="475"/>
                  </a:moveTo>
                  <a:cubicBezTo>
                    <a:pt x="669" y="475"/>
                    <a:pt x="669" y="475"/>
                    <a:pt x="669" y="475"/>
                  </a:cubicBezTo>
                  <a:cubicBezTo>
                    <a:pt x="657" y="475"/>
                    <a:pt x="648" y="485"/>
                    <a:pt x="648" y="496"/>
                  </a:cubicBezTo>
                  <a:cubicBezTo>
                    <a:pt x="648" y="627"/>
                    <a:pt x="648" y="627"/>
                    <a:pt x="648" y="627"/>
                  </a:cubicBezTo>
                  <a:cubicBezTo>
                    <a:pt x="648" y="639"/>
                    <a:pt x="657" y="648"/>
                    <a:pt x="669" y="648"/>
                  </a:cubicBezTo>
                  <a:cubicBezTo>
                    <a:pt x="973" y="648"/>
                    <a:pt x="973" y="648"/>
                    <a:pt x="973" y="648"/>
                  </a:cubicBezTo>
                  <a:cubicBezTo>
                    <a:pt x="984" y="648"/>
                    <a:pt x="994" y="639"/>
                    <a:pt x="994" y="627"/>
                  </a:cubicBezTo>
                  <a:cubicBezTo>
                    <a:pt x="994" y="496"/>
                    <a:pt x="994" y="496"/>
                    <a:pt x="994" y="496"/>
                  </a:cubicBezTo>
                  <a:cubicBezTo>
                    <a:pt x="994" y="485"/>
                    <a:pt x="984" y="475"/>
                    <a:pt x="973" y="475"/>
                  </a:cubicBezTo>
                  <a:close/>
                  <a:moveTo>
                    <a:pt x="973" y="238"/>
                  </a:moveTo>
                  <a:cubicBezTo>
                    <a:pt x="842" y="238"/>
                    <a:pt x="842" y="238"/>
                    <a:pt x="842" y="238"/>
                  </a:cubicBezTo>
                  <a:cubicBezTo>
                    <a:pt x="830" y="238"/>
                    <a:pt x="821" y="247"/>
                    <a:pt x="821" y="259"/>
                  </a:cubicBezTo>
                  <a:cubicBezTo>
                    <a:pt x="821" y="390"/>
                    <a:pt x="821" y="390"/>
                    <a:pt x="821" y="390"/>
                  </a:cubicBezTo>
                  <a:cubicBezTo>
                    <a:pt x="821" y="401"/>
                    <a:pt x="830" y="411"/>
                    <a:pt x="842" y="411"/>
                  </a:cubicBezTo>
                  <a:cubicBezTo>
                    <a:pt x="973" y="411"/>
                    <a:pt x="973" y="411"/>
                    <a:pt x="973" y="411"/>
                  </a:cubicBezTo>
                  <a:cubicBezTo>
                    <a:pt x="984" y="411"/>
                    <a:pt x="994" y="401"/>
                    <a:pt x="994" y="390"/>
                  </a:cubicBezTo>
                  <a:cubicBezTo>
                    <a:pt x="994" y="259"/>
                    <a:pt x="994" y="259"/>
                    <a:pt x="994" y="259"/>
                  </a:cubicBezTo>
                  <a:cubicBezTo>
                    <a:pt x="994" y="247"/>
                    <a:pt x="984" y="238"/>
                    <a:pt x="973" y="238"/>
                  </a:cubicBezTo>
                  <a:close/>
                  <a:moveTo>
                    <a:pt x="973" y="0"/>
                  </a:moveTo>
                  <a:cubicBezTo>
                    <a:pt x="669" y="0"/>
                    <a:pt x="669" y="0"/>
                    <a:pt x="669" y="0"/>
                  </a:cubicBezTo>
                  <a:cubicBezTo>
                    <a:pt x="657" y="0"/>
                    <a:pt x="648" y="10"/>
                    <a:pt x="648" y="21"/>
                  </a:cubicBezTo>
                  <a:cubicBezTo>
                    <a:pt x="648" y="152"/>
                    <a:pt x="648" y="152"/>
                    <a:pt x="648" y="152"/>
                  </a:cubicBezTo>
                  <a:cubicBezTo>
                    <a:pt x="648" y="164"/>
                    <a:pt x="657" y="173"/>
                    <a:pt x="669" y="173"/>
                  </a:cubicBezTo>
                  <a:cubicBezTo>
                    <a:pt x="973" y="173"/>
                    <a:pt x="973" y="173"/>
                    <a:pt x="973" y="173"/>
                  </a:cubicBezTo>
                  <a:cubicBezTo>
                    <a:pt x="984" y="173"/>
                    <a:pt x="994" y="164"/>
                    <a:pt x="994" y="152"/>
                  </a:cubicBezTo>
                  <a:cubicBezTo>
                    <a:pt x="994" y="21"/>
                    <a:pt x="994" y="21"/>
                    <a:pt x="994" y="21"/>
                  </a:cubicBezTo>
                  <a:cubicBezTo>
                    <a:pt x="994" y="10"/>
                    <a:pt x="984" y="0"/>
                    <a:pt x="973" y="0"/>
                  </a:cubicBezTo>
                  <a:close/>
                  <a:moveTo>
                    <a:pt x="735" y="713"/>
                  </a:moveTo>
                  <a:cubicBezTo>
                    <a:pt x="431" y="713"/>
                    <a:pt x="431" y="713"/>
                    <a:pt x="431" y="713"/>
                  </a:cubicBezTo>
                  <a:cubicBezTo>
                    <a:pt x="420" y="713"/>
                    <a:pt x="411" y="722"/>
                    <a:pt x="411" y="734"/>
                  </a:cubicBezTo>
                  <a:cubicBezTo>
                    <a:pt x="411" y="865"/>
                    <a:pt x="411" y="865"/>
                    <a:pt x="411" y="865"/>
                  </a:cubicBezTo>
                  <a:cubicBezTo>
                    <a:pt x="411" y="876"/>
                    <a:pt x="420" y="886"/>
                    <a:pt x="431" y="886"/>
                  </a:cubicBezTo>
                  <a:cubicBezTo>
                    <a:pt x="735" y="886"/>
                    <a:pt x="735" y="886"/>
                    <a:pt x="735" y="886"/>
                  </a:cubicBezTo>
                  <a:cubicBezTo>
                    <a:pt x="747" y="886"/>
                    <a:pt x="756" y="876"/>
                    <a:pt x="756" y="865"/>
                  </a:cubicBezTo>
                  <a:cubicBezTo>
                    <a:pt x="756" y="734"/>
                    <a:pt x="756" y="734"/>
                    <a:pt x="756" y="734"/>
                  </a:cubicBezTo>
                  <a:cubicBezTo>
                    <a:pt x="756" y="722"/>
                    <a:pt x="747" y="713"/>
                    <a:pt x="735" y="713"/>
                  </a:cubicBezTo>
                  <a:close/>
                  <a:moveTo>
                    <a:pt x="973" y="713"/>
                  </a:moveTo>
                  <a:cubicBezTo>
                    <a:pt x="842" y="713"/>
                    <a:pt x="842" y="713"/>
                    <a:pt x="842" y="713"/>
                  </a:cubicBezTo>
                  <a:cubicBezTo>
                    <a:pt x="830" y="713"/>
                    <a:pt x="821" y="722"/>
                    <a:pt x="821" y="734"/>
                  </a:cubicBezTo>
                  <a:cubicBezTo>
                    <a:pt x="821" y="865"/>
                    <a:pt x="821" y="865"/>
                    <a:pt x="821" y="865"/>
                  </a:cubicBezTo>
                  <a:cubicBezTo>
                    <a:pt x="821" y="876"/>
                    <a:pt x="830" y="886"/>
                    <a:pt x="842" y="886"/>
                  </a:cubicBezTo>
                  <a:cubicBezTo>
                    <a:pt x="973" y="886"/>
                    <a:pt x="973" y="886"/>
                    <a:pt x="973" y="886"/>
                  </a:cubicBezTo>
                  <a:cubicBezTo>
                    <a:pt x="984" y="886"/>
                    <a:pt x="994" y="876"/>
                    <a:pt x="994" y="865"/>
                  </a:cubicBezTo>
                  <a:cubicBezTo>
                    <a:pt x="994" y="734"/>
                    <a:pt x="994" y="734"/>
                    <a:pt x="994" y="734"/>
                  </a:cubicBezTo>
                  <a:cubicBezTo>
                    <a:pt x="994" y="722"/>
                    <a:pt x="984" y="713"/>
                    <a:pt x="973" y="713"/>
                  </a:cubicBezTo>
                  <a:close/>
                  <a:moveTo>
                    <a:pt x="325" y="713"/>
                  </a:moveTo>
                  <a:cubicBezTo>
                    <a:pt x="21" y="713"/>
                    <a:pt x="21" y="713"/>
                    <a:pt x="21" y="713"/>
                  </a:cubicBezTo>
                  <a:cubicBezTo>
                    <a:pt x="10" y="713"/>
                    <a:pt x="0" y="722"/>
                    <a:pt x="0" y="734"/>
                  </a:cubicBezTo>
                  <a:cubicBezTo>
                    <a:pt x="0" y="865"/>
                    <a:pt x="0" y="865"/>
                    <a:pt x="0" y="865"/>
                  </a:cubicBezTo>
                  <a:cubicBezTo>
                    <a:pt x="0" y="876"/>
                    <a:pt x="10" y="886"/>
                    <a:pt x="21" y="886"/>
                  </a:cubicBezTo>
                  <a:cubicBezTo>
                    <a:pt x="325" y="886"/>
                    <a:pt x="325" y="886"/>
                    <a:pt x="325" y="886"/>
                  </a:cubicBezTo>
                  <a:cubicBezTo>
                    <a:pt x="337" y="886"/>
                    <a:pt x="346" y="876"/>
                    <a:pt x="346" y="865"/>
                  </a:cubicBezTo>
                  <a:cubicBezTo>
                    <a:pt x="346" y="734"/>
                    <a:pt x="346" y="734"/>
                    <a:pt x="346" y="734"/>
                  </a:cubicBezTo>
                  <a:cubicBezTo>
                    <a:pt x="346" y="722"/>
                    <a:pt x="337" y="713"/>
                    <a:pt x="325" y="7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TextBox 64"/>
            <p:cNvSpPr txBox="1"/>
            <p:nvPr/>
          </p:nvSpPr>
          <p:spPr>
            <a:xfrm>
              <a:off x="2937669" y="5377529"/>
              <a:ext cx="914400" cy="365760"/>
            </a:xfrm>
            <a:prstGeom prst="rect">
              <a:avLst/>
            </a:prstGeom>
            <a:noFill/>
          </p:spPr>
          <p:txBody>
            <a:bodyPr wrap="none" lIns="0" tIns="0" rIns="0" bIns="0" rtlCol="0" anchor="t">
              <a:noAutofit/>
            </a:bodyPr>
            <a:lstStyle/>
            <a:p>
              <a:pPr algn="ctr">
                <a:lnSpc>
                  <a:spcPct val="85000"/>
                </a:lnSpc>
              </a:pPr>
              <a:r>
                <a:rPr lang="en-US" kern="1200" dirty="0" smtClean="0">
                  <a:solidFill>
                    <a:schemeClr val="tx2"/>
                  </a:solidFill>
                  <a:cs typeface="Franklin Gothic Book"/>
                </a:rPr>
                <a:t>Network</a:t>
              </a:r>
              <a:br>
                <a:rPr lang="en-US" kern="1200" dirty="0" smtClean="0">
                  <a:solidFill>
                    <a:schemeClr val="tx2"/>
                  </a:solidFill>
                  <a:cs typeface="Franklin Gothic Book"/>
                </a:rPr>
              </a:br>
              <a:r>
                <a:rPr lang="en-US" kern="1200" dirty="0" smtClean="0">
                  <a:solidFill>
                    <a:schemeClr val="tx2"/>
                  </a:solidFill>
                  <a:cs typeface="Franklin Gothic Book"/>
                </a:rPr>
                <a:t>Firewall</a:t>
              </a:r>
              <a:endParaRPr lang="en-US" kern="1200" dirty="0">
                <a:solidFill>
                  <a:schemeClr val="tx2"/>
                </a:solidFill>
                <a:cs typeface="Franklin Gothic Book"/>
              </a:endParaRPr>
            </a:p>
          </p:txBody>
        </p:sp>
        <p:grpSp>
          <p:nvGrpSpPr>
            <p:cNvPr id="66" name="Group 65"/>
            <p:cNvGrpSpPr/>
            <p:nvPr/>
          </p:nvGrpSpPr>
          <p:grpSpPr>
            <a:xfrm>
              <a:off x="3438144" y="1188720"/>
              <a:ext cx="822960" cy="1159193"/>
              <a:chOff x="3751326" y="1188720"/>
              <a:chExt cx="822960" cy="1159193"/>
            </a:xfrm>
          </p:grpSpPr>
          <p:sp>
            <p:nvSpPr>
              <p:cNvPr id="71" name="Freeform 10"/>
              <p:cNvSpPr>
                <a:spLocks/>
              </p:cNvSpPr>
              <p:nvPr/>
            </p:nvSpPr>
            <p:spPr bwMode="auto">
              <a:xfrm>
                <a:off x="3824478" y="1776413"/>
                <a:ext cx="676656" cy="571500"/>
              </a:xfrm>
              <a:prstGeom prst="roundRect">
                <a:avLst/>
              </a:prstGeom>
              <a:solidFill>
                <a:schemeClr val="tx2"/>
              </a:solidFill>
              <a:ln>
                <a:noFill/>
              </a:ln>
            </p:spPr>
            <p:txBody>
              <a:bodyPr vert="horz" wrap="none" lIns="0" tIns="0" rIns="0" bIns="0" numCol="1" anchor="ctr" anchorCtr="0" compatLnSpc="1">
                <a:prstTxWarp prst="textNoShape">
                  <a:avLst/>
                </a:prstTxWarp>
              </a:bodyPr>
              <a:lstStyle/>
              <a:p>
                <a:pPr algn="ctr">
                  <a:lnSpc>
                    <a:spcPct val="90000"/>
                  </a:lnSpc>
                </a:pPr>
                <a:endParaRPr lang="en-US" sz="2000" spc="50" dirty="0">
                  <a:solidFill>
                    <a:schemeClr val="bg1"/>
                  </a:solidFill>
                  <a:latin typeface="+mj-lt"/>
                </a:endParaRPr>
              </a:p>
            </p:txBody>
          </p:sp>
          <p:sp>
            <p:nvSpPr>
              <p:cNvPr id="72" name="Freeform 19"/>
              <p:cNvSpPr>
                <a:spLocks/>
              </p:cNvSpPr>
              <p:nvPr/>
            </p:nvSpPr>
            <p:spPr bwMode="auto">
              <a:xfrm>
                <a:off x="3751326" y="1188720"/>
                <a:ext cx="822960" cy="457200"/>
              </a:xfrm>
              <a:prstGeom prst="rect">
                <a:avLst/>
              </a:prstGeom>
              <a:noFill/>
            </p:spPr>
            <p:txBody>
              <a:bodyPr wrap="none" lIns="0" tIns="0" rIns="0" bIns="0" rtlCol="0" anchor="b">
                <a:noAutofit/>
              </a:bodyPr>
              <a:lstStyle/>
              <a:p>
                <a:pPr algn="ctr">
                  <a:lnSpc>
                    <a:spcPct val="85000"/>
                  </a:lnSpc>
                </a:pPr>
                <a:r>
                  <a:rPr lang="en-US" dirty="0">
                    <a:solidFill>
                      <a:schemeClr val="tx2"/>
                    </a:solidFill>
                    <a:cs typeface="Franklin Gothic Book"/>
                  </a:rPr>
                  <a:t>WAF</a:t>
                </a:r>
              </a:p>
            </p:txBody>
          </p:sp>
          <p:sp>
            <p:nvSpPr>
              <p:cNvPr id="73" name="Freeform 6"/>
              <p:cNvSpPr>
                <a:spLocks noChangeAspect="1" noEditPoints="1"/>
              </p:cNvSpPr>
              <p:nvPr/>
            </p:nvSpPr>
            <p:spPr bwMode="auto">
              <a:xfrm>
                <a:off x="3934206" y="1858401"/>
                <a:ext cx="457200" cy="407524"/>
              </a:xfrm>
              <a:custGeom>
                <a:avLst/>
                <a:gdLst>
                  <a:gd name="T0" fmla="*/ 152 w 994"/>
                  <a:gd name="T1" fmla="*/ 173 h 886"/>
                  <a:gd name="T2" fmla="*/ 173 w 994"/>
                  <a:gd name="T3" fmla="*/ 21 h 886"/>
                  <a:gd name="T4" fmla="*/ 21 w 994"/>
                  <a:gd name="T5" fmla="*/ 0 h 886"/>
                  <a:gd name="T6" fmla="*/ 0 w 994"/>
                  <a:gd name="T7" fmla="*/ 152 h 886"/>
                  <a:gd name="T8" fmla="*/ 21 w 994"/>
                  <a:gd name="T9" fmla="*/ 648 h 886"/>
                  <a:gd name="T10" fmla="*/ 173 w 994"/>
                  <a:gd name="T11" fmla="*/ 627 h 886"/>
                  <a:gd name="T12" fmla="*/ 152 w 994"/>
                  <a:gd name="T13" fmla="*/ 475 h 886"/>
                  <a:gd name="T14" fmla="*/ 0 w 994"/>
                  <a:gd name="T15" fmla="*/ 496 h 886"/>
                  <a:gd name="T16" fmla="*/ 21 w 994"/>
                  <a:gd name="T17" fmla="*/ 648 h 886"/>
                  <a:gd name="T18" fmla="*/ 325 w 994"/>
                  <a:gd name="T19" fmla="*/ 411 h 886"/>
                  <a:gd name="T20" fmla="*/ 346 w 994"/>
                  <a:gd name="T21" fmla="*/ 259 h 886"/>
                  <a:gd name="T22" fmla="*/ 21 w 994"/>
                  <a:gd name="T23" fmla="*/ 238 h 886"/>
                  <a:gd name="T24" fmla="*/ 0 w 994"/>
                  <a:gd name="T25" fmla="*/ 390 h 886"/>
                  <a:gd name="T26" fmla="*/ 259 w 994"/>
                  <a:gd name="T27" fmla="*/ 475 h 886"/>
                  <a:gd name="T28" fmla="*/ 238 w 994"/>
                  <a:gd name="T29" fmla="*/ 627 h 886"/>
                  <a:gd name="T30" fmla="*/ 563 w 994"/>
                  <a:gd name="T31" fmla="*/ 648 h 886"/>
                  <a:gd name="T32" fmla="*/ 583 w 994"/>
                  <a:gd name="T33" fmla="*/ 496 h 886"/>
                  <a:gd name="T34" fmla="*/ 259 w 994"/>
                  <a:gd name="T35" fmla="*/ 475 h 886"/>
                  <a:gd name="T36" fmla="*/ 563 w 994"/>
                  <a:gd name="T37" fmla="*/ 173 h 886"/>
                  <a:gd name="T38" fmla="*/ 583 w 994"/>
                  <a:gd name="T39" fmla="*/ 21 h 886"/>
                  <a:gd name="T40" fmla="*/ 259 w 994"/>
                  <a:gd name="T41" fmla="*/ 0 h 886"/>
                  <a:gd name="T42" fmla="*/ 238 w 994"/>
                  <a:gd name="T43" fmla="*/ 152 h 886"/>
                  <a:gd name="T44" fmla="*/ 756 w 994"/>
                  <a:gd name="T45" fmla="*/ 390 h 886"/>
                  <a:gd name="T46" fmla="*/ 735 w 994"/>
                  <a:gd name="T47" fmla="*/ 238 h 886"/>
                  <a:gd name="T48" fmla="*/ 411 w 994"/>
                  <a:gd name="T49" fmla="*/ 259 h 886"/>
                  <a:gd name="T50" fmla="*/ 431 w 994"/>
                  <a:gd name="T51" fmla="*/ 411 h 886"/>
                  <a:gd name="T52" fmla="*/ 756 w 994"/>
                  <a:gd name="T53" fmla="*/ 390 h 886"/>
                  <a:gd name="T54" fmla="*/ 669 w 994"/>
                  <a:gd name="T55" fmla="*/ 475 h 886"/>
                  <a:gd name="T56" fmla="*/ 648 w 994"/>
                  <a:gd name="T57" fmla="*/ 627 h 886"/>
                  <a:gd name="T58" fmla="*/ 973 w 994"/>
                  <a:gd name="T59" fmla="*/ 648 h 886"/>
                  <a:gd name="T60" fmla="*/ 994 w 994"/>
                  <a:gd name="T61" fmla="*/ 496 h 886"/>
                  <a:gd name="T62" fmla="*/ 973 w 994"/>
                  <a:gd name="T63" fmla="*/ 238 h 886"/>
                  <a:gd name="T64" fmla="*/ 821 w 994"/>
                  <a:gd name="T65" fmla="*/ 259 h 886"/>
                  <a:gd name="T66" fmla="*/ 842 w 994"/>
                  <a:gd name="T67" fmla="*/ 411 h 886"/>
                  <a:gd name="T68" fmla="*/ 994 w 994"/>
                  <a:gd name="T69" fmla="*/ 390 h 886"/>
                  <a:gd name="T70" fmla="*/ 973 w 994"/>
                  <a:gd name="T71" fmla="*/ 238 h 886"/>
                  <a:gd name="T72" fmla="*/ 669 w 994"/>
                  <a:gd name="T73" fmla="*/ 0 h 886"/>
                  <a:gd name="T74" fmla="*/ 648 w 994"/>
                  <a:gd name="T75" fmla="*/ 152 h 886"/>
                  <a:gd name="T76" fmla="*/ 973 w 994"/>
                  <a:gd name="T77" fmla="*/ 173 h 886"/>
                  <a:gd name="T78" fmla="*/ 994 w 994"/>
                  <a:gd name="T79" fmla="*/ 21 h 886"/>
                  <a:gd name="T80" fmla="*/ 735 w 994"/>
                  <a:gd name="T81" fmla="*/ 713 h 886"/>
                  <a:gd name="T82" fmla="*/ 411 w 994"/>
                  <a:gd name="T83" fmla="*/ 734 h 886"/>
                  <a:gd name="T84" fmla="*/ 431 w 994"/>
                  <a:gd name="T85" fmla="*/ 886 h 886"/>
                  <a:gd name="T86" fmla="*/ 756 w 994"/>
                  <a:gd name="T87" fmla="*/ 865 h 886"/>
                  <a:gd name="T88" fmla="*/ 735 w 994"/>
                  <a:gd name="T89" fmla="*/ 713 h 886"/>
                  <a:gd name="T90" fmla="*/ 842 w 994"/>
                  <a:gd name="T91" fmla="*/ 713 h 886"/>
                  <a:gd name="T92" fmla="*/ 821 w 994"/>
                  <a:gd name="T93" fmla="*/ 865 h 886"/>
                  <a:gd name="T94" fmla="*/ 973 w 994"/>
                  <a:gd name="T95" fmla="*/ 886 h 886"/>
                  <a:gd name="T96" fmla="*/ 994 w 994"/>
                  <a:gd name="T97" fmla="*/ 734 h 886"/>
                  <a:gd name="T98" fmla="*/ 325 w 994"/>
                  <a:gd name="T99" fmla="*/ 713 h 886"/>
                  <a:gd name="T100" fmla="*/ 0 w 994"/>
                  <a:gd name="T101" fmla="*/ 734 h 886"/>
                  <a:gd name="T102" fmla="*/ 21 w 994"/>
                  <a:gd name="T103" fmla="*/ 886 h 886"/>
                  <a:gd name="T104" fmla="*/ 346 w 994"/>
                  <a:gd name="T105" fmla="*/ 865 h 886"/>
                  <a:gd name="T106" fmla="*/ 325 w 994"/>
                  <a:gd name="T107" fmla="*/ 71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4" h="886">
                    <a:moveTo>
                      <a:pt x="21" y="173"/>
                    </a:moveTo>
                    <a:cubicBezTo>
                      <a:pt x="152" y="173"/>
                      <a:pt x="152" y="173"/>
                      <a:pt x="152" y="173"/>
                    </a:cubicBezTo>
                    <a:cubicBezTo>
                      <a:pt x="164" y="173"/>
                      <a:pt x="173" y="164"/>
                      <a:pt x="173" y="152"/>
                    </a:cubicBezTo>
                    <a:cubicBezTo>
                      <a:pt x="173" y="21"/>
                      <a:pt x="173" y="21"/>
                      <a:pt x="173" y="21"/>
                    </a:cubicBezTo>
                    <a:cubicBezTo>
                      <a:pt x="173" y="10"/>
                      <a:pt x="164" y="0"/>
                      <a:pt x="152" y="0"/>
                    </a:cubicBezTo>
                    <a:cubicBezTo>
                      <a:pt x="21" y="0"/>
                      <a:pt x="21" y="0"/>
                      <a:pt x="21" y="0"/>
                    </a:cubicBezTo>
                    <a:cubicBezTo>
                      <a:pt x="10" y="0"/>
                      <a:pt x="0" y="10"/>
                      <a:pt x="0" y="21"/>
                    </a:cubicBezTo>
                    <a:cubicBezTo>
                      <a:pt x="0" y="152"/>
                      <a:pt x="0" y="152"/>
                      <a:pt x="0" y="152"/>
                    </a:cubicBezTo>
                    <a:cubicBezTo>
                      <a:pt x="0" y="164"/>
                      <a:pt x="10" y="173"/>
                      <a:pt x="21" y="173"/>
                    </a:cubicBezTo>
                    <a:close/>
                    <a:moveTo>
                      <a:pt x="21" y="648"/>
                    </a:moveTo>
                    <a:cubicBezTo>
                      <a:pt x="152" y="648"/>
                      <a:pt x="152" y="648"/>
                      <a:pt x="152" y="648"/>
                    </a:cubicBezTo>
                    <a:cubicBezTo>
                      <a:pt x="164" y="648"/>
                      <a:pt x="173" y="639"/>
                      <a:pt x="173" y="627"/>
                    </a:cubicBezTo>
                    <a:cubicBezTo>
                      <a:pt x="173" y="496"/>
                      <a:pt x="173" y="496"/>
                      <a:pt x="173" y="496"/>
                    </a:cubicBezTo>
                    <a:cubicBezTo>
                      <a:pt x="173" y="485"/>
                      <a:pt x="164" y="475"/>
                      <a:pt x="152" y="475"/>
                    </a:cubicBezTo>
                    <a:cubicBezTo>
                      <a:pt x="21" y="475"/>
                      <a:pt x="21" y="475"/>
                      <a:pt x="21" y="475"/>
                    </a:cubicBezTo>
                    <a:cubicBezTo>
                      <a:pt x="10" y="475"/>
                      <a:pt x="0" y="485"/>
                      <a:pt x="0" y="496"/>
                    </a:cubicBezTo>
                    <a:cubicBezTo>
                      <a:pt x="0" y="627"/>
                      <a:pt x="0" y="627"/>
                      <a:pt x="0" y="627"/>
                    </a:cubicBezTo>
                    <a:cubicBezTo>
                      <a:pt x="0" y="639"/>
                      <a:pt x="10" y="648"/>
                      <a:pt x="21" y="648"/>
                    </a:cubicBezTo>
                    <a:close/>
                    <a:moveTo>
                      <a:pt x="21" y="411"/>
                    </a:moveTo>
                    <a:cubicBezTo>
                      <a:pt x="325" y="411"/>
                      <a:pt x="325" y="411"/>
                      <a:pt x="325" y="411"/>
                    </a:cubicBezTo>
                    <a:cubicBezTo>
                      <a:pt x="337" y="411"/>
                      <a:pt x="346" y="401"/>
                      <a:pt x="346" y="390"/>
                    </a:cubicBezTo>
                    <a:cubicBezTo>
                      <a:pt x="346" y="259"/>
                      <a:pt x="346" y="259"/>
                      <a:pt x="346" y="259"/>
                    </a:cubicBezTo>
                    <a:cubicBezTo>
                      <a:pt x="346" y="247"/>
                      <a:pt x="337" y="238"/>
                      <a:pt x="325" y="238"/>
                    </a:cubicBezTo>
                    <a:cubicBezTo>
                      <a:pt x="21" y="238"/>
                      <a:pt x="21" y="238"/>
                      <a:pt x="21" y="238"/>
                    </a:cubicBezTo>
                    <a:cubicBezTo>
                      <a:pt x="10" y="238"/>
                      <a:pt x="0" y="247"/>
                      <a:pt x="0" y="259"/>
                    </a:cubicBezTo>
                    <a:cubicBezTo>
                      <a:pt x="0" y="390"/>
                      <a:pt x="0" y="390"/>
                      <a:pt x="0" y="390"/>
                    </a:cubicBezTo>
                    <a:cubicBezTo>
                      <a:pt x="0" y="401"/>
                      <a:pt x="10" y="411"/>
                      <a:pt x="21" y="411"/>
                    </a:cubicBezTo>
                    <a:close/>
                    <a:moveTo>
                      <a:pt x="259" y="475"/>
                    </a:moveTo>
                    <a:cubicBezTo>
                      <a:pt x="247" y="475"/>
                      <a:pt x="238" y="485"/>
                      <a:pt x="238" y="496"/>
                    </a:cubicBezTo>
                    <a:cubicBezTo>
                      <a:pt x="238" y="627"/>
                      <a:pt x="238" y="627"/>
                      <a:pt x="238" y="627"/>
                    </a:cubicBezTo>
                    <a:cubicBezTo>
                      <a:pt x="238" y="639"/>
                      <a:pt x="247" y="648"/>
                      <a:pt x="259" y="648"/>
                    </a:cubicBezTo>
                    <a:cubicBezTo>
                      <a:pt x="563" y="648"/>
                      <a:pt x="563" y="648"/>
                      <a:pt x="563" y="648"/>
                    </a:cubicBezTo>
                    <a:cubicBezTo>
                      <a:pt x="574" y="648"/>
                      <a:pt x="583" y="639"/>
                      <a:pt x="583" y="627"/>
                    </a:cubicBezTo>
                    <a:cubicBezTo>
                      <a:pt x="583" y="496"/>
                      <a:pt x="583" y="496"/>
                      <a:pt x="583" y="496"/>
                    </a:cubicBezTo>
                    <a:cubicBezTo>
                      <a:pt x="583" y="485"/>
                      <a:pt x="574" y="475"/>
                      <a:pt x="563" y="475"/>
                    </a:cubicBezTo>
                    <a:lnTo>
                      <a:pt x="259" y="475"/>
                    </a:lnTo>
                    <a:close/>
                    <a:moveTo>
                      <a:pt x="259" y="173"/>
                    </a:moveTo>
                    <a:cubicBezTo>
                      <a:pt x="563" y="173"/>
                      <a:pt x="563" y="173"/>
                      <a:pt x="563" y="173"/>
                    </a:cubicBezTo>
                    <a:cubicBezTo>
                      <a:pt x="574" y="173"/>
                      <a:pt x="583" y="164"/>
                      <a:pt x="583" y="152"/>
                    </a:cubicBezTo>
                    <a:cubicBezTo>
                      <a:pt x="583" y="21"/>
                      <a:pt x="583" y="21"/>
                      <a:pt x="583" y="21"/>
                    </a:cubicBezTo>
                    <a:cubicBezTo>
                      <a:pt x="583" y="10"/>
                      <a:pt x="574" y="0"/>
                      <a:pt x="563" y="0"/>
                    </a:cubicBezTo>
                    <a:cubicBezTo>
                      <a:pt x="259" y="0"/>
                      <a:pt x="259" y="0"/>
                      <a:pt x="259" y="0"/>
                    </a:cubicBezTo>
                    <a:cubicBezTo>
                      <a:pt x="247" y="0"/>
                      <a:pt x="238" y="10"/>
                      <a:pt x="238" y="21"/>
                    </a:cubicBezTo>
                    <a:cubicBezTo>
                      <a:pt x="238" y="152"/>
                      <a:pt x="238" y="152"/>
                      <a:pt x="238" y="152"/>
                    </a:cubicBezTo>
                    <a:cubicBezTo>
                      <a:pt x="238" y="164"/>
                      <a:pt x="247" y="173"/>
                      <a:pt x="259" y="173"/>
                    </a:cubicBezTo>
                    <a:close/>
                    <a:moveTo>
                      <a:pt x="756" y="390"/>
                    </a:moveTo>
                    <a:cubicBezTo>
                      <a:pt x="756" y="259"/>
                      <a:pt x="756" y="259"/>
                      <a:pt x="756" y="259"/>
                    </a:cubicBezTo>
                    <a:cubicBezTo>
                      <a:pt x="756" y="247"/>
                      <a:pt x="747" y="238"/>
                      <a:pt x="735" y="238"/>
                    </a:cubicBezTo>
                    <a:cubicBezTo>
                      <a:pt x="431" y="238"/>
                      <a:pt x="431" y="238"/>
                      <a:pt x="431" y="238"/>
                    </a:cubicBezTo>
                    <a:cubicBezTo>
                      <a:pt x="420" y="238"/>
                      <a:pt x="411" y="247"/>
                      <a:pt x="411" y="259"/>
                    </a:cubicBezTo>
                    <a:cubicBezTo>
                      <a:pt x="411" y="390"/>
                      <a:pt x="411" y="390"/>
                      <a:pt x="411" y="390"/>
                    </a:cubicBezTo>
                    <a:cubicBezTo>
                      <a:pt x="411" y="401"/>
                      <a:pt x="420" y="411"/>
                      <a:pt x="431" y="411"/>
                    </a:cubicBezTo>
                    <a:cubicBezTo>
                      <a:pt x="735" y="411"/>
                      <a:pt x="735" y="411"/>
                      <a:pt x="735" y="411"/>
                    </a:cubicBezTo>
                    <a:cubicBezTo>
                      <a:pt x="747" y="411"/>
                      <a:pt x="756" y="401"/>
                      <a:pt x="756" y="390"/>
                    </a:cubicBezTo>
                    <a:close/>
                    <a:moveTo>
                      <a:pt x="973" y="475"/>
                    </a:moveTo>
                    <a:cubicBezTo>
                      <a:pt x="669" y="475"/>
                      <a:pt x="669" y="475"/>
                      <a:pt x="669" y="475"/>
                    </a:cubicBezTo>
                    <a:cubicBezTo>
                      <a:pt x="657" y="475"/>
                      <a:pt x="648" y="485"/>
                      <a:pt x="648" y="496"/>
                    </a:cubicBezTo>
                    <a:cubicBezTo>
                      <a:pt x="648" y="627"/>
                      <a:pt x="648" y="627"/>
                      <a:pt x="648" y="627"/>
                    </a:cubicBezTo>
                    <a:cubicBezTo>
                      <a:pt x="648" y="639"/>
                      <a:pt x="657" y="648"/>
                      <a:pt x="669" y="648"/>
                    </a:cubicBezTo>
                    <a:cubicBezTo>
                      <a:pt x="973" y="648"/>
                      <a:pt x="973" y="648"/>
                      <a:pt x="973" y="648"/>
                    </a:cubicBezTo>
                    <a:cubicBezTo>
                      <a:pt x="984" y="648"/>
                      <a:pt x="994" y="639"/>
                      <a:pt x="994" y="627"/>
                    </a:cubicBezTo>
                    <a:cubicBezTo>
                      <a:pt x="994" y="496"/>
                      <a:pt x="994" y="496"/>
                      <a:pt x="994" y="496"/>
                    </a:cubicBezTo>
                    <a:cubicBezTo>
                      <a:pt x="994" y="485"/>
                      <a:pt x="984" y="475"/>
                      <a:pt x="973" y="475"/>
                    </a:cubicBezTo>
                    <a:close/>
                    <a:moveTo>
                      <a:pt x="973" y="238"/>
                    </a:moveTo>
                    <a:cubicBezTo>
                      <a:pt x="842" y="238"/>
                      <a:pt x="842" y="238"/>
                      <a:pt x="842" y="238"/>
                    </a:cubicBezTo>
                    <a:cubicBezTo>
                      <a:pt x="830" y="238"/>
                      <a:pt x="821" y="247"/>
                      <a:pt x="821" y="259"/>
                    </a:cubicBezTo>
                    <a:cubicBezTo>
                      <a:pt x="821" y="390"/>
                      <a:pt x="821" y="390"/>
                      <a:pt x="821" y="390"/>
                    </a:cubicBezTo>
                    <a:cubicBezTo>
                      <a:pt x="821" y="401"/>
                      <a:pt x="830" y="411"/>
                      <a:pt x="842" y="411"/>
                    </a:cubicBezTo>
                    <a:cubicBezTo>
                      <a:pt x="973" y="411"/>
                      <a:pt x="973" y="411"/>
                      <a:pt x="973" y="411"/>
                    </a:cubicBezTo>
                    <a:cubicBezTo>
                      <a:pt x="984" y="411"/>
                      <a:pt x="994" y="401"/>
                      <a:pt x="994" y="390"/>
                    </a:cubicBezTo>
                    <a:cubicBezTo>
                      <a:pt x="994" y="259"/>
                      <a:pt x="994" y="259"/>
                      <a:pt x="994" y="259"/>
                    </a:cubicBezTo>
                    <a:cubicBezTo>
                      <a:pt x="994" y="247"/>
                      <a:pt x="984" y="238"/>
                      <a:pt x="973" y="238"/>
                    </a:cubicBezTo>
                    <a:close/>
                    <a:moveTo>
                      <a:pt x="973" y="0"/>
                    </a:moveTo>
                    <a:cubicBezTo>
                      <a:pt x="669" y="0"/>
                      <a:pt x="669" y="0"/>
                      <a:pt x="669" y="0"/>
                    </a:cubicBezTo>
                    <a:cubicBezTo>
                      <a:pt x="657" y="0"/>
                      <a:pt x="648" y="10"/>
                      <a:pt x="648" y="21"/>
                    </a:cubicBezTo>
                    <a:cubicBezTo>
                      <a:pt x="648" y="152"/>
                      <a:pt x="648" y="152"/>
                      <a:pt x="648" y="152"/>
                    </a:cubicBezTo>
                    <a:cubicBezTo>
                      <a:pt x="648" y="164"/>
                      <a:pt x="657" y="173"/>
                      <a:pt x="669" y="173"/>
                    </a:cubicBezTo>
                    <a:cubicBezTo>
                      <a:pt x="973" y="173"/>
                      <a:pt x="973" y="173"/>
                      <a:pt x="973" y="173"/>
                    </a:cubicBezTo>
                    <a:cubicBezTo>
                      <a:pt x="984" y="173"/>
                      <a:pt x="994" y="164"/>
                      <a:pt x="994" y="152"/>
                    </a:cubicBezTo>
                    <a:cubicBezTo>
                      <a:pt x="994" y="21"/>
                      <a:pt x="994" y="21"/>
                      <a:pt x="994" y="21"/>
                    </a:cubicBezTo>
                    <a:cubicBezTo>
                      <a:pt x="994" y="10"/>
                      <a:pt x="984" y="0"/>
                      <a:pt x="973" y="0"/>
                    </a:cubicBezTo>
                    <a:close/>
                    <a:moveTo>
                      <a:pt x="735" y="713"/>
                    </a:moveTo>
                    <a:cubicBezTo>
                      <a:pt x="431" y="713"/>
                      <a:pt x="431" y="713"/>
                      <a:pt x="431" y="713"/>
                    </a:cubicBezTo>
                    <a:cubicBezTo>
                      <a:pt x="420" y="713"/>
                      <a:pt x="411" y="722"/>
                      <a:pt x="411" y="734"/>
                    </a:cubicBezTo>
                    <a:cubicBezTo>
                      <a:pt x="411" y="865"/>
                      <a:pt x="411" y="865"/>
                      <a:pt x="411" y="865"/>
                    </a:cubicBezTo>
                    <a:cubicBezTo>
                      <a:pt x="411" y="876"/>
                      <a:pt x="420" y="886"/>
                      <a:pt x="431" y="886"/>
                    </a:cubicBezTo>
                    <a:cubicBezTo>
                      <a:pt x="735" y="886"/>
                      <a:pt x="735" y="886"/>
                      <a:pt x="735" y="886"/>
                    </a:cubicBezTo>
                    <a:cubicBezTo>
                      <a:pt x="747" y="886"/>
                      <a:pt x="756" y="876"/>
                      <a:pt x="756" y="865"/>
                    </a:cubicBezTo>
                    <a:cubicBezTo>
                      <a:pt x="756" y="734"/>
                      <a:pt x="756" y="734"/>
                      <a:pt x="756" y="734"/>
                    </a:cubicBezTo>
                    <a:cubicBezTo>
                      <a:pt x="756" y="722"/>
                      <a:pt x="747" y="713"/>
                      <a:pt x="735" y="713"/>
                    </a:cubicBezTo>
                    <a:close/>
                    <a:moveTo>
                      <a:pt x="973" y="713"/>
                    </a:moveTo>
                    <a:cubicBezTo>
                      <a:pt x="842" y="713"/>
                      <a:pt x="842" y="713"/>
                      <a:pt x="842" y="713"/>
                    </a:cubicBezTo>
                    <a:cubicBezTo>
                      <a:pt x="830" y="713"/>
                      <a:pt x="821" y="722"/>
                      <a:pt x="821" y="734"/>
                    </a:cubicBezTo>
                    <a:cubicBezTo>
                      <a:pt x="821" y="865"/>
                      <a:pt x="821" y="865"/>
                      <a:pt x="821" y="865"/>
                    </a:cubicBezTo>
                    <a:cubicBezTo>
                      <a:pt x="821" y="876"/>
                      <a:pt x="830" y="886"/>
                      <a:pt x="842" y="886"/>
                    </a:cubicBezTo>
                    <a:cubicBezTo>
                      <a:pt x="973" y="886"/>
                      <a:pt x="973" y="886"/>
                      <a:pt x="973" y="886"/>
                    </a:cubicBezTo>
                    <a:cubicBezTo>
                      <a:pt x="984" y="886"/>
                      <a:pt x="994" y="876"/>
                      <a:pt x="994" y="865"/>
                    </a:cubicBezTo>
                    <a:cubicBezTo>
                      <a:pt x="994" y="734"/>
                      <a:pt x="994" y="734"/>
                      <a:pt x="994" y="734"/>
                    </a:cubicBezTo>
                    <a:cubicBezTo>
                      <a:pt x="994" y="722"/>
                      <a:pt x="984" y="713"/>
                      <a:pt x="973" y="713"/>
                    </a:cubicBezTo>
                    <a:close/>
                    <a:moveTo>
                      <a:pt x="325" y="713"/>
                    </a:moveTo>
                    <a:cubicBezTo>
                      <a:pt x="21" y="713"/>
                      <a:pt x="21" y="713"/>
                      <a:pt x="21" y="713"/>
                    </a:cubicBezTo>
                    <a:cubicBezTo>
                      <a:pt x="10" y="713"/>
                      <a:pt x="0" y="722"/>
                      <a:pt x="0" y="734"/>
                    </a:cubicBezTo>
                    <a:cubicBezTo>
                      <a:pt x="0" y="865"/>
                      <a:pt x="0" y="865"/>
                      <a:pt x="0" y="865"/>
                    </a:cubicBezTo>
                    <a:cubicBezTo>
                      <a:pt x="0" y="876"/>
                      <a:pt x="10" y="886"/>
                      <a:pt x="21" y="886"/>
                    </a:cubicBezTo>
                    <a:cubicBezTo>
                      <a:pt x="325" y="886"/>
                      <a:pt x="325" y="886"/>
                      <a:pt x="325" y="886"/>
                    </a:cubicBezTo>
                    <a:cubicBezTo>
                      <a:pt x="337" y="886"/>
                      <a:pt x="346" y="876"/>
                      <a:pt x="346" y="865"/>
                    </a:cubicBezTo>
                    <a:cubicBezTo>
                      <a:pt x="346" y="734"/>
                      <a:pt x="346" y="734"/>
                      <a:pt x="346" y="734"/>
                    </a:cubicBezTo>
                    <a:cubicBezTo>
                      <a:pt x="346" y="722"/>
                      <a:pt x="337" y="713"/>
                      <a:pt x="325" y="7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p:nvGrpSpPr>
          <p:grpSpPr>
            <a:xfrm>
              <a:off x="9957816" y="1188720"/>
              <a:ext cx="822960" cy="1159193"/>
              <a:chOff x="3751326" y="1188720"/>
              <a:chExt cx="822960" cy="1159193"/>
            </a:xfrm>
          </p:grpSpPr>
          <p:sp>
            <p:nvSpPr>
              <p:cNvPr id="68" name="Freeform 10"/>
              <p:cNvSpPr>
                <a:spLocks/>
              </p:cNvSpPr>
              <p:nvPr/>
            </p:nvSpPr>
            <p:spPr bwMode="auto">
              <a:xfrm>
                <a:off x="3824478" y="1776413"/>
                <a:ext cx="676656" cy="571500"/>
              </a:xfrm>
              <a:prstGeom prst="roundRect">
                <a:avLst/>
              </a:prstGeom>
              <a:solidFill>
                <a:schemeClr val="tx2"/>
              </a:solidFill>
              <a:ln>
                <a:noFill/>
              </a:ln>
            </p:spPr>
            <p:txBody>
              <a:bodyPr vert="horz" wrap="none" lIns="0" tIns="0" rIns="0" bIns="0" numCol="1" anchor="ctr" anchorCtr="0" compatLnSpc="1">
                <a:prstTxWarp prst="textNoShape">
                  <a:avLst/>
                </a:prstTxWarp>
              </a:bodyPr>
              <a:lstStyle/>
              <a:p>
                <a:pPr algn="ctr">
                  <a:lnSpc>
                    <a:spcPct val="90000"/>
                  </a:lnSpc>
                </a:pPr>
                <a:endParaRPr lang="en-US" sz="2000" spc="50" dirty="0">
                  <a:solidFill>
                    <a:schemeClr val="bg1"/>
                  </a:solidFill>
                  <a:latin typeface="+mj-lt"/>
                </a:endParaRPr>
              </a:p>
            </p:txBody>
          </p:sp>
          <p:sp>
            <p:nvSpPr>
              <p:cNvPr id="69" name="Freeform 19"/>
              <p:cNvSpPr>
                <a:spLocks/>
              </p:cNvSpPr>
              <p:nvPr/>
            </p:nvSpPr>
            <p:spPr bwMode="auto">
              <a:xfrm>
                <a:off x="3751326" y="1188720"/>
                <a:ext cx="822960" cy="457200"/>
              </a:xfrm>
              <a:prstGeom prst="rect">
                <a:avLst/>
              </a:prstGeom>
              <a:noFill/>
            </p:spPr>
            <p:txBody>
              <a:bodyPr wrap="none" lIns="0" tIns="0" rIns="0" bIns="0" rtlCol="0" anchor="b">
                <a:noAutofit/>
              </a:bodyPr>
              <a:lstStyle/>
              <a:p>
                <a:pPr algn="ctr">
                  <a:lnSpc>
                    <a:spcPct val="85000"/>
                  </a:lnSpc>
                </a:pPr>
                <a:r>
                  <a:rPr lang="en-US" dirty="0">
                    <a:solidFill>
                      <a:schemeClr val="tx2"/>
                    </a:solidFill>
                    <a:cs typeface="Franklin Gothic Book"/>
                  </a:rPr>
                  <a:t>WAF</a:t>
                </a:r>
              </a:p>
            </p:txBody>
          </p:sp>
          <p:sp>
            <p:nvSpPr>
              <p:cNvPr id="70" name="Freeform 6"/>
              <p:cNvSpPr>
                <a:spLocks noChangeAspect="1" noEditPoints="1"/>
              </p:cNvSpPr>
              <p:nvPr/>
            </p:nvSpPr>
            <p:spPr bwMode="auto">
              <a:xfrm>
                <a:off x="3934206" y="1858401"/>
                <a:ext cx="457200" cy="407524"/>
              </a:xfrm>
              <a:custGeom>
                <a:avLst/>
                <a:gdLst>
                  <a:gd name="T0" fmla="*/ 152 w 994"/>
                  <a:gd name="T1" fmla="*/ 173 h 886"/>
                  <a:gd name="T2" fmla="*/ 173 w 994"/>
                  <a:gd name="T3" fmla="*/ 21 h 886"/>
                  <a:gd name="T4" fmla="*/ 21 w 994"/>
                  <a:gd name="T5" fmla="*/ 0 h 886"/>
                  <a:gd name="T6" fmla="*/ 0 w 994"/>
                  <a:gd name="T7" fmla="*/ 152 h 886"/>
                  <a:gd name="T8" fmla="*/ 21 w 994"/>
                  <a:gd name="T9" fmla="*/ 648 h 886"/>
                  <a:gd name="T10" fmla="*/ 173 w 994"/>
                  <a:gd name="T11" fmla="*/ 627 h 886"/>
                  <a:gd name="T12" fmla="*/ 152 w 994"/>
                  <a:gd name="T13" fmla="*/ 475 h 886"/>
                  <a:gd name="T14" fmla="*/ 0 w 994"/>
                  <a:gd name="T15" fmla="*/ 496 h 886"/>
                  <a:gd name="T16" fmla="*/ 21 w 994"/>
                  <a:gd name="T17" fmla="*/ 648 h 886"/>
                  <a:gd name="T18" fmla="*/ 325 w 994"/>
                  <a:gd name="T19" fmla="*/ 411 h 886"/>
                  <a:gd name="T20" fmla="*/ 346 w 994"/>
                  <a:gd name="T21" fmla="*/ 259 h 886"/>
                  <a:gd name="T22" fmla="*/ 21 w 994"/>
                  <a:gd name="T23" fmla="*/ 238 h 886"/>
                  <a:gd name="T24" fmla="*/ 0 w 994"/>
                  <a:gd name="T25" fmla="*/ 390 h 886"/>
                  <a:gd name="T26" fmla="*/ 259 w 994"/>
                  <a:gd name="T27" fmla="*/ 475 h 886"/>
                  <a:gd name="T28" fmla="*/ 238 w 994"/>
                  <a:gd name="T29" fmla="*/ 627 h 886"/>
                  <a:gd name="T30" fmla="*/ 563 w 994"/>
                  <a:gd name="T31" fmla="*/ 648 h 886"/>
                  <a:gd name="T32" fmla="*/ 583 w 994"/>
                  <a:gd name="T33" fmla="*/ 496 h 886"/>
                  <a:gd name="T34" fmla="*/ 259 w 994"/>
                  <a:gd name="T35" fmla="*/ 475 h 886"/>
                  <a:gd name="T36" fmla="*/ 563 w 994"/>
                  <a:gd name="T37" fmla="*/ 173 h 886"/>
                  <a:gd name="T38" fmla="*/ 583 w 994"/>
                  <a:gd name="T39" fmla="*/ 21 h 886"/>
                  <a:gd name="T40" fmla="*/ 259 w 994"/>
                  <a:gd name="T41" fmla="*/ 0 h 886"/>
                  <a:gd name="T42" fmla="*/ 238 w 994"/>
                  <a:gd name="T43" fmla="*/ 152 h 886"/>
                  <a:gd name="T44" fmla="*/ 756 w 994"/>
                  <a:gd name="T45" fmla="*/ 390 h 886"/>
                  <a:gd name="T46" fmla="*/ 735 w 994"/>
                  <a:gd name="T47" fmla="*/ 238 h 886"/>
                  <a:gd name="T48" fmla="*/ 411 w 994"/>
                  <a:gd name="T49" fmla="*/ 259 h 886"/>
                  <a:gd name="T50" fmla="*/ 431 w 994"/>
                  <a:gd name="T51" fmla="*/ 411 h 886"/>
                  <a:gd name="T52" fmla="*/ 756 w 994"/>
                  <a:gd name="T53" fmla="*/ 390 h 886"/>
                  <a:gd name="T54" fmla="*/ 669 w 994"/>
                  <a:gd name="T55" fmla="*/ 475 h 886"/>
                  <a:gd name="T56" fmla="*/ 648 w 994"/>
                  <a:gd name="T57" fmla="*/ 627 h 886"/>
                  <a:gd name="T58" fmla="*/ 973 w 994"/>
                  <a:gd name="T59" fmla="*/ 648 h 886"/>
                  <a:gd name="T60" fmla="*/ 994 w 994"/>
                  <a:gd name="T61" fmla="*/ 496 h 886"/>
                  <a:gd name="T62" fmla="*/ 973 w 994"/>
                  <a:gd name="T63" fmla="*/ 238 h 886"/>
                  <a:gd name="T64" fmla="*/ 821 w 994"/>
                  <a:gd name="T65" fmla="*/ 259 h 886"/>
                  <a:gd name="T66" fmla="*/ 842 w 994"/>
                  <a:gd name="T67" fmla="*/ 411 h 886"/>
                  <a:gd name="T68" fmla="*/ 994 w 994"/>
                  <a:gd name="T69" fmla="*/ 390 h 886"/>
                  <a:gd name="T70" fmla="*/ 973 w 994"/>
                  <a:gd name="T71" fmla="*/ 238 h 886"/>
                  <a:gd name="T72" fmla="*/ 669 w 994"/>
                  <a:gd name="T73" fmla="*/ 0 h 886"/>
                  <a:gd name="T74" fmla="*/ 648 w 994"/>
                  <a:gd name="T75" fmla="*/ 152 h 886"/>
                  <a:gd name="T76" fmla="*/ 973 w 994"/>
                  <a:gd name="T77" fmla="*/ 173 h 886"/>
                  <a:gd name="T78" fmla="*/ 994 w 994"/>
                  <a:gd name="T79" fmla="*/ 21 h 886"/>
                  <a:gd name="T80" fmla="*/ 735 w 994"/>
                  <a:gd name="T81" fmla="*/ 713 h 886"/>
                  <a:gd name="T82" fmla="*/ 411 w 994"/>
                  <a:gd name="T83" fmla="*/ 734 h 886"/>
                  <a:gd name="T84" fmla="*/ 431 w 994"/>
                  <a:gd name="T85" fmla="*/ 886 h 886"/>
                  <a:gd name="T86" fmla="*/ 756 w 994"/>
                  <a:gd name="T87" fmla="*/ 865 h 886"/>
                  <a:gd name="T88" fmla="*/ 735 w 994"/>
                  <a:gd name="T89" fmla="*/ 713 h 886"/>
                  <a:gd name="T90" fmla="*/ 842 w 994"/>
                  <a:gd name="T91" fmla="*/ 713 h 886"/>
                  <a:gd name="T92" fmla="*/ 821 w 994"/>
                  <a:gd name="T93" fmla="*/ 865 h 886"/>
                  <a:gd name="T94" fmla="*/ 973 w 994"/>
                  <a:gd name="T95" fmla="*/ 886 h 886"/>
                  <a:gd name="T96" fmla="*/ 994 w 994"/>
                  <a:gd name="T97" fmla="*/ 734 h 886"/>
                  <a:gd name="T98" fmla="*/ 325 w 994"/>
                  <a:gd name="T99" fmla="*/ 713 h 886"/>
                  <a:gd name="T100" fmla="*/ 0 w 994"/>
                  <a:gd name="T101" fmla="*/ 734 h 886"/>
                  <a:gd name="T102" fmla="*/ 21 w 994"/>
                  <a:gd name="T103" fmla="*/ 886 h 886"/>
                  <a:gd name="T104" fmla="*/ 346 w 994"/>
                  <a:gd name="T105" fmla="*/ 865 h 886"/>
                  <a:gd name="T106" fmla="*/ 325 w 994"/>
                  <a:gd name="T107" fmla="*/ 71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4" h="886">
                    <a:moveTo>
                      <a:pt x="21" y="173"/>
                    </a:moveTo>
                    <a:cubicBezTo>
                      <a:pt x="152" y="173"/>
                      <a:pt x="152" y="173"/>
                      <a:pt x="152" y="173"/>
                    </a:cubicBezTo>
                    <a:cubicBezTo>
                      <a:pt x="164" y="173"/>
                      <a:pt x="173" y="164"/>
                      <a:pt x="173" y="152"/>
                    </a:cubicBezTo>
                    <a:cubicBezTo>
                      <a:pt x="173" y="21"/>
                      <a:pt x="173" y="21"/>
                      <a:pt x="173" y="21"/>
                    </a:cubicBezTo>
                    <a:cubicBezTo>
                      <a:pt x="173" y="10"/>
                      <a:pt x="164" y="0"/>
                      <a:pt x="152" y="0"/>
                    </a:cubicBezTo>
                    <a:cubicBezTo>
                      <a:pt x="21" y="0"/>
                      <a:pt x="21" y="0"/>
                      <a:pt x="21" y="0"/>
                    </a:cubicBezTo>
                    <a:cubicBezTo>
                      <a:pt x="10" y="0"/>
                      <a:pt x="0" y="10"/>
                      <a:pt x="0" y="21"/>
                    </a:cubicBezTo>
                    <a:cubicBezTo>
                      <a:pt x="0" y="152"/>
                      <a:pt x="0" y="152"/>
                      <a:pt x="0" y="152"/>
                    </a:cubicBezTo>
                    <a:cubicBezTo>
                      <a:pt x="0" y="164"/>
                      <a:pt x="10" y="173"/>
                      <a:pt x="21" y="173"/>
                    </a:cubicBezTo>
                    <a:close/>
                    <a:moveTo>
                      <a:pt x="21" y="648"/>
                    </a:moveTo>
                    <a:cubicBezTo>
                      <a:pt x="152" y="648"/>
                      <a:pt x="152" y="648"/>
                      <a:pt x="152" y="648"/>
                    </a:cubicBezTo>
                    <a:cubicBezTo>
                      <a:pt x="164" y="648"/>
                      <a:pt x="173" y="639"/>
                      <a:pt x="173" y="627"/>
                    </a:cubicBezTo>
                    <a:cubicBezTo>
                      <a:pt x="173" y="496"/>
                      <a:pt x="173" y="496"/>
                      <a:pt x="173" y="496"/>
                    </a:cubicBezTo>
                    <a:cubicBezTo>
                      <a:pt x="173" y="485"/>
                      <a:pt x="164" y="475"/>
                      <a:pt x="152" y="475"/>
                    </a:cubicBezTo>
                    <a:cubicBezTo>
                      <a:pt x="21" y="475"/>
                      <a:pt x="21" y="475"/>
                      <a:pt x="21" y="475"/>
                    </a:cubicBezTo>
                    <a:cubicBezTo>
                      <a:pt x="10" y="475"/>
                      <a:pt x="0" y="485"/>
                      <a:pt x="0" y="496"/>
                    </a:cubicBezTo>
                    <a:cubicBezTo>
                      <a:pt x="0" y="627"/>
                      <a:pt x="0" y="627"/>
                      <a:pt x="0" y="627"/>
                    </a:cubicBezTo>
                    <a:cubicBezTo>
                      <a:pt x="0" y="639"/>
                      <a:pt x="10" y="648"/>
                      <a:pt x="21" y="648"/>
                    </a:cubicBezTo>
                    <a:close/>
                    <a:moveTo>
                      <a:pt x="21" y="411"/>
                    </a:moveTo>
                    <a:cubicBezTo>
                      <a:pt x="325" y="411"/>
                      <a:pt x="325" y="411"/>
                      <a:pt x="325" y="411"/>
                    </a:cubicBezTo>
                    <a:cubicBezTo>
                      <a:pt x="337" y="411"/>
                      <a:pt x="346" y="401"/>
                      <a:pt x="346" y="390"/>
                    </a:cubicBezTo>
                    <a:cubicBezTo>
                      <a:pt x="346" y="259"/>
                      <a:pt x="346" y="259"/>
                      <a:pt x="346" y="259"/>
                    </a:cubicBezTo>
                    <a:cubicBezTo>
                      <a:pt x="346" y="247"/>
                      <a:pt x="337" y="238"/>
                      <a:pt x="325" y="238"/>
                    </a:cubicBezTo>
                    <a:cubicBezTo>
                      <a:pt x="21" y="238"/>
                      <a:pt x="21" y="238"/>
                      <a:pt x="21" y="238"/>
                    </a:cubicBezTo>
                    <a:cubicBezTo>
                      <a:pt x="10" y="238"/>
                      <a:pt x="0" y="247"/>
                      <a:pt x="0" y="259"/>
                    </a:cubicBezTo>
                    <a:cubicBezTo>
                      <a:pt x="0" y="390"/>
                      <a:pt x="0" y="390"/>
                      <a:pt x="0" y="390"/>
                    </a:cubicBezTo>
                    <a:cubicBezTo>
                      <a:pt x="0" y="401"/>
                      <a:pt x="10" y="411"/>
                      <a:pt x="21" y="411"/>
                    </a:cubicBezTo>
                    <a:close/>
                    <a:moveTo>
                      <a:pt x="259" y="475"/>
                    </a:moveTo>
                    <a:cubicBezTo>
                      <a:pt x="247" y="475"/>
                      <a:pt x="238" y="485"/>
                      <a:pt x="238" y="496"/>
                    </a:cubicBezTo>
                    <a:cubicBezTo>
                      <a:pt x="238" y="627"/>
                      <a:pt x="238" y="627"/>
                      <a:pt x="238" y="627"/>
                    </a:cubicBezTo>
                    <a:cubicBezTo>
                      <a:pt x="238" y="639"/>
                      <a:pt x="247" y="648"/>
                      <a:pt x="259" y="648"/>
                    </a:cubicBezTo>
                    <a:cubicBezTo>
                      <a:pt x="563" y="648"/>
                      <a:pt x="563" y="648"/>
                      <a:pt x="563" y="648"/>
                    </a:cubicBezTo>
                    <a:cubicBezTo>
                      <a:pt x="574" y="648"/>
                      <a:pt x="583" y="639"/>
                      <a:pt x="583" y="627"/>
                    </a:cubicBezTo>
                    <a:cubicBezTo>
                      <a:pt x="583" y="496"/>
                      <a:pt x="583" y="496"/>
                      <a:pt x="583" y="496"/>
                    </a:cubicBezTo>
                    <a:cubicBezTo>
                      <a:pt x="583" y="485"/>
                      <a:pt x="574" y="475"/>
                      <a:pt x="563" y="475"/>
                    </a:cubicBezTo>
                    <a:lnTo>
                      <a:pt x="259" y="475"/>
                    </a:lnTo>
                    <a:close/>
                    <a:moveTo>
                      <a:pt x="259" y="173"/>
                    </a:moveTo>
                    <a:cubicBezTo>
                      <a:pt x="563" y="173"/>
                      <a:pt x="563" y="173"/>
                      <a:pt x="563" y="173"/>
                    </a:cubicBezTo>
                    <a:cubicBezTo>
                      <a:pt x="574" y="173"/>
                      <a:pt x="583" y="164"/>
                      <a:pt x="583" y="152"/>
                    </a:cubicBezTo>
                    <a:cubicBezTo>
                      <a:pt x="583" y="21"/>
                      <a:pt x="583" y="21"/>
                      <a:pt x="583" y="21"/>
                    </a:cubicBezTo>
                    <a:cubicBezTo>
                      <a:pt x="583" y="10"/>
                      <a:pt x="574" y="0"/>
                      <a:pt x="563" y="0"/>
                    </a:cubicBezTo>
                    <a:cubicBezTo>
                      <a:pt x="259" y="0"/>
                      <a:pt x="259" y="0"/>
                      <a:pt x="259" y="0"/>
                    </a:cubicBezTo>
                    <a:cubicBezTo>
                      <a:pt x="247" y="0"/>
                      <a:pt x="238" y="10"/>
                      <a:pt x="238" y="21"/>
                    </a:cubicBezTo>
                    <a:cubicBezTo>
                      <a:pt x="238" y="152"/>
                      <a:pt x="238" y="152"/>
                      <a:pt x="238" y="152"/>
                    </a:cubicBezTo>
                    <a:cubicBezTo>
                      <a:pt x="238" y="164"/>
                      <a:pt x="247" y="173"/>
                      <a:pt x="259" y="173"/>
                    </a:cubicBezTo>
                    <a:close/>
                    <a:moveTo>
                      <a:pt x="756" y="390"/>
                    </a:moveTo>
                    <a:cubicBezTo>
                      <a:pt x="756" y="259"/>
                      <a:pt x="756" y="259"/>
                      <a:pt x="756" y="259"/>
                    </a:cubicBezTo>
                    <a:cubicBezTo>
                      <a:pt x="756" y="247"/>
                      <a:pt x="747" y="238"/>
                      <a:pt x="735" y="238"/>
                    </a:cubicBezTo>
                    <a:cubicBezTo>
                      <a:pt x="431" y="238"/>
                      <a:pt x="431" y="238"/>
                      <a:pt x="431" y="238"/>
                    </a:cubicBezTo>
                    <a:cubicBezTo>
                      <a:pt x="420" y="238"/>
                      <a:pt x="411" y="247"/>
                      <a:pt x="411" y="259"/>
                    </a:cubicBezTo>
                    <a:cubicBezTo>
                      <a:pt x="411" y="390"/>
                      <a:pt x="411" y="390"/>
                      <a:pt x="411" y="390"/>
                    </a:cubicBezTo>
                    <a:cubicBezTo>
                      <a:pt x="411" y="401"/>
                      <a:pt x="420" y="411"/>
                      <a:pt x="431" y="411"/>
                    </a:cubicBezTo>
                    <a:cubicBezTo>
                      <a:pt x="735" y="411"/>
                      <a:pt x="735" y="411"/>
                      <a:pt x="735" y="411"/>
                    </a:cubicBezTo>
                    <a:cubicBezTo>
                      <a:pt x="747" y="411"/>
                      <a:pt x="756" y="401"/>
                      <a:pt x="756" y="390"/>
                    </a:cubicBezTo>
                    <a:close/>
                    <a:moveTo>
                      <a:pt x="973" y="475"/>
                    </a:moveTo>
                    <a:cubicBezTo>
                      <a:pt x="669" y="475"/>
                      <a:pt x="669" y="475"/>
                      <a:pt x="669" y="475"/>
                    </a:cubicBezTo>
                    <a:cubicBezTo>
                      <a:pt x="657" y="475"/>
                      <a:pt x="648" y="485"/>
                      <a:pt x="648" y="496"/>
                    </a:cubicBezTo>
                    <a:cubicBezTo>
                      <a:pt x="648" y="627"/>
                      <a:pt x="648" y="627"/>
                      <a:pt x="648" y="627"/>
                    </a:cubicBezTo>
                    <a:cubicBezTo>
                      <a:pt x="648" y="639"/>
                      <a:pt x="657" y="648"/>
                      <a:pt x="669" y="648"/>
                    </a:cubicBezTo>
                    <a:cubicBezTo>
                      <a:pt x="973" y="648"/>
                      <a:pt x="973" y="648"/>
                      <a:pt x="973" y="648"/>
                    </a:cubicBezTo>
                    <a:cubicBezTo>
                      <a:pt x="984" y="648"/>
                      <a:pt x="994" y="639"/>
                      <a:pt x="994" y="627"/>
                    </a:cubicBezTo>
                    <a:cubicBezTo>
                      <a:pt x="994" y="496"/>
                      <a:pt x="994" y="496"/>
                      <a:pt x="994" y="496"/>
                    </a:cubicBezTo>
                    <a:cubicBezTo>
                      <a:pt x="994" y="485"/>
                      <a:pt x="984" y="475"/>
                      <a:pt x="973" y="475"/>
                    </a:cubicBezTo>
                    <a:close/>
                    <a:moveTo>
                      <a:pt x="973" y="238"/>
                    </a:moveTo>
                    <a:cubicBezTo>
                      <a:pt x="842" y="238"/>
                      <a:pt x="842" y="238"/>
                      <a:pt x="842" y="238"/>
                    </a:cubicBezTo>
                    <a:cubicBezTo>
                      <a:pt x="830" y="238"/>
                      <a:pt x="821" y="247"/>
                      <a:pt x="821" y="259"/>
                    </a:cubicBezTo>
                    <a:cubicBezTo>
                      <a:pt x="821" y="390"/>
                      <a:pt x="821" y="390"/>
                      <a:pt x="821" y="390"/>
                    </a:cubicBezTo>
                    <a:cubicBezTo>
                      <a:pt x="821" y="401"/>
                      <a:pt x="830" y="411"/>
                      <a:pt x="842" y="411"/>
                    </a:cubicBezTo>
                    <a:cubicBezTo>
                      <a:pt x="973" y="411"/>
                      <a:pt x="973" y="411"/>
                      <a:pt x="973" y="411"/>
                    </a:cubicBezTo>
                    <a:cubicBezTo>
                      <a:pt x="984" y="411"/>
                      <a:pt x="994" y="401"/>
                      <a:pt x="994" y="390"/>
                    </a:cubicBezTo>
                    <a:cubicBezTo>
                      <a:pt x="994" y="259"/>
                      <a:pt x="994" y="259"/>
                      <a:pt x="994" y="259"/>
                    </a:cubicBezTo>
                    <a:cubicBezTo>
                      <a:pt x="994" y="247"/>
                      <a:pt x="984" y="238"/>
                      <a:pt x="973" y="238"/>
                    </a:cubicBezTo>
                    <a:close/>
                    <a:moveTo>
                      <a:pt x="973" y="0"/>
                    </a:moveTo>
                    <a:cubicBezTo>
                      <a:pt x="669" y="0"/>
                      <a:pt x="669" y="0"/>
                      <a:pt x="669" y="0"/>
                    </a:cubicBezTo>
                    <a:cubicBezTo>
                      <a:pt x="657" y="0"/>
                      <a:pt x="648" y="10"/>
                      <a:pt x="648" y="21"/>
                    </a:cubicBezTo>
                    <a:cubicBezTo>
                      <a:pt x="648" y="152"/>
                      <a:pt x="648" y="152"/>
                      <a:pt x="648" y="152"/>
                    </a:cubicBezTo>
                    <a:cubicBezTo>
                      <a:pt x="648" y="164"/>
                      <a:pt x="657" y="173"/>
                      <a:pt x="669" y="173"/>
                    </a:cubicBezTo>
                    <a:cubicBezTo>
                      <a:pt x="973" y="173"/>
                      <a:pt x="973" y="173"/>
                      <a:pt x="973" y="173"/>
                    </a:cubicBezTo>
                    <a:cubicBezTo>
                      <a:pt x="984" y="173"/>
                      <a:pt x="994" y="164"/>
                      <a:pt x="994" y="152"/>
                    </a:cubicBezTo>
                    <a:cubicBezTo>
                      <a:pt x="994" y="21"/>
                      <a:pt x="994" y="21"/>
                      <a:pt x="994" y="21"/>
                    </a:cubicBezTo>
                    <a:cubicBezTo>
                      <a:pt x="994" y="10"/>
                      <a:pt x="984" y="0"/>
                      <a:pt x="973" y="0"/>
                    </a:cubicBezTo>
                    <a:close/>
                    <a:moveTo>
                      <a:pt x="735" y="713"/>
                    </a:moveTo>
                    <a:cubicBezTo>
                      <a:pt x="431" y="713"/>
                      <a:pt x="431" y="713"/>
                      <a:pt x="431" y="713"/>
                    </a:cubicBezTo>
                    <a:cubicBezTo>
                      <a:pt x="420" y="713"/>
                      <a:pt x="411" y="722"/>
                      <a:pt x="411" y="734"/>
                    </a:cubicBezTo>
                    <a:cubicBezTo>
                      <a:pt x="411" y="865"/>
                      <a:pt x="411" y="865"/>
                      <a:pt x="411" y="865"/>
                    </a:cubicBezTo>
                    <a:cubicBezTo>
                      <a:pt x="411" y="876"/>
                      <a:pt x="420" y="886"/>
                      <a:pt x="431" y="886"/>
                    </a:cubicBezTo>
                    <a:cubicBezTo>
                      <a:pt x="735" y="886"/>
                      <a:pt x="735" y="886"/>
                      <a:pt x="735" y="886"/>
                    </a:cubicBezTo>
                    <a:cubicBezTo>
                      <a:pt x="747" y="886"/>
                      <a:pt x="756" y="876"/>
                      <a:pt x="756" y="865"/>
                    </a:cubicBezTo>
                    <a:cubicBezTo>
                      <a:pt x="756" y="734"/>
                      <a:pt x="756" y="734"/>
                      <a:pt x="756" y="734"/>
                    </a:cubicBezTo>
                    <a:cubicBezTo>
                      <a:pt x="756" y="722"/>
                      <a:pt x="747" y="713"/>
                      <a:pt x="735" y="713"/>
                    </a:cubicBezTo>
                    <a:close/>
                    <a:moveTo>
                      <a:pt x="973" y="713"/>
                    </a:moveTo>
                    <a:cubicBezTo>
                      <a:pt x="842" y="713"/>
                      <a:pt x="842" y="713"/>
                      <a:pt x="842" y="713"/>
                    </a:cubicBezTo>
                    <a:cubicBezTo>
                      <a:pt x="830" y="713"/>
                      <a:pt x="821" y="722"/>
                      <a:pt x="821" y="734"/>
                    </a:cubicBezTo>
                    <a:cubicBezTo>
                      <a:pt x="821" y="865"/>
                      <a:pt x="821" y="865"/>
                      <a:pt x="821" y="865"/>
                    </a:cubicBezTo>
                    <a:cubicBezTo>
                      <a:pt x="821" y="876"/>
                      <a:pt x="830" y="886"/>
                      <a:pt x="842" y="886"/>
                    </a:cubicBezTo>
                    <a:cubicBezTo>
                      <a:pt x="973" y="886"/>
                      <a:pt x="973" y="886"/>
                      <a:pt x="973" y="886"/>
                    </a:cubicBezTo>
                    <a:cubicBezTo>
                      <a:pt x="984" y="886"/>
                      <a:pt x="994" y="876"/>
                      <a:pt x="994" y="865"/>
                    </a:cubicBezTo>
                    <a:cubicBezTo>
                      <a:pt x="994" y="734"/>
                      <a:pt x="994" y="734"/>
                      <a:pt x="994" y="734"/>
                    </a:cubicBezTo>
                    <a:cubicBezTo>
                      <a:pt x="994" y="722"/>
                      <a:pt x="984" y="713"/>
                      <a:pt x="973" y="713"/>
                    </a:cubicBezTo>
                    <a:close/>
                    <a:moveTo>
                      <a:pt x="325" y="713"/>
                    </a:moveTo>
                    <a:cubicBezTo>
                      <a:pt x="21" y="713"/>
                      <a:pt x="21" y="713"/>
                      <a:pt x="21" y="713"/>
                    </a:cubicBezTo>
                    <a:cubicBezTo>
                      <a:pt x="10" y="713"/>
                      <a:pt x="0" y="722"/>
                      <a:pt x="0" y="734"/>
                    </a:cubicBezTo>
                    <a:cubicBezTo>
                      <a:pt x="0" y="865"/>
                      <a:pt x="0" y="865"/>
                      <a:pt x="0" y="865"/>
                    </a:cubicBezTo>
                    <a:cubicBezTo>
                      <a:pt x="0" y="876"/>
                      <a:pt x="10" y="886"/>
                      <a:pt x="21" y="886"/>
                    </a:cubicBezTo>
                    <a:cubicBezTo>
                      <a:pt x="325" y="886"/>
                      <a:pt x="325" y="886"/>
                      <a:pt x="325" y="886"/>
                    </a:cubicBezTo>
                    <a:cubicBezTo>
                      <a:pt x="337" y="886"/>
                      <a:pt x="346" y="876"/>
                      <a:pt x="346" y="865"/>
                    </a:cubicBezTo>
                    <a:cubicBezTo>
                      <a:pt x="346" y="734"/>
                      <a:pt x="346" y="734"/>
                      <a:pt x="346" y="734"/>
                    </a:cubicBezTo>
                    <a:cubicBezTo>
                      <a:pt x="346" y="722"/>
                      <a:pt x="337" y="713"/>
                      <a:pt x="325" y="7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74" name="Group 73"/>
          <p:cNvGrpSpPr>
            <a:grpSpLocks noChangeAspect="1"/>
          </p:cNvGrpSpPr>
          <p:nvPr/>
        </p:nvGrpSpPr>
        <p:grpSpPr bwMode="auto">
          <a:xfrm>
            <a:off x="9869888" y="2536461"/>
            <a:ext cx="164592" cy="164592"/>
            <a:chOff x="2798" y="1119"/>
            <a:chExt cx="2082" cy="2082"/>
          </a:xfrm>
        </p:grpSpPr>
        <p:sp>
          <p:nvSpPr>
            <p:cNvPr id="75" name="Oval 76"/>
            <p:cNvSpPr>
              <a:spLocks noChangeArrowheads="1"/>
            </p:cNvSpPr>
            <p:nvPr/>
          </p:nvSpPr>
          <p:spPr bwMode="auto">
            <a:xfrm>
              <a:off x="2798" y="1119"/>
              <a:ext cx="2082" cy="2082"/>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7"/>
            <p:cNvSpPr>
              <a:spLocks noEditPoints="1"/>
            </p:cNvSpPr>
            <p:nvPr/>
          </p:nvSpPr>
          <p:spPr bwMode="auto">
            <a:xfrm>
              <a:off x="3062" y="1383"/>
              <a:ext cx="1554" cy="1554"/>
            </a:xfrm>
            <a:custGeom>
              <a:avLst/>
              <a:gdLst>
                <a:gd name="T0" fmla="*/ 259 w 518"/>
                <a:gd name="T1" fmla="*/ 0 h 518"/>
                <a:gd name="T2" fmla="*/ 0 w 518"/>
                <a:gd name="T3" fmla="*/ 259 h 518"/>
                <a:gd name="T4" fmla="*/ 259 w 518"/>
                <a:gd name="T5" fmla="*/ 518 h 518"/>
                <a:gd name="T6" fmla="*/ 518 w 518"/>
                <a:gd name="T7" fmla="*/ 259 h 518"/>
                <a:gd name="T8" fmla="*/ 259 w 518"/>
                <a:gd name="T9" fmla="*/ 0 h 518"/>
                <a:gd name="T10" fmla="*/ 259 w 518"/>
                <a:gd name="T11" fmla="*/ 456 h 518"/>
                <a:gd name="T12" fmla="*/ 62 w 518"/>
                <a:gd name="T13" fmla="*/ 259 h 518"/>
                <a:gd name="T14" fmla="*/ 100 w 518"/>
                <a:gd name="T15" fmla="*/ 144 h 518"/>
                <a:gd name="T16" fmla="*/ 374 w 518"/>
                <a:gd name="T17" fmla="*/ 418 h 518"/>
                <a:gd name="T18" fmla="*/ 259 w 518"/>
                <a:gd name="T19" fmla="*/ 456 h 518"/>
                <a:gd name="T20" fmla="*/ 144 w 518"/>
                <a:gd name="T21" fmla="*/ 100 h 518"/>
                <a:gd name="T22" fmla="*/ 259 w 518"/>
                <a:gd name="T23" fmla="*/ 62 h 518"/>
                <a:gd name="T24" fmla="*/ 456 w 518"/>
                <a:gd name="T25" fmla="*/ 259 h 518"/>
                <a:gd name="T26" fmla="*/ 418 w 518"/>
                <a:gd name="T27" fmla="*/ 374 h 518"/>
                <a:gd name="T28" fmla="*/ 144 w 518"/>
                <a:gd name="T29" fmla="*/ 10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8" h="518">
                  <a:moveTo>
                    <a:pt x="259" y="0"/>
                  </a:moveTo>
                  <a:cubicBezTo>
                    <a:pt x="116" y="0"/>
                    <a:pt x="0" y="116"/>
                    <a:pt x="0" y="259"/>
                  </a:cubicBezTo>
                  <a:cubicBezTo>
                    <a:pt x="0" y="402"/>
                    <a:pt x="116" y="518"/>
                    <a:pt x="259" y="518"/>
                  </a:cubicBezTo>
                  <a:cubicBezTo>
                    <a:pt x="402" y="518"/>
                    <a:pt x="518" y="402"/>
                    <a:pt x="518" y="259"/>
                  </a:cubicBezTo>
                  <a:cubicBezTo>
                    <a:pt x="518" y="116"/>
                    <a:pt x="402" y="0"/>
                    <a:pt x="259" y="0"/>
                  </a:cubicBezTo>
                  <a:close/>
                  <a:moveTo>
                    <a:pt x="259" y="456"/>
                  </a:moveTo>
                  <a:cubicBezTo>
                    <a:pt x="150" y="456"/>
                    <a:pt x="62" y="368"/>
                    <a:pt x="62" y="259"/>
                  </a:cubicBezTo>
                  <a:cubicBezTo>
                    <a:pt x="62" y="216"/>
                    <a:pt x="76" y="176"/>
                    <a:pt x="100" y="144"/>
                  </a:cubicBezTo>
                  <a:cubicBezTo>
                    <a:pt x="374" y="418"/>
                    <a:pt x="374" y="418"/>
                    <a:pt x="374" y="418"/>
                  </a:cubicBezTo>
                  <a:cubicBezTo>
                    <a:pt x="342" y="442"/>
                    <a:pt x="302" y="456"/>
                    <a:pt x="259" y="456"/>
                  </a:cubicBezTo>
                  <a:close/>
                  <a:moveTo>
                    <a:pt x="144" y="100"/>
                  </a:moveTo>
                  <a:cubicBezTo>
                    <a:pt x="176" y="76"/>
                    <a:pt x="216" y="62"/>
                    <a:pt x="259" y="62"/>
                  </a:cubicBezTo>
                  <a:cubicBezTo>
                    <a:pt x="368" y="62"/>
                    <a:pt x="456" y="150"/>
                    <a:pt x="456" y="259"/>
                  </a:cubicBezTo>
                  <a:cubicBezTo>
                    <a:pt x="456" y="302"/>
                    <a:pt x="442" y="342"/>
                    <a:pt x="418" y="374"/>
                  </a:cubicBezTo>
                  <a:lnTo>
                    <a:pt x="144"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a:grpSpLocks noChangeAspect="1"/>
          </p:cNvGrpSpPr>
          <p:nvPr/>
        </p:nvGrpSpPr>
        <p:grpSpPr bwMode="auto">
          <a:xfrm>
            <a:off x="4026872" y="2536461"/>
            <a:ext cx="164592" cy="164592"/>
            <a:chOff x="2798" y="1119"/>
            <a:chExt cx="2082" cy="2082"/>
          </a:xfrm>
        </p:grpSpPr>
        <p:sp>
          <p:nvSpPr>
            <p:cNvPr id="78" name="Oval 76"/>
            <p:cNvSpPr>
              <a:spLocks noChangeArrowheads="1"/>
            </p:cNvSpPr>
            <p:nvPr/>
          </p:nvSpPr>
          <p:spPr bwMode="auto">
            <a:xfrm>
              <a:off x="2798" y="1119"/>
              <a:ext cx="2082" cy="2082"/>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7"/>
            <p:cNvSpPr>
              <a:spLocks noEditPoints="1"/>
            </p:cNvSpPr>
            <p:nvPr/>
          </p:nvSpPr>
          <p:spPr bwMode="auto">
            <a:xfrm>
              <a:off x="3062" y="1383"/>
              <a:ext cx="1554" cy="1554"/>
            </a:xfrm>
            <a:custGeom>
              <a:avLst/>
              <a:gdLst>
                <a:gd name="T0" fmla="*/ 259 w 518"/>
                <a:gd name="T1" fmla="*/ 0 h 518"/>
                <a:gd name="T2" fmla="*/ 0 w 518"/>
                <a:gd name="T3" fmla="*/ 259 h 518"/>
                <a:gd name="T4" fmla="*/ 259 w 518"/>
                <a:gd name="T5" fmla="*/ 518 h 518"/>
                <a:gd name="T6" fmla="*/ 518 w 518"/>
                <a:gd name="T7" fmla="*/ 259 h 518"/>
                <a:gd name="T8" fmla="*/ 259 w 518"/>
                <a:gd name="T9" fmla="*/ 0 h 518"/>
                <a:gd name="T10" fmla="*/ 259 w 518"/>
                <a:gd name="T11" fmla="*/ 456 h 518"/>
                <a:gd name="T12" fmla="*/ 62 w 518"/>
                <a:gd name="T13" fmla="*/ 259 h 518"/>
                <a:gd name="T14" fmla="*/ 100 w 518"/>
                <a:gd name="T15" fmla="*/ 144 h 518"/>
                <a:gd name="T16" fmla="*/ 374 w 518"/>
                <a:gd name="T17" fmla="*/ 418 h 518"/>
                <a:gd name="T18" fmla="*/ 259 w 518"/>
                <a:gd name="T19" fmla="*/ 456 h 518"/>
                <a:gd name="T20" fmla="*/ 144 w 518"/>
                <a:gd name="T21" fmla="*/ 100 h 518"/>
                <a:gd name="T22" fmla="*/ 259 w 518"/>
                <a:gd name="T23" fmla="*/ 62 h 518"/>
                <a:gd name="T24" fmla="*/ 456 w 518"/>
                <a:gd name="T25" fmla="*/ 259 h 518"/>
                <a:gd name="T26" fmla="*/ 418 w 518"/>
                <a:gd name="T27" fmla="*/ 374 h 518"/>
                <a:gd name="T28" fmla="*/ 144 w 518"/>
                <a:gd name="T29" fmla="*/ 10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8" h="518">
                  <a:moveTo>
                    <a:pt x="259" y="0"/>
                  </a:moveTo>
                  <a:cubicBezTo>
                    <a:pt x="116" y="0"/>
                    <a:pt x="0" y="116"/>
                    <a:pt x="0" y="259"/>
                  </a:cubicBezTo>
                  <a:cubicBezTo>
                    <a:pt x="0" y="402"/>
                    <a:pt x="116" y="518"/>
                    <a:pt x="259" y="518"/>
                  </a:cubicBezTo>
                  <a:cubicBezTo>
                    <a:pt x="402" y="518"/>
                    <a:pt x="518" y="402"/>
                    <a:pt x="518" y="259"/>
                  </a:cubicBezTo>
                  <a:cubicBezTo>
                    <a:pt x="518" y="116"/>
                    <a:pt x="402" y="0"/>
                    <a:pt x="259" y="0"/>
                  </a:cubicBezTo>
                  <a:close/>
                  <a:moveTo>
                    <a:pt x="259" y="456"/>
                  </a:moveTo>
                  <a:cubicBezTo>
                    <a:pt x="150" y="456"/>
                    <a:pt x="62" y="368"/>
                    <a:pt x="62" y="259"/>
                  </a:cubicBezTo>
                  <a:cubicBezTo>
                    <a:pt x="62" y="216"/>
                    <a:pt x="76" y="176"/>
                    <a:pt x="100" y="144"/>
                  </a:cubicBezTo>
                  <a:cubicBezTo>
                    <a:pt x="374" y="418"/>
                    <a:pt x="374" y="418"/>
                    <a:pt x="374" y="418"/>
                  </a:cubicBezTo>
                  <a:cubicBezTo>
                    <a:pt x="342" y="442"/>
                    <a:pt x="302" y="456"/>
                    <a:pt x="259" y="456"/>
                  </a:cubicBezTo>
                  <a:close/>
                  <a:moveTo>
                    <a:pt x="144" y="100"/>
                  </a:moveTo>
                  <a:cubicBezTo>
                    <a:pt x="176" y="76"/>
                    <a:pt x="216" y="62"/>
                    <a:pt x="259" y="62"/>
                  </a:cubicBezTo>
                  <a:cubicBezTo>
                    <a:pt x="368" y="62"/>
                    <a:pt x="456" y="150"/>
                    <a:pt x="456" y="259"/>
                  </a:cubicBezTo>
                  <a:cubicBezTo>
                    <a:pt x="456" y="302"/>
                    <a:pt x="442" y="342"/>
                    <a:pt x="418" y="374"/>
                  </a:cubicBezTo>
                  <a:lnTo>
                    <a:pt x="144"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4"/>
          <p:cNvGrpSpPr>
            <a:grpSpLocks noChangeAspect="1"/>
          </p:cNvGrpSpPr>
          <p:nvPr/>
        </p:nvGrpSpPr>
        <p:grpSpPr bwMode="auto">
          <a:xfrm>
            <a:off x="2758301" y="4925903"/>
            <a:ext cx="164592" cy="164592"/>
            <a:chOff x="2798" y="1119"/>
            <a:chExt cx="2082" cy="2082"/>
          </a:xfrm>
        </p:grpSpPr>
        <p:sp>
          <p:nvSpPr>
            <p:cNvPr id="81" name="Oval 76"/>
            <p:cNvSpPr>
              <a:spLocks noChangeArrowheads="1"/>
            </p:cNvSpPr>
            <p:nvPr/>
          </p:nvSpPr>
          <p:spPr bwMode="auto">
            <a:xfrm>
              <a:off x="2798" y="1119"/>
              <a:ext cx="2082" cy="2082"/>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7"/>
            <p:cNvSpPr>
              <a:spLocks noEditPoints="1"/>
            </p:cNvSpPr>
            <p:nvPr/>
          </p:nvSpPr>
          <p:spPr bwMode="auto">
            <a:xfrm>
              <a:off x="3062" y="1383"/>
              <a:ext cx="1554" cy="1554"/>
            </a:xfrm>
            <a:custGeom>
              <a:avLst/>
              <a:gdLst>
                <a:gd name="T0" fmla="*/ 259 w 518"/>
                <a:gd name="T1" fmla="*/ 0 h 518"/>
                <a:gd name="T2" fmla="*/ 0 w 518"/>
                <a:gd name="T3" fmla="*/ 259 h 518"/>
                <a:gd name="T4" fmla="*/ 259 w 518"/>
                <a:gd name="T5" fmla="*/ 518 h 518"/>
                <a:gd name="T6" fmla="*/ 518 w 518"/>
                <a:gd name="T7" fmla="*/ 259 h 518"/>
                <a:gd name="T8" fmla="*/ 259 w 518"/>
                <a:gd name="T9" fmla="*/ 0 h 518"/>
                <a:gd name="T10" fmla="*/ 259 w 518"/>
                <a:gd name="T11" fmla="*/ 456 h 518"/>
                <a:gd name="T12" fmla="*/ 62 w 518"/>
                <a:gd name="T13" fmla="*/ 259 h 518"/>
                <a:gd name="T14" fmla="*/ 100 w 518"/>
                <a:gd name="T15" fmla="*/ 144 h 518"/>
                <a:gd name="T16" fmla="*/ 374 w 518"/>
                <a:gd name="T17" fmla="*/ 418 h 518"/>
                <a:gd name="T18" fmla="*/ 259 w 518"/>
                <a:gd name="T19" fmla="*/ 456 h 518"/>
                <a:gd name="T20" fmla="*/ 144 w 518"/>
                <a:gd name="T21" fmla="*/ 100 h 518"/>
                <a:gd name="T22" fmla="*/ 259 w 518"/>
                <a:gd name="T23" fmla="*/ 62 h 518"/>
                <a:gd name="T24" fmla="*/ 456 w 518"/>
                <a:gd name="T25" fmla="*/ 259 h 518"/>
                <a:gd name="T26" fmla="*/ 418 w 518"/>
                <a:gd name="T27" fmla="*/ 374 h 518"/>
                <a:gd name="T28" fmla="*/ 144 w 518"/>
                <a:gd name="T29" fmla="*/ 10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8" h="518">
                  <a:moveTo>
                    <a:pt x="259" y="0"/>
                  </a:moveTo>
                  <a:cubicBezTo>
                    <a:pt x="116" y="0"/>
                    <a:pt x="0" y="116"/>
                    <a:pt x="0" y="259"/>
                  </a:cubicBezTo>
                  <a:cubicBezTo>
                    <a:pt x="0" y="402"/>
                    <a:pt x="116" y="518"/>
                    <a:pt x="259" y="518"/>
                  </a:cubicBezTo>
                  <a:cubicBezTo>
                    <a:pt x="402" y="518"/>
                    <a:pt x="518" y="402"/>
                    <a:pt x="518" y="259"/>
                  </a:cubicBezTo>
                  <a:cubicBezTo>
                    <a:pt x="518" y="116"/>
                    <a:pt x="402" y="0"/>
                    <a:pt x="259" y="0"/>
                  </a:cubicBezTo>
                  <a:close/>
                  <a:moveTo>
                    <a:pt x="259" y="456"/>
                  </a:moveTo>
                  <a:cubicBezTo>
                    <a:pt x="150" y="456"/>
                    <a:pt x="62" y="368"/>
                    <a:pt x="62" y="259"/>
                  </a:cubicBezTo>
                  <a:cubicBezTo>
                    <a:pt x="62" y="216"/>
                    <a:pt x="76" y="176"/>
                    <a:pt x="100" y="144"/>
                  </a:cubicBezTo>
                  <a:cubicBezTo>
                    <a:pt x="374" y="418"/>
                    <a:pt x="374" y="418"/>
                    <a:pt x="374" y="418"/>
                  </a:cubicBezTo>
                  <a:cubicBezTo>
                    <a:pt x="342" y="442"/>
                    <a:pt x="302" y="456"/>
                    <a:pt x="259" y="456"/>
                  </a:cubicBezTo>
                  <a:close/>
                  <a:moveTo>
                    <a:pt x="144" y="100"/>
                  </a:moveTo>
                  <a:cubicBezTo>
                    <a:pt x="176" y="76"/>
                    <a:pt x="216" y="62"/>
                    <a:pt x="259" y="62"/>
                  </a:cubicBezTo>
                  <a:cubicBezTo>
                    <a:pt x="368" y="62"/>
                    <a:pt x="456" y="150"/>
                    <a:pt x="456" y="259"/>
                  </a:cubicBezTo>
                  <a:cubicBezTo>
                    <a:pt x="456" y="302"/>
                    <a:pt x="442" y="342"/>
                    <a:pt x="418" y="374"/>
                  </a:cubicBezTo>
                  <a:lnTo>
                    <a:pt x="144"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4" name="标题 1"/>
          <p:cNvSpPr txBox="1">
            <a:spLocks/>
          </p:cNvSpPr>
          <p:nvPr/>
        </p:nvSpPr>
        <p:spPr>
          <a:xfrm>
            <a:off x="108521" y="272655"/>
            <a:ext cx="9448800" cy="784063"/>
          </a:xfrm>
          <a:prstGeom prst="rect">
            <a:avLst/>
          </a:prstGeom>
        </p:spPr>
        <p:txBody>
          <a:bodyPr/>
          <a:lstStyle>
            <a:lvl1pPr algn="l" defTabSz="914400" rtl="0" eaLnBrk="1" latinLnBrk="0" hangingPunct="1">
              <a:lnSpc>
                <a:spcPct val="80000"/>
              </a:lnSpc>
              <a:spcBef>
                <a:spcPct val="0"/>
              </a:spcBef>
              <a:buNone/>
              <a:defRPr lang="en-US" sz="3400" kern="1200" spc="-30" baseline="0" dirty="0" smtClean="0">
                <a:solidFill>
                  <a:srgbClr val="305F8A"/>
                </a:solidFill>
                <a:effectLst>
                  <a:outerShdw blurRad="38100" dist="25400" dir="2700000" algn="tl">
                    <a:srgbClr val="000000">
                      <a:alpha val="0"/>
                    </a:srgbClr>
                  </a:outerShdw>
                </a:effectLst>
                <a:latin typeface="+mj-lt"/>
                <a:ea typeface="+mj-ea"/>
                <a:cs typeface="+mj-cs"/>
              </a:defRPr>
            </a:lvl1pPr>
          </a:lstStyle>
          <a:p>
            <a:r>
              <a:rPr lang="zh-CN" altLang="en-US" sz="3600" dirty="0" smtClean="0">
                <a:latin typeface="Microsoft YaHei" pitchFamily="34" charset="-122"/>
                <a:ea typeface="Microsoft YaHei" pitchFamily="34" charset="-122"/>
              </a:rPr>
              <a:t>全代理安全架构       </a:t>
            </a:r>
            <a:r>
              <a:rPr lang="en-US" sz="3600" dirty="0" smtClean="0"/>
              <a:t>Full </a:t>
            </a:r>
            <a:r>
              <a:rPr lang="en-US" sz="3600" dirty="0"/>
              <a:t>proxy </a:t>
            </a:r>
            <a:r>
              <a:rPr lang="en-US" sz="3600" dirty="0" smtClean="0"/>
              <a:t>security</a:t>
            </a:r>
            <a:endParaRPr kumimoji="1" lang="ja-JP" altLang="en-US" sz="3600" dirty="0">
              <a:latin typeface="Microsoft YaHei" pitchFamily="34" charset="-122"/>
              <a:ea typeface="Microsoft YaHei" pitchFamily="34" charset="-122"/>
            </a:endParaRPr>
          </a:p>
          <a:p>
            <a:r>
              <a:rPr lang="en-US" dirty="0" smtClean="0"/>
              <a:t/>
            </a:r>
            <a:br>
              <a:rPr lang="en-US" dirty="0" smtClean="0"/>
            </a:br>
            <a:endParaRPr kumimoji="1" lang="en-US" altLang="zh-CN" dirty="0"/>
          </a:p>
        </p:txBody>
      </p:sp>
    </p:spTree>
    <p:extLst>
      <p:ext uri="{BB962C8B-B14F-4D97-AF65-F5344CB8AC3E}">
        <p14:creationId xmlns:p14="http://schemas.microsoft.com/office/powerpoint/2010/main" val="83713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300"/>
                                        <p:tgtEl>
                                          <p:spTgt spid="14"/>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300"/>
                                        <p:tgtEl>
                                          <p:spTgt spid="8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250"/>
                                        <p:tgtEl>
                                          <p:spTgt spid="56"/>
                                        </p:tgtEl>
                                      </p:cBhvr>
                                    </p:animEffect>
                                    <p:set>
                                      <p:cBhvr>
                                        <p:cTn id="19" dur="1" fill="hold">
                                          <p:stCondLst>
                                            <p:cond delay="249"/>
                                          </p:stCondLst>
                                        </p:cTn>
                                        <p:tgtEl>
                                          <p:spTgt spid="56"/>
                                        </p:tgtEl>
                                        <p:attrNameLst>
                                          <p:attrName>style.visibility</p:attrName>
                                        </p:attrNameLst>
                                      </p:cBhvr>
                                      <p:to>
                                        <p:strVal val="hidden"/>
                                      </p:to>
                                    </p:set>
                                  </p:childTnLst>
                                </p:cTn>
                              </p:par>
                              <p:par>
                                <p:cTn id="20" presetID="22" presetClass="entr" presetSubtype="8"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300"/>
                                        <p:tgtEl>
                                          <p:spTgt spid="19"/>
                                        </p:tgtEl>
                                      </p:cBhvr>
                                    </p:animEffect>
                                  </p:childTnLst>
                                </p:cTn>
                              </p:par>
                            </p:childTnLst>
                          </p:cTn>
                        </p:par>
                        <p:par>
                          <p:cTn id="23" fill="hold">
                            <p:stCondLst>
                              <p:cond delay="300"/>
                            </p:stCondLst>
                            <p:childTnLst>
                              <p:par>
                                <p:cTn id="24" presetID="22" presetClass="entr" presetSubtype="4"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300"/>
                                        <p:tgtEl>
                                          <p:spTgt spid="18"/>
                                        </p:tgtEl>
                                      </p:cBhvr>
                                    </p:animEffect>
                                  </p:childTnLst>
                                </p:cTn>
                              </p:par>
                            </p:childTnLst>
                          </p:cTn>
                        </p:par>
                        <p:par>
                          <p:cTn id="27" fill="hold">
                            <p:stCondLst>
                              <p:cond delay="600"/>
                            </p:stCondLst>
                            <p:childTnLst>
                              <p:par>
                                <p:cTn id="28" presetID="10" presetClass="entr" presetSubtype="0" fill="hold" nodeType="after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300"/>
                                        <p:tgtEl>
                                          <p:spTgt spid="5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500"/>
                                        <p:tgtEl>
                                          <p:spTgt spid="5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250"/>
                                        <p:tgtEl>
                                          <p:spTgt spid="57"/>
                                        </p:tgtEl>
                                      </p:cBhvr>
                                    </p:animEffect>
                                    <p:set>
                                      <p:cBhvr>
                                        <p:cTn id="38" dur="1" fill="hold">
                                          <p:stCondLst>
                                            <p:cond delay="249"/>
                                          </p:stCondLst>
                                        </p:cTn>
                                        <p:tgtEl>
                                          <p:spTgt spid="57"/>
                                        </p:tgtEl>
                                        <p:attrNameLst>
                                          <p:attrName>style.visibility</p:attrName>
                                        </p:attrNameLst>
                                      </p:cBhvr>
                                      <p:to>
                                        <p:strVal val="hidden"/>
                                      </p:to>
                                    </p:set>
                                  </p:childTnLst>
                                </p:cTn>
                              </p:par>
                              <p:par>
                                <p:cTn id="39" presetID="22" presetClass="entr" presetSubtype="8"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300"/>
                                        <p:tgtEl>
                                          <p:spTgt spid="23"/>
                                        </p:tgtEl>
                                      </p:cBhvr>
                                    </p:animEffect>
                                  </p:childTnLst>
                                </p:cTn>
                              </p:par>
                            </p:childTnLst>
                          </p:cTn>
                        </p:par>
                        <p:par>
                          <p:cTn id="42" fill="hold">
                            <p:stCondLst>
                              <p:cond delay="300"/>
                            </p:stCondLst>
                            <p:childTnLst>
                              <p:par>
                                <p:cTn id="43" presetID="22" presetClass="entr" presetSubtype="4"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300"/>
                                        <p:tgtEl>
                                          <p:spTgt spid="22"/>
                                        </p:tgtEl>
                                      </p:cBhvr>
                                    </p:animEffect>
                                  </p:childTnLst>
                                </p:cTn>
                              </p:par>
                            </p:childTnLst>
                          </p:cTn>
                        </p:par>
                        <p:par>
                          <p:cTn id="46" fill="hold">
                            <p:stCondLst>
                              <p:cond delay="600"/>
                            </p:stCondLst>
                            <p:childTnLst>
                              <p:par>
                                <p:cTn id="47" presetID="10" presetClass="entr" presetSubtype="0" fill="hold"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300"/>
                                        <p:tgtEl>
                                          <p:spTgt spid="5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250"/>
                                        <p:tgtEl>
                                          <p:spTgt spid="58"/>
                                        </p:tgtEl>
                                      </p:cBhvr>
                                    </p:animEffect>
                                    <p:set>
                                      <p:cBhvr>
                                        <p:cTn id="57" dur="1" fill="hold">
                                          <p:stCondLst>
                                            <p:cond delay="249"/>
                                          </p:stCondLst>
                                        </p:cTn>
                                        <p:tgtEl>
                                          <p:spTgt spid="58"/>
                                        </p:tgtEl>
                                        <p:attrNameLst>
                                          <p:attrName>style.visibility</p:attrName>
                                        </p:attrNameLst>
                                      </p:cBhvr>
                                      <p:to>
                                        <p:strVal val="hidden"/>
                                      </p:to>
                                    </p:set>
                                  </p:childTnLst>
                                </p:cTn>
                              </p:par>
                              <p:par>
                                <p:cTn id="58" presetID="22" presetClass="entr" presetSubtype="8"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left)">
                                      <p:cBhvr>
                                        <p:cTn id="60" dur="300"/>
                                        <p:tgtEl>
                                          <p:spTgt spid="21"/>
                                        </p:tgtEl>
                                      </p:cBhvr>
                                    </p:animEffect>
                                  </p:childTnLst>
                                </p:cTn>
                              </p:par>
                            </p:childTnLst>
                          </p:cTn>
                        </p:par>
                        <p:par>
                          <p:cTn id="61" fill="hold">
                            <p:stCondLst>
                              <p:cond delay="300"/>
                            </p:stCondLst>
                            <p:childTnLst>
                              <p:par>
                                <p:cTn id="62" presetID="22" presetClass="entr" presetSubtype="4"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down)">
                                      <p:cBhvr>
                                        <p:cTn id="64" dur="300"/>
                                        <p:tgtEl>
                                          <p:spTgt spid="20"/>
                                        </p:tgtEl>
                                      </p:cBhvr>
                                    </p:animEffect>
                                  </p:childTnLst>
                                </p:cTn>
                              </p:par>
                            </p:childTnLst>
                          </p:cTn>
                        </p:par>
                        <p:par>
                          <p:cTn id="65" fill="hold">
                            <p:stCondLst>
                              <p:cond delay="600"/>
                            </p:stCondLst>
                            <p:childTnLst>
                              <p:par>
                                <p:cTn id="66" presetID="10" presetClass="entr" presetSubtype="0" fill="hold" nodeType="after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fade">
                                      <p:cBhvr>
                                        <p:cTn id="68" dur="300"/>
                                        <p:tgtEl>
                                          <p:spTgt spid="4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fade">
                                      <p:cBhvr>
                                        <p:cTn id="71" dur="500"/>
                                        <p:tgtEl>
                                          <p:spTgt spid="6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250"/>
                                        <p:tgtEl>
                                          <p:spTgt spid="60"/>
                                        </p:tgtEl>
                                      </p:cBhvr>
                                    </p:animEffect>
                                    <p:set>
                                      <p:cBhvr>
                                        <p:cTn id="76" dur="1" fill="hold">
                                          <p:stCondLst>
                                            <p:cond delay="249"/>
                                          </p:stCondLst>
                                        </p:cTn>
                                        <p:tgtEl>
                                          <p:spTgt spid="60"/>
                                        </p:tgtEl>
                                        <p:attrNameLst>
                                          <p:attrName>style.visibility</p:attrName>
                                        </p:attrNameLst>
                                      </p:cBhvr>
                                      <p:to>
                                        <p:strVal val="hidden"/>
                                      </p:to>
                                    </p:set>
                                  </p:childTnLst>
                                </p:cTn>
                              </p:par>
                              <p:par>
                                <p:cTn id="77" presetID="22" presetClass="entr" presetSubtype="8" fill="hold" grpId="0"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wipe(left)">
                                      <p:cBhvr>
                                        <p:cTn id="79" dur="300"/>
                                        <p:tgtEl>
                                          <p:spTgt spid="17"/>
                                        </p:tgtEl>
                                      </p:cBhvr>
                                    </p:animEffect>
                                  </p:childTnLst>
                                </p:cTn>
                              </p:par>
                            </p:childTnLst>
                          </p:cTn>
                        </p:par>
                        <p:par>
                          <p:cTn id="80" fill="hold">
                            <p:stCondLst>
                              <p:cond delay="300"/>
                            </p:stCondLst>
                            <p:childTnLst>
                              <p:par>
                                <p:cTn id="81" presetID="22" presetClass="entr" presetSubtype="4" fill="hold" grpId="0" nodeType="after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wipe(down)">
                                      <p:cBhvr>
                                        <p:cTn id="83" dur="300"/>
                                        <p:tgtEl>
                                          <p:spTgt spid="15"/>
                                        </p:tgtEl>
                                      </p:cBhvr>
                                    </p:animEffect>
                                  </p:childTnLst>
                                </p:cTn>
                              </p:par>
                            </p:childTnLst>
                          </p:cTn>
                        </p:par>
                        <p:par>
                          <p:cTn id="84" fill="hold">
                            <p:stCondLst>
                              <p:cond delay="600"/>
                            </p:stCondLst>
                            <p:childTnLst>
                              <p:par>
                                <p:cTn id="85" presetID="22" presetClass="entr" presetSubtype="2" fill="hold" grpId="0" nodeType="after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wipe(right)">
                                      <p:cBhvr>
                                        <p:cTn id="87" dur="300"/>
                                        <p:tgtEl>
                                          <p:spTgt spid="1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10" presetClass="entr" presetSubtype="0" fill="hold" nodeType="withEffect">
                                  <p:stCondLst>
                                    <p:cond delay="130"/>
                                  </p:stCondLst>
                                  <p:childTnLst>
                                    <p:set>
                                      <p:cBhvr>
                                        <p:cTn id="92" dur="1" fill="hold">
                                          <p:stCondLst>
                                            <p:cond delay="0"/>
                                          </p:stCondLst>
                                        </p:cTn>
                                        <p:tgtEl>
                                          <p:spTgt spid="77"/>
                                        </p:tgtEl>
                                        <p:attrNameLst>
                                          <p:attrName>style.visibility</p:attrName>
                                        </p:attrNameLst>
                                      </p:cBhvr>
                                      <p:to>
                                        <p:strVal val="visible"/>
                                      </p:to>
                                    </p:set>
                                    <p:animEffect transition="in" filter="fade">
                                      <p:cBhvr>
                                        <p:cTn id="93" dur="300"/>
                                        <p:tgtEl>
                                          <p:spTgt spid="7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1" nodeType="clickEffect">
                                  <p:stCondLst>
                                    <p:cond delay="0"/>
                                  </p:stCondLst>
                                  <p:childTnLst>
                                    <p:animEffect transition="out" filter="fade">
                                      <p:cBhvr>
                                        <p:cTn id="97" dur="250"/>
                                        <p:tgtEl>
                                          <p:spTgt spid="61"/>
                                        </p:tgtEl>
                                      </p:cBhvr>
                                    </p:animEffect>
                                    <p:set>
                                      <p:cBhvr>
                                        <p:cTn id="98" dur="1" fill="hold">
                                          <p:stCondLst>
                                            <p:cond delay="249"/>
                                          </p:stCondLst>
                                        </p:cTn>
                                        <p:tgtEl>
                                          <p:spTgt spid="61"/>
                                        </p:tgtEl>
                                        <p:attrNameLst>
                                          <p:attrName>style.visibility</p:attrName>
                                        </p:attrNameLst>
                                      </p:cBhvr>
                                      <p:to>
                                        <p:strVal val="hidden"/>
                                      </p:to>
                                    </p:set>
                                  </p:childTnLst>
                                </p:cTn>
                              </p:par>
                              <p:par>
                                <p:cTn id="99" presetID="22" presetClass="entr" presetSubtype="2"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wipe(right)">
                                      <p:cBhvr>
                                        <p:cTn id="101" dur="300"/>
                                        <p:tgtEl>
                                          <p:spTgt spid="26"/>
                                        </p:tgtEl>
                                      </p:cBhvr>
                                    </p:animEffect>
                                  </p:childTnLst>
                                </p:cTn>
                              </p:par>
                            </p:childTnLst>
                          </p:cTn>
                        </p:par>
                        <p:par>
                          <p:cTn id="102" fill="hold">
                            <p:stCondLst>
                              <p:cond delay="300"/>
                            </p:stCondLst>
                            <p:childTnLst>
                              <p:par>
                                <p:cTn id="103" presetID="22" presetClass="entr" presetSubtype="4"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wipe(down)">
                                      <p:cBhvr>
                                        <p:cTn id="105" dur="300"/>
                                        <p:tgtEl>
                                          <p:spTgt spid="25"/>
                                        </p:tgtEl>
                                      </p:cBhvr>
                                    </p:animEffect>
                                  </p:childTnLst>
                                </p:cTn>
                              </p:par>
                            </p:childTnLst>
                          </p:cTn>
                        </p:par>
                        <p:par>
                          <p:cTn id="106" fill="hold">
                            <p:stCondLst>
                              <p:cond delay="600"/>
                            </p:stCondLst>
                            <p:childTnLst>
                              <p:par>
                                <p:cTn id="107" presetID="22" presetClass="entr" presetSubtype="8" fill="hold" grpId="0" nodeType="after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wipe(left)">
                                      <p:cBhvr>
                                        <p:cTn id="109" dur="300"/>
                                        <p:tgtEl>
                                          <p:spTgt spid="24"/>
                                        </p:tgtEl>
                                      </p:cBhvr>
                                    </p:animEffect>
                                  </p:childTnLst>
                                </p:cTn>
                              </p:par>
                              <p:par>
                                <p:cTn id="110" presetID="10" presetClass="entr" presetSubtype="0" fill="hold" nodeType="withEffect">
                                  <p:stCondLst>
                                    <p:cond delay="130"/>
                                  </p:stCondLst>
                                  <p:childTnLst>
                                    <p:set>
                                      <p:cBhvr>
                                        <p:cTn id="111" dur="1" fill="hold">
                                          <p:stCondLst>
                                            <p:cond delay="0"/>
                                          </p:stCondLst>
                                        </p:cTn>
                                        <p:tgtEl>
                                          <p:spTgt spid="74"/>
                                        </p:tgtEl>
                                        <p:attrNameLst>
                                          <p:attrName>style.visibility</p:attrName>
                                        </p:attrNameLst>
                                      </p:cBhvr>
                                      <p:to>
                                        <p:strVal val="visible"/>
                                      </p:to>
                                    </p:set>
                                    <p:animEffect transition="in" filter="fade">
                                      <p:cBhvr>
                                        <p:cTn id="112" dur="300"/>
                                        <p:tgtEl>
                                          <p:spTgt spid="74"/>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59"/>
                                        </p:tgtEl>
                                        <p:attrNameLst>
                                          <p:attrName>style.visibility</p:attrName>
                                        </p:attrNameLst>
                                      </p:cBhvr>
                                      <p:to>
                                        <p:strVal val="visible"/>
                                      </p:to>
                                    </p:set>
                                    <p:animEffect transition="in" filter="fade">
                                      <p:cBhvr>
                                        <p:cTn id="115" dur="500"/>
                                        <p:tgtEl>
                                          <p:spTgt spid="59"/>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xit" presetSubtype="0" fill="hold" grpId="1" nodeType="clickEffect">
                                  <p:stCondLst>
                                    <p:cond delay="0"/>
                                  </p:stCondLst>
                                  <p:childTnLst>
                                    <p:animEffect transition="out" filter="fade">
                                      <p:cBhvr>
                                        <p:cTn id="119" dur="500"/>
                                        <p:tgtEl>
                                          <p:spTgt spid="59"/>
                                        </p:tgtEl>
                                      </p:cBhvr>
                                    </p:animEffect>
                                    <p:set>
                                      <p:cBhvr>
                                        <p:cTn id="120" dur="1" fill="hold">
                                          <p:stCondLst>
                                            <p:cond delay="499"/>
                                          </p:stCondLst>
                                        </p:cTn>
                                        <p:tgtEl>
                                          <p:spTgt spid="59"/>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14"/>
                                        </p:tgtEl>
                                      </p:cBhvr>
                                    </p:animEffect>
                                    <p:set>
                                      <p:cBhvr>
                                        <p:cTn id="123" dur="1" fill="hold">
                                          <p:stCondLst>
                                            <p:cond delay="499"/>
                                          </p:stCondLst>
                                        </p:cTn>
                                        <p:tgtEl>
                                          <p:spTgt spid="14"/>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80"/>
                                        </p:tgtEl>
                                      </p:cBhvr>
                                    </p:animEffect>
                                    <p:set>
                                      <p:cBhvr>
                                        <p:cTn id="126" dur="1" fill="hold">
                                          <p:stCondLst>
                                            <p:cond delay="499"/>
                                          </p:stCondLst>
                                        </p:cTn>
                                        <p:tgtEl>
                                          <p:spTgt spid="80"/>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19"/>
                                        </p:tgtEl>
                                      </p:cBhvr>
                                    </p:animEffect>
                                    <p:set>
                                      <p:cBhvr>
                                        <p:cTn id="129" dur="1" fill="hold">
                                          <p:stCondLst>
                                            <p:cond delay="499"/>
                                          </p:stCondLst>
                                        </p:cTn>
                                        <p:tgtEl>
                                          <p:spTgt spid="19"/>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18"/>
                                        </p:tgtEl>
                                      </p:cBhvr>
                                    </p:animEffect>
                                    <p:set>
                                      <p:cBhvr>
                                        <p:cTn id="132" dur="1" fill="hold">
                                          <p:stCondLst>
                                            <p:cond delay="499"/>
                                          </p:stCondLst>
                                        </p:cTn>
                                        <p:tgtEl>
                                          <p:spTgt spid="18"/>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53"/>
                                        </p:tgtEl>
                                      </p:cBhvr>
                                    </p:animEffect>
                                    <p:set>
                                      <p:cBhvr>
                                        <p:cTn id="135" dur="1" fill="hold">
                                          <p:stCondLst>
                                            <p:cond delay="499"/>
                                          </p:stCondLst>
                                        </p:cTn>
                                        <p:tgtEl>
                                          <p:spTgt spid="53"/>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500"/>
                                        <p:tgtEl>
                                          <p:spTgt spid="23"/>
                                        </p:tgtEl>
                                      </p:cBhvr>
                                    </p:animEffect>
                                    <p:set>
                                      <p:cBhvr>
                                        <p:cTn id="138" dur="1" fill="hold">
                                          <p:stCondLst>
                                            <p:cond delay="499"/>
                                          </p:stCondLst>
                                        </p:cTn>
                                        <p:tgtEl>
                                          <p:spTgt spid="2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500"/>
                                        <p:tgtEl>
                                          <p:spTgt spid="22"/>
                                        </p:tgtEl>
                                      </p:cBhvr>
                                    </p:animEffect>
                                    <p:set>
                                      <p:cBhvr>
                                        <p:cTn id="141" dur="1" fill="hold">
                                          <p:stCondLst>
                                            <p:cond delay="499"/>
                                          </p:stCondLst>
                                        </p:cTn>
                                        <p:tgtEl>
                                          <p:spTgt spid="22"/>
                                        </p:tgtEl>
                                        <p:attrNameLst>
                                          <p:attrName>style.visibility</p:attrName>
                                        </p:attrNameLst>
                                      </p:cBhvr>
                                      <p:to>
                                        <p:strVal val="hidden"/>
                                      </p:to>
                                    </p:set>
                                  </p:childTnLst>
                                </p:cTn>
                              </p:par>
                              <p:par>
                                <p:cTn id="142" presetID="10" presetClass="exit" presetSubtype="0" fill="hold" nodeType="withEffect">
                                  <p:stCondLst>
                                    <p:cond delay="0"/>
                                  </p:stCondLst>
                                  <p:childTnLst>
                                    <p:animEffect transition="out" filter="fade">
                                      <p:cBhvr>
                                        <p:cTn id="143" dur="500"/>
                                        <p:tgtEl>
                                          <p:spTgt spid="50"/>
                                        </p:tgtEl>
                                      </p:cBhvr>
                                    </p:animEffect>
                                    <p:set>
                                      <p:cBhvr>
                                        <p:cTn id="144" dur="1" fill="hold">
                                          <p:stCondLst>
                                            <p:cond delay="499"/>
                                          </p:stCondLst>
                                        </p:cTn>
                                        <p:tgtEl>
                                          <p:spTgt spid="50"/>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500"/>
                                        <p:tgtEl>
                                          <p:spTgt spid="21"/>
                                        </p:tgtEl>
                                      </p:cBhvr>
                                    </p:animEffect>
                                    <p:set>
                                      <p:cBhvr>
                                        <p:cTn id="147" dur="1" fill="hold">
                                          <p:stCondLst>
                                            <p:cond delay="499"/>
                                          </p:stCondLst>
                                        </p:cTn>
                                        <p:tgtEl>
                                          <p:spTgt spid="21"/>
                                        </p:tgtEl>
                                        <p:attrNameLst>
                                          <p:attrName>style.visibility</p:attrName>
                                        </p:attrNameLst>
                                      </p:cBhvr>
                                      <p:to>
                                        <p:strVal val="hidden"/>
                                      </p:to>
                                    </p:set>
                                  </p:childTnLst>
                                </p:cTn>
                              </p:par>
                              <p:par>
                                <p:cTn id="148" presetID="10" presetClass="exit" presetSubtype="0" fill="hold" grpId="1" nodeType="withEffect">
                                  <p:stCondLst>
                                    <p:cond delay="0"/>
                                  </p:stCondLst>
                                  <p:childTnLst>
                                    <p:animEffect transition="out" filter="fade">
                                      <p:cBhvr>
                                        <p:cTn id="149" dur="500"/>
                                        <p:tgtEl>
                                          <p:spTgt spid="20"/>
                                        </p:tgtEl>
                                      </p:cBhvr>
                                    </p:animEffect>
                                    <p:set>
                                      <p:cBhvr>
                                        <p:cTn id="150" dur="1" fill="hold">
                                          <p:stCondLst>
                                            <p:cond delay="499"/>
                                          </p:stCondLst>
                                        </p:cTn>
                                        <p:tgtEl>
                                          <p:spTgt spid="20"/>
                                        </p:tgtEl>
                                        <p:attrNameLst>
                                          <p:attrName>style.visibility</p:attrName>
                                        </p:attrNameLst>
                                      </p:cBhvr>
                                      <p:to>
                                        <p:strVal val="hidden"/>
                                      </p:to>
                                    </p:set>
                                  </p:childTnLst>
                                </p:cTn>
                              </p:par>
                              <p:par>
                                <p:cTn id="151" presetID="10" presetClass="exit" presetSubtype="0" fill="hold" nodeType="withEffect">
                                  <p:stCondLst>
                                    <p:cond delay="0"/>
                                  </p:stCondLst>
                                  <p:childTnLst>
                                    <p:animEffect transition="out" filter="fade">
                                      <p:cBhvr>
                                        <p:cTn id="152" dur="500"/>
                                        <p:tgtEl>
                                          <p:spTgt spid="47"/>
                                        </p:tgtEl>
                                      </p:cBhvr>
                                    </p:animEffect>
                                    <p:set>
                                      <p:cBhvr>
                                        <p:cTn id="153" dur="1" fill="hold">
                                          <p:stCondLst>
                                            <p:cond delay="499"/>
                                          </p:stCondLst>
                                        </p:cTn>
                                        <p:tgtEl>
                                          <p:spTgt spid="47"/>
                                        </p:tgtEl>
                                        <p:attrNameLst>
                                          <p:attrName>style.visibility</p:attrName>
                                        </p:attrNameLst>
                                      </p:cBhvr>
                                      <p:to>
                                        <p:strVal val="hidden"/>
                                      </p:to>
                                    </p:set>
                                  </p:childTnLst>
                                </p:cTn>
                              </p:par>
                              <p:par>
                                <p:cTn id="154" presetID="10" presetClass="exit" presetSubtype="0" fill="hold" grpId="1" nodeType="withEffect">
                                  <p:stCondLst>
                                    <p:cond delay="0"/>
                                  </p:stCondLst>
                                  <p:childTnLst>
                                    <p:animEffect transition="out" filter="fade">
                                      <p:cBhvr>
                                        <p:cTn id="155" dur="500"/>
                                        <p:tgtEl>
                                          <p:spTgt spid="17"/>
                                        </p:tgtEl>
                                      </p:cBhvr>
                                    </p:animEffect>
                                    <p:set>
                                      <p:cBhvr>
                                        <p:cTn id="156" dur="1" fill="hold">
                                          <p:stCondLst>
                                            <p:cond delay="499"/>
                                          </p:stCondLst>
                                        </p:cTn>
                                        <p:tgtEl>
                                          <p:spTgt spid="17"/>
                                        </p:tgtEl>
                                        <p:attrNameLst>
                                          <p:attrName>style.visibility</p:attrName>
                                        </p:attrNameLst>
                                      </p:cBhvr>
                                      <p:to>
                                        <p:strVal val="hidden"/>
                                      </p:to>
                                    </p:set>
                                  </p:childTnLst>
                                </p:cTn>
                              </p:par>
                              <p:par>
                                <p:cTn id="157" presetID="10" presetClass="exit" presetSubtype="0" fill="hold" grpId="1" nodeType="withEffect">
                                  <p:stCondLst>
                                    <p:cond delay="0"/>
                                  </p:stCondLst>
                                  <p:childTnLst>
                                    <p:animEffect transition="out" filter="fade">
                                      <p:cBhvr>
                                        <p:cTn id="158" dur="500"/>
                                        <p:tgtEl>
                                          <p:spTgt spid="15"/>
                                        </p:tgtEl>
                                      </p:cBhvr>
                                    </p:animEffect>
                                    <p:set>
                                      <p:cBhvr>
                                        <p:cTn id="159" dur="1" fill="hold">
                                          <p:stCondLst>
                                            <p:cond delay="499"/>
                                          </p:stCondLst>
                                        </p:cTn>
                                        <p:tgtEl>
                                          <p:spTgt spid="15"/>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500"/>
                                        <p:tgtEl>
                                          <p:spTgt spid="77"/>
                                        </p:tgtEl>
                                      </p:cBhvr>
                                    </p:animEffect>
                                    <p:set>
                                      <p:cBhvr>
                                        <p:cTn id="162" dur="1" fill="hold">
                                          <p:stCondLst>
                                            <p:cond delay="499"/>
                                          </p:stCondLst>
                                        </p:cTn>
                                        <p:tgtEl>
                                          <p:spTgt spid="77"/>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26"/>
                                        </p:tgtEl>
                                      </p:cBhvr>
                                    </p:animEffect>
                                    <p:set>
                                      <p:cBhvr>
                                        <p:cTn id="165" dur="1" fill="hold">
                                          <p:stCondLst>
                                            <p:cond delay="499"/>
                                          </p:stCondLst>
                                        </p:cTn>
                                        <p:tgtEl>
                                          <p:spTgt spid="26"/>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25"/>
                                        </p:tgtEl>
                                      </p:cBhvr>
                                    </p:animEffect>
                                    <p:set>
                                      <p:cBhvr>
                                        <p:cTn id="168" dur="1" fill="hold">
                                          <p:stCondLst>
                                            <p:cond delay="499"/>
                                          </p:stCondLst>
                                        </p:cTn>
                                        <p:tgtEl>
                                          <p:spTgt spid="25"/>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24"/>
                                        </p:tgtEl>
                                      </p:cBhvr>
                                    </p:animEffect>
                                    <p:set>
                                      <p:cBhvr>
                                        <p:cTn id="171" dur="1" fill="hold">
                                          <p:stCondLst>
                                            <p:cond delay="499"/>
                                          </p:stCondLst>
                                        </p:cTn>
                                        <p:tgtEl>
                                          <p:spTgt spid="24"/>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74"/>
                                        </p:tgtEl>
                                      </p:cBhvr>
                                    </p:animEffect>
                                    <p:set>
                                      <p:cBhvr>
                                        <p:cTn id="174" dur="1" fill="hold">
                                          <p:stCondLst>
                                            <p:cond delay="499"/>
                                          </p:stCondLst>
                                        </p:cTn>
                                        <p:tgtEl>
                                          <p:spTgt spid="74"/>
                                        </p:tgtEl>
                                        <p:attrNameLst>
                                          <p:attrName>style.visibility</p:attrName>
                                        </p:attrNameLst>
                                      </p:cBhvr>
                                      <p:to>
                                        <p:strVal val="hidden"/>
                                      </p:to>
                                    </p:set>
                                  </p:childTnLst>
                                </p:cTn>
                              </p:par>
                              <p:par>
                                <p:cTn id="175" presetID="10" presetClass="exit" presetSubtype="0" fill="hold" grpId="1" nodeType="withEffect">
                                  <p:stCondLst>
                                    <p:cond delay="0"/>
                                  </p:stCondLst>
                                  <p:childTnLst>
                                    <p:animEffect transition="out" filter="fade">
                                      <p:cBhvr>
                                        <p:cTn id="176" dur="500"/>
                                        <p:tgtEl>
                                          <p:spTgt spid="16"/>
                                        </p:tgtEl>
                                      </p:cBhvr>
                                    </p:animEffect>
                                    <p:set>
                                      <p:cBhvr>
                                        <p:cTn id="177" dur="1" fill="hold">
                                          <p:stCondLst>
                                            <p:cond delay="499"/>
                                          </p:stCondLst>
                                        </p:cTn>
                                        <p:tgtEl>
                                          <p:spTgt spid="16"/>
                                        </p:tgtEl>
                                        <p:attrNameLst>
                                          <p:attrName>style.visibility</p:attrName>
                                        </p:attrNameLst>
                                      </p:cBhvr>
                                      <p:to>
                                        <p:strVal val="hidden"/>
                                      </p:to>
                                    </p:set>
                                  </p:childTnLst>
                                </p:cTn>
                              </p:par>
                            </p:childTnLst>
                          </p:cTn>
                        </p:par>
                        <p:par>
                          <p:cTn id="178" fill="hold">
                            <p:stCondLst>
                              <p:cond delay="500"/>
                            </p:stCondLst>
                            <p:childTnLst>
                              <p:par>
                                <p:cTn id="179" presetID="22" presetClass="entr" presetSubtype="8" fill="hold" grpId="0" nodeType="afterEffect">
                                  <p:stCondLst>
                                    <p:cond delay="0"/>
                                  </p:stCondLst>
                                  <p:childTnLst>
                                    <p:set>
                                      <p:cBhvr>
                                        <p:cTn id="180" dur="1" fill="hold">
                                          <p:stCondLst>
                                            <p:cond delay="0"/>
                                          </p:stCondLst>
                                        </p:cTn>
                                        <p:tgtEl>
                                          <p:spTgt spid="9"/>
                                        </p:tgtEl>
                                        <p:attrNameLst>
                                          <p:attrName>style.visibility</p:attrName>
                                        </p:attrNameLst>
                                      </p:cBhvr>
                                      <p:to>
                                        <p:strVal val="visible"/>
                                      </p:to>
                                    </p:set>
                                    <p:animEffect transition="in" filter="wipe(left)">
                                      <p:cBhvr>
                                        <p:cTn id="181" dur="400"/>
                                        <p:tgtEl>
                                          <p:spTgt spid="9"/>
                                        </p:tgtEl>
                                      </p:cBhvr>
                                    </p:animEffect>
                                  </p:childTnLst>
                                </p:cTn>
                              </p:par>
                            </p:childTnLst>
                          </p:cTn>
                        </p:par>
                        <p:par>
                          <p:cTn id="182" fill="hold">
                            <p:stCondLst>
                              <p:cond delay="900"/>
                            </p:stCondLst>
                            <p:childTnLst>
                              <p:par>
                                <p:cTn id="183" presetID="22" presetClass="entr" presetSubtype="4" fill="hold" grpId="0" nodeType="afterEffect">
                                  <p:stCondLst>
                                    <p:cond delay="0"/>
                                  </p:stCondLst>
                                  <p:childTnLst>
                                    <p:set>
                                      <p:cBhvr>
                                        <p:cTn id="184" dur="1" fill="hold">
                                          <p:stCondLst>
                                            <p:cond delay="0"/>
                                          </p:stCondLst>
                                        </p:cTn>
                                        <p:tgtEl>
                                          <p:spTgt spid="11"/>
                                        </p:tgtEl>
                                        <p:attrNameLst>
                                          <p:attrName>style.visibility</p:attrName>
                                        </p:attrNameLst>
                                      </p:cBhvr>
                                      <p:to>
                                        <p:strVal val="visible"/>
                                      </p:to>
                                    </p:set>
                                    <p:animEffect transition="in" filter="wipe(down)">
                                      <p:cBhvr>
                                        <p:cTn id="185" dur="400"/>
                                        <p:tgtEl>
                                          <p:spTgt spid="11"/>
                                        </p:tgtEl>
                                      </p:cBhvr>
                                    </p:animEffect>
                                  </p:childTnLst>
                                </p:cTn>
                              </p:par>
                            </p:childTnLst>
                          </p:cTn>
                        </p:par>
                        <p:par>
                          <p:cTn id="186" fill="hold">
                            <p:stCondLst>
                              <p:cond delay="1300"/>
                            </p:stCondLst>
                            <p:childTnLst>
                              <p:par>
                                <p:cTn id="187" presetID="22" presetClass="entr" presetSubtype="8" fill="hold" grpId="0" nodeType="afterEffect">
                                  <p:stCondLst>
                                    <p:cond delay="0"/>
                                  </p:stCondLst>
                                  <p:childTnLst>
                                    <p:set>
                                      <p:cBhvr>
                                        <p:cTn id="188" dur="1" fill="hold">
                                          <p:stCondLst>
                                            <p:cond delay="0"/>
                                          </p:stCondLst>
                                        </p:cTn>
                                        <p:tgtEl>
                                          <p:spTgt spid="12"/>
                                        </p:tgtEl>
                                        <p:attrNameLst>
                                          <p:attrName>style.visibility</p:attrName>
                                        </p:attrNameLst>
                                      </p:cBhvr>
                                      <p:to>
                                        <p:strVal val="visible"/>
                                      </p:to>
                                    </p:set>
                                    <p:animEffect transition="in" filter="wipe(left)">
                                      <p:cBhvr>
                                        <p:cTn id="189" dur="400"/>
                                        <p:tgtEl>
                                          <p:spTgt spid="12"/>
                                        </p:tgtEl>
                                      </p:cBhvr>
                                    </p:animEffect>
                                  </p:childTnLst>
                                </p:cTn>
                              </p:par>
                            </p:childTnLst>
                          </p:cTn>
                        </p:par>
                        <p:par>
                          <p:cTn id="190" fill="hold">
                            <p:stCondLst>
                              <p:cond delay="1700"/>
                            </p:stCondLst>
                            <p:childTnLst>
                              <p:par>
                                <p:cTn id="191" presetID="22" presetClass="entr" presetSubtype="1" fill="hold" grpId="0" nodeType="afterEffect">
                                  <p:stCondLst>
                                    <p:cond delay="0"/>
                                  </p:stCondLst>
                                  <p:childTnLst>
                                    <p:set>
                                      <p:cBhvr>
                                        <p:cTn id="192" dur="1" fill="hold">
                                          <p:stCondLst>
                                            <p:cond delay="0"/>
                                          </p:stCondLst>
                                        </p:cTn>
                                        <p:tgtEl>
                                          <p:spTgt spid="10"/>
                                        </p:tgtEl>
                                        <p:attrNameLst>
                                          <p:attrName>style.visibility</p:attrName>
                                        </p:attrNameLst>
                                      </p:cBhvr>
                                      <p:to>
                                        <p:strVal val="visible"/>
                                      </p:to>
                                    </p:set>
                                    <p:animEffect transition="in" filter="wipe(up)">
                                      <p:cBhvr>
                                        <p:cTn id="193" dur="400"/>
                                        <p:tgtEl>
                                          <p:spTgt spid="10"/>
                                        </p:tgtEl>
                                      </p:cBhvr>
                                    </p:animEffect>
                                  </p:childTnLst>
                                </p:cTn>
                              </p:par>
                            </p:childTnLst>
                          </p:cTn>
                        </p:par>
                        <p:par>
                          <p:cTn id="194" fill="hold">
                            <p:stCondLst>
                              <p:cond delay="2100"/>
                            </p:stCondLst>
                            <p:childTnLst>
                              <p:par>
                                <p:cTn id="195" presetID="22" presetClass="entr" presetSubtype="8" fill="hold" grpId="0" nodeType="afterEffect">
                                  <p:stCondLst>
                                    <p:cond delay="0"/>
                                  </p:stCondLst>
                                  <p:childTnLst>
                                    <p:set>
                                      <p:cBhvr>
                                        <p:cTn id="196" dur="1" fill="hold">
                                          <p:stCondLst>
                                            <p:cond delay="0"/>
                                          </p:stCondLst>
                                        </p:cTn>
                                        <p:tgtEl>
                                          <p:spTgt spid="13"/>
                                        </p:tgtEl>
                                        <p:attrNameLst>
                                          <p:attrName>style.visibility</p:attrName>
                                        </p:attrNameLst>
                                      </p:cBhvr>
                                      <p:to>
                                        <p:strVal val="visible"/>
                                      </p:to>
                                    </p:set>
                                    <p:animEffect transition="in" filter="wipe(left)">
                                      <p:cBhvr>
                                        <p:cTn id="197" dur="4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56" grpId="0"/>
      <p:bldP spid="56" grpId="1"/>
      <p:bldP spid="57" grpId="0"/>
      <p:bldP spid="57" grpId="1"/>
      <p:bldP spid="58" grpId="0"/>
      <p:bldP spid="58" grpId="1"/>
      <p:bldP spid="59" grpId="0"/>
      <p:bldP spid="59" grpId="1"/>
      <p:bldP spid="60" grpId="0"/>
      <p:bldP spid="60" grpId="1"/>
      <p:bldP spid="61" grpId="0"/>
      <p:bldP spid="6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87" y="994481"/>
            <a:ext cx="12185651" cy="4747140"/>
          </a:xfrm>
          <a:prstGeom prst="rect">
            <a:avLst/>
          </a:prstGeom>
          <a:solidFill>
            <a:schemeClr val="bg1"/>
          </a:solidFill>
        </p:spPr>
        <p:txBody>
          <a:bodyPr wrap="square" lIns="0" tIns="0" rIns="0" bIns="0" rtlCol="0">
            <a:noAutofit/>
          </a:bodyPr>
          <a:lstStyle/>
          <a:p>
            <a:pPr>
              <a:spcAft>
                <a:spcPts val="600"/>
              </a:spcAft>
            </a:pPr>
            <a:endParaRPr lang="en-US" sz="2000" dirty="0" err="1">
              <a:solidFill>
                <a:schemeClr val="tx2"/>
              </a:solidFill>
              <a:effectLst>
                <a:outerShdw blurRad="38100" dist="25400" dir="2700000" algn="tl">
                  <a:srgbClr val="000000">
                    <a:alpha val="0"/>
                  </a:srgbClr>
                </a:outerShdw>
              </a:effectLst>
            </a:endParaRPr>
          </a:p>
        </p:txBody>
      </p:sp>
      <p:pic>
        <p:nvPicPr>
          <p:cNvPr id="21" name="Picture 20" descr="global_map.jpg"/>
          <p:cNvPicPr>
            <a:picLocks noChangeAspect="1"/>
          </p:cNvPicPr>
          <p:nvPr/>
        </p:nvPicPr>
        <p:blipFill rotWithShape="1">
          <a:blip r:embed="rId3">
            <a:extLst>
              <a:ext uri="{28A0092B-C50C-407E-A947-70E740481C1C}">
                <a14:useLocalDpi xmlns:a14="http://schemas.microsoft.com/office/drawing/2010/main" val="0"/>
              </a:ext>
            </a:extLst>
          </a:blip>
          <a:srcRect t="6380" b="6451"/>
          <a:stretch/>
        </p:blipFill>
        <p:spPr>
          <a:xfrm>
            <a:off x="1768103" y="1048717"/>
            <a:ext cx="8189535" cy="4130856"/>
          </a:xfrm>
          <a:prstGeom prst="rect">
            <a:avLst/>
          </a:prstGeom>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3141" y="2457945"/>
            <a:ext cx="318094" cy="285408"/>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9476" y="3536328"/>
            <a:ext cx="318094" cy="285408"/>
          </a:xfrm>
          <a:prstGeom prst="rect">
            <a:avLst/>
          </a:prstGeom>
        </p:spPr>
      </p:pic>
      <p:sp>
        <p:nvSpPr>
          <p:cNvPr id="30" name="Title 2"/>
          <p:cNvSpPr txBox="1">
            <a:spLocks/>
          </p:cNvSpPr>
          <p:nvPr/>
        </p:nvSpPr>
        <p:spPr>
          <a:xfrm>
            <a:off x="732916" y="457200"/>
            <a:ext cx="10969943" cy="914162"/>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lang="en-US" sz="3400" kern="1200" spc="-30" baseline="0" dirty="0" smtClean="0">
                <a:solidFill>
                  <a:srgbClr val="004892"/>
                </a:solidFill>
                <a:effectLst>
                  <a:outerShdw blurRad="38100" dist="25400" dir="2700000" algn="tl">
                    <a:srgbClr val="000000">
                      <a:alpha val="0"/>
                    </a:srgbClr>
                  </a:outerShdw>
                </a:effectLst>
                <a:latin typeface="+mj-lt"/>
                <a:ea typeface="+mj-ea"/>
                <a:cs typeface="+mj-cs"/>
              </a:defRPr>
            </a:lvl1pPr>
          </a:lstStyle>
          <a:p>
            <a:r>
              <a:rPr lang="en-US" sz="3399" dirty="0" smtClean="0">
                <a:effectLst/>
              </a:rPr>
              <a:t>F5 </a:t>
            </a:r>
            <a:r>
              <a:rPr lang="en-US" sz="3399" dirty="0" err="1" smtClean="0">
                <a:effectLst/>
              </a:rPr>
              <a:t>Silverline</a:t>
            </a:r>
            <a:r>
              <a:rPr lang="en-US" sz="3399" dirty="0" smtClean="0">
                <a:effectLst/>
              </a:rPr>
              <a:t> SOC and Scrubbing </a:t>
            </a:r>
            <a:r>
              <a:rPr lang="en-US" sz="3399" dirty="0" err="1" smtClean="0">
                <a:effectLst/>
              </a:rPr>
              <a:t>Centres</a:t>
            </a:r>
            <a:endParaRPr lang="en-US" sz="3399" dirty="0">
              <a:effectLst/>
            </a:endParaRPr>
          </a:p>
        </p:txBody>
      </p:sp>
      <p:pic>
        <p:nvPicPr>
          <p:cNvPr id="7" name="Picture 6" descr="SSAE-16-SOC-I-TYPE-IIsml.pn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78275" y="1132472"/>
            <a:ext cx="1668408" cy="996847"/>
          </a:xfrm>
          <a:prstGeom prst="rect">
            <a:avLst/>
          </a:prstGeom>
        </p:spPr>
      </p:pic>
      <p:pic>
        <p:nvPicPr>
          <p:cNvPr id="8" name="Picture 7" descr="pci-dss-compliant-new.png"/>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70238" y="2200779"/>
            <a:ext cx="1884482" cy="911847"/>
          </a:xfrm>
          <a:prstGeom prst="rect">
            <a:avLst/>
          </a:prstGeom>
        </p:spPr>
      </p:pic>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3673" y="2786845"/>
            <a:ext cx="318094" cy="285408"/>
          </a:xfrm>
          <a:prstGeom prst="rect">
            <a:avLst/>
          </a:prstGeom>
        </p:spPr>
      </p:pic>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6117" y="2586125"/>
            <a:ext cx="318094" cy="285408"/>
          </a:xfrm>
          <a:prstGeom prst="rect">
            <a:avLst/>
          </a:prstGeom>
        </p:spPr>
      </p:pic>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0213" y="2847126"/>
            <a:ext cx="318094" cy="285408"/>
          </a:xfrm>
          <a:prstGeom prst="rect">
            <a:avLst/>
          </a:prstGeom>
        </p:spPr>
      </p:pic>
      <p:sp>
        <p:nvSpPr>
          <p:cNvPr id="50" name="Rectangle 15"/>
          <p:cNvSpPr/>
          <p:nvPr/>
        </p:nvSpPr>
        <p:spPr>
          <a:xfrm>
            <a:off x="837904" y="3886200"/>
            <a:ext cx="3238711" cy="2942004"/>
          </a:xfrm>
          <a:prstGeom prst="rect">
            <a:avLst/>
          </a:prstGeom>
          <a:solidFill>
            <a:srgbClr val="E0DED8">
              <a:alpha val="79000"/>
            </a:srgbClr>
          </a:solidFill>
          <a:ln w="25400" cap="flat" cmpd="sng" algn="ctr">
            <a:noFill/>
            <a:prstDash val="solid"/>
            <a:miter lim="800000"/>
          </a:ln>
          <a:effectLst/>
        </p:spPr>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defTabSz="457089">
              <a:defRPr/>
            </a:pPr>
            <a:endParaRPr lang="en-US" sz="900" b="1" dirty="0">
              <a:solidFill>
                <a:srgbClr val="FFFFFF"/>
              </a:solidFill>
              <a:effectLst>
                <a:outerShdw blurRad="25400" dist="25400" dir="2700000" algn="tl">
                  <a:srgbClr val="000000">
                    <a:alpha val="0"/>
                  </a:srgbClr>
                </a:outerShdw>
              </a:effectLst>
              <a:latin typeface="Franklin Gothic Book"/>
            </a:endParaRPr>
          </a:p>
        </p:txBody>
      </p:sp>
      <p:sp>
        <p:nvSpPr>
          <p:cNvPr id="51" name="Rectangle 35"/>
          <p:cNvSpPr/>
          <p:nvPr/>
        </p:nvSpPr>
        <p:spPr>
          <a:xfrm>
            <a:off x="4579755" y="3886200"/>
            <a:ext cx="3238711" cy="2942004"/>
          </a:xfrm>
          <a:prstGeom prst="rect">
            <a:avLst/>
          </a:prstGeom>
          <a:solidFill>
            <a:srgbClr val="E0DED8">
              <a:alpha val="79000"/>
            </a:srgbClr>
          </a:solidFill>
          <a:ln w="25400" cap="flat" cmpd="sng" algn="ctr">
            <a:noFill/>
            <a:prstDash val="solid"/>
            <a:miter lim="800000"/>
          </a:ln>
          <a:effectLst/>
        </p:spPr>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defTabSz="457089">
              <a:defRPr/>
            </a:pPr>
            <a:endParaRPr lang="en-US" sz="900" b="1" dirty="0">
              <a:solidFill>
                <a:srgbClr val="FFFFFF"/>
              </a:solidFill>
              <a:effectLst>
                <a:outerShdw blurRad="25400" dist="25400" dir="2700000" algn="tl">
                  <a:srgbClr val="000000">
                    <a:alpha val="0"/>
                  </a:srgbClr>
                </a:outerShdw>
              </a:effectLst>
              <a:latin typeface="Franklin Gothic Book"/>
            </a:endParaRPr>
          </a:p>
        </p:txBody>
      </p:sp>
      <p:sp>
        <p:nvSpPr>
          <p:cNvPr id="52" name="Rectangle 36"/>
          <p:cNvSpPr/>
          <p:nvPr/>
        </p:nvSpPr>
        <p:spPr>
          <a:xfrm>
            <a:off x="8372709" y="3886200"/>
            <a:ext cx="3238711" cy="2942004"/>
          </a:xfrm>
          <a:prstGeom prst="rect">
            <a:avLst/>
          </a:prstGeom>
          <a:solidFill>
            <a:srgbClr val="E0DED8">
              <a:alpha val="79000"/>
            </a:srgbClr>
          </a:solidFill>
          <a:ln w="25400" cap="flat" cmpd="sng" algn="ctr">
            <a:noFill/>
            <a:prstDash val="solid"/>
            <a:miter lim="800000"/>
          </a:ln>
          <a:effectLst/>
        </p:spPr>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defTabSz="457089">
              <a:defRPr/>
            </a:pPr>
            <a:endParaRPr lang="en-US" sz="900" b="1" dirty="0">
              <a:solidFill>
                <a:srgbClr val="FFFFFF"/>
              </a:solidFill>
              <a:effectLst>
                <a:outerShdw blurRad="25400" dist="25400" dir="2700000" algn="tl">
                  <a:srgbClr val="000000">
                    <a:alpha val="0"/>
                  </a:srgbClr>
                </a:outerShdw>
              </a:effectLst>
              <a:latin typeface="Franklin Gothic Book"/>
            </a:endParaRPr>
          </a:p>
        </p:txBody>
      </p:sp>
      <p:grpSp>
        <p:nvGrpSpPr>
          <p:cNvPr id="53" name="Group 10"/>
          <p:cNvGrpSpPr/>
          <p:nvPr/>
        </p:nvGrpSpPr>
        <p:grpSpPr>
          <a:xfrm>
            <a:off x="4398660" y="3950045"/>
            <a:ext cx="3666074" cy="3053363"/>
            <a:chOff x="3760419" y="3812730"/>
            <a:chExt cx="4140237" cy="2665353"/>
          </a:xfrm>
        </p:grpSpPr>
        <p:sp>
          <p:nvSpPr>
            <p:cNvPr id="54" name="Text Placeholder 8"/>
            <p:cNvSpPr txBox="1">
              <a:spLocks/>
            </p:cNvSpPr>
            <p:nvPr/>
          </p:nvSpPr>
          <p:spPr>
            <a:xfrm>
              <a:off x="3760419" y="3812730"/>
              <a:ext cx="3894613" cy="640080"/>
            </a:xfrm>
            <a:prstGeom prst="rect">
              <a:avLst/>
            </a:prstGeom>
            <a:noFill/>
          </p:spPr>
          <p:txBody>
            <a:bodyPr>
              <a:noAutofit/>
            </a:bodyPr>
            <a:lstStyle>
              <a:defPPr>
                <a:defRPr lang="en-US"/>
              </a:defPPr>
              <a:lvl1pPr indent="0" algn="ctr" defTabSz="457200">
                <a:spcBef>
                  <a:spcPct val="20000"/>
                </a:spcBef>
                <a:buFont typeface="Arial"/>
                <a:buNone/>
                <a:defRPr sz="3200">
                  <a:solidFill>
                    <a:schemeClr val="accent1">
                      <a:lumMod val="75000"/>
                    </a:schemeClr>
                  </a:solidFill>
                  <a:latin typeface="Franklin Gothic Medium"/>
                  <a:ea typeface="Tahoma" pitchFamily="34" charset="0"/>
                  <a:cs typeface="Franklin Gothic Medium"/>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228554">
                <a:defRPr/>
              </a:pPr>
              <a:r>
                <a:rPr lang="en-JM" sz="2400" dirty="0">
                  <a:solidFill>
                    <a:srgbClr val="283891"/>
                  </a:solidFill>
                </a:rPr>
                <a:t>Global Coverage</a:t>
              </a:r>
            </a:p>
          </p:txBody>
        </p:sp>
        <p:sp>
          <p:nvSpPr>
            <p:cNvPr id="55" name="Text Placeholder 8"/>
            <p:cNvSpPr txBox="1">
              <a:spLocks/>
            </p:cNvSpPr>
            <p:nvPr/>
          </p:nvSpPr>
          <p:spPr>
            <a:xfrm>
              <a:off x="4006043" y="4575676"/>
              <a:ext cx="3894613" cy="1902407"/>
            </a:xfrm>
            <a:prstGeom prst="rect">
              <a:avLst/>
            </a:prstGeom>
            <a:noFill/>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137133">
                <a:buClr>
                  <a:srgbClr val="B2541A"/>
                </a:buClr>
                <a:buNone/>
                <a:defRPr/>
              </a:pPr>
              <a:r>
                <a:rPr lang="en-US" sz="1800" spc="5" dirty="0">
                  <a:solidFill>
                    <a:srgbClr val="000000"/>
                  </a:solidFill>
                  <a:latin typeface="Franklin Gothic Book"/>
                </a:rPr>
                <a:t>Fully redundant and globally distributed data centers world wide in each geographic region</a:t>
              </a:r>
            </a:p>
            <a:p>
              <a:pPr marL="331404" lvl="1" indent="-171416" defTabSz="137133">
                <a:buClr>
                  <a:srgbClr val="B2541A"/>
                </a:buClr>
                <a:defRPr/>
              </a:pPr>
              <a:r>
                <a:rPr lang="en-US" sz="1400" spc="5" dirty="0">
                  <a:solidFill>
                    <a:srgbClr val="000000"/>
                  </a:solidFill>
                  <a:latin typeface="Franklin Gothic Book"/>
                </a:rPr>
                <a:t>San Jose, CA US</a:t>
              </a:r>
            </a:p>
            <a:p>
              <a:pPr marL="331404" lvl="1" indent="-171416" defTabSz="137133">
                <a:buClr>
                  <a:srgbClr val="B2541A"/>
                </a:buClr>
                <a:defRPr/>
              </a:pPr>
              <a:r>
                <a:rPr lang="en-US" sz="1400" spc="5" dirty="0">
                  <a:solidFill>
                    <a:srgbClr val="000000"/>
                  </a:solidFill>
                  <a:latin typeface="Franklin Gothic Book"/>
                </a:rPr>
                <a:t>Ashburn, VA US</a:t>
              </a:r>
            </a:p>
            <a:p>
              <a:pPr marL="331404" lvl="1" indent="-171416" defTabSz="137133">
                <a:buClr>
                  <a:srgbClr val="B2541A"/>
                </a:buClr>
                <a:defRPr/>
              </a:pPr>
              <a:r>
                <a:rPr lang="en-US" sz="1400" spc="5" dirty="0">
                  <a:solidFill>
                    <a:srgbClr val="000000"/>
                  </a:solidFill>
                  <a:latin typeface="Franklin Gothic Book"/>
                </a:rPr>
                <a:t>Frankfurt, DE</a:t>
              </a:r>
            </a:p>
            <a:p>
              <a:pPr marL="331404" lvl="1" indent="-171416" defTabSz="137133">
                <a:buClr>
                  <a:srgbClr val="B2541A"/>
                </a:buClr>
                <a:defRPr/>
              </a:pPr>
              <a:r>
                <a:rPr lang="en-US" sz="1400" spc="5" dirty="0">
                  <a:solidFill>
                    <a:srgbClr val="000000"/>
                  </a:solidFill>
                  <a:latin typeface="Franklin Gothic Book"/>
                </a:rPr>
                <a:t>Singapore, SG</a:t>
              </a:r>
            </a:p>
          </p:txBody>
        </p:sp>
      </p:grpSp>
      <p:grpSp>
        <p:nvGrpSpPr>
          <p:cNvPr id="56" name="Group 13"/>
          <p:cNvGrpSpPr/>
          <p:nvPr/>
        </p:nvGrpSpPr>
        <p:grpSpPr>
          <a:xfrm>
            <a:off x="8284632" y="3950046"/>
            <a:ext cx="3448580" cy="2918965"/>
            <a:chOff x="7938961" y="3812730"/>
            <a:chExt cx="3894613" cy="2548034"/>
          </a:xfrm>
        </p:grpSpPr>
        <p:sp>
          <p:nvSpPr>
            <p:cNvPr id="57" name="Text Placeholder 8"/>
            <p:cNvSpPr txBox="1">
              <a:spLocks/>
            </p:cNvSpPr>
            <p:nvPr/>
          </p:nvSpPr>
          <p:spPr>
            <a:xfrm>
              <a:off x="7938961" y="3812730"/>
              <a:ext cx="3894613" cy="640080"/>
            </a:xfrm>
            <a:prstGeom prst="rect">
              <a:avLst/>
            </a:prstGeom>
            <a:noFill/>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defRPr/>
              </a:pPr>
              <a:r>
                <a:rPr lang="en-JM" sz="2400" dirty="0">
                  <a:solidFill>
                    <a:srgbClr val="283891"/>
                  </a:solidFill>
                  <a:latin typeface="Franklin Gothic Medium"/>
                  <a:ea typeface="Tahoma" pitchFamily="34" charset="0"/>
                  <a:cs typeface="Franklin Gothic Medium"/>
                </a:rPr>
                <a:t>Industry-Leading Bandwidth</a:t>
              </a:r>
            </a:p>
          </p:txBody>
        </p:sp>
        <p:sp>
          <p:nvSpPr>
            <p:cNvPr id="58" name="Text Placeholder 8"/>
            <p:cNvSpPr txBox="1">
              <a:spLocks/>
            </p:cNvSpPr>
            <p:nvPr/>
          </p:nvSpPr>
          <p:spPr>
            <a:xfrm>
              <a:off x="7938961" y="4573816"/>
              <a:ext cx="3894613" cy="1786948"/>
            </a:xfrm>
            <a:prstGeom prst="rect">
              <a:avLst/>
            </a:prstGeom>
            <a:noFill/>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137133">
                <a:buClr>
                  <a:srgbClr val="B2541A"/>
                </a:buClr>
              </a:pPr>
              <a:r>
                <a:rPr lang="en-US" sz="1800" spc="5" dirty="0">
                  <a:solidFill>
                    <a:srgbClr val="000000"/>
                  </a:solidFill>
                  <a:latin typeface="Franklin Gothic Book"/>
                </a:rPr>
                <a:t>Attack mitigation bandwidth capacity over 2.0 </a:t>
              </a:r>
              <a:r>
                <a:rPr lang="en-US" sz="1800" spc="5" dirty="0" err="1">
                  <a:solidFill>
                    <a:srgbClr val="000000"/>
                  </a:solidFill>
                  <a:latin typeface="Franklin Gothic Book"/>
                </a:rPr>
                <a:t>Tbps</a:t>
              </a:r>
              <a:endParaRPr lang="en-US" sz="1800" spc="5" dirty="0">
                <a:solidFill>
                  <a:srgbClr val="000000"/>
                </a:solidFill>
                <a:latin typeface="Franklin Gothic Book"/>
              </a:endParaRPr>
            </a:p>
            <a:p>
              <a:pPr defTabSz="137133">
                <a:buClr>
                  <a:srgbClr val="B2541A"/>
                </a:buClr>
              </a:pPr>
              <a:r>
                <a:rPr lang="en-US" sz="1800" spc="5" dirty="0">
                  <a:solidFill>
                    <a:srgbClr val="000000"/>
                  </a:solidFill>
                  <a:latin typeface="Franklin Gothic Book"/>
                </a:rPr>
                <a:t>Scrubbing capacity of over 1.0 </a:t>
              </a:r>
              <a:r>
                <a:rPr lang="en-US" sz="1800" spc="5" dirty="0" err="1">
                  <a:solidFill>
                    <a:srgbClr val="000000"/>
                  </a:solidFill>
                  <a:latin typeface="Franklin Gothic Book"/>
                </a:rPr>
                <a:t>Tbps</a:t>
              </a:r>
              <a:endParaRPr lang="en-US" sz="1800" spc="5" dirty="0">
                <a:solidFill>
                  <a:srgbClr val="000000"/>
                </a:solidFill>
                <a:latin typeface="Franklin Gothic Book"/>
              </a:endParaRPr>
            </a:p>
            <a:p>
              <a:pPr defTabSz="137133">
                <a:buClr>
                  <a:srgbClr val="B2541A"/>
                </a:buClr>
              </a:pPr>
              <a:r>
                <a:rPr lang="en-US" sz="1800" spc="5" dirty="0">
                  <a:solidFill>
                    <a:srgbClr val="000000"/>
                  </a:solidFill>
                  <a:latin typeface="Franklin Gothic Book"/>
                </a:rPr>
                <a:t>Guaranteed bandwidth with Tier 1 carriers</a:t>
              </a:r>
              <a:endParaRPr lang="en-US" sz="1400" spc="5" dirty="0">
                <a:solidFill>
                  <a:srgbClr val="000000"/>
                </a:solidFill>
                <a:latin typeface="Franklin Gothic Book"/>
              </a:endParaRPr>
            </a:p>
          </p:txBody>
        </p:sp>
      </p:grpSp>
      <p:grpSp>
        <p:nvGrpSpPr>
          <p:cNvPr id="59" name="Group 8"/>
          <p:cNvGrpSpPr/>
          <p:nvPr/>
        </p:nvGrpSpPr>
        <p:grpSpPr>
          <a:xfrm>
            <a:off x="616479" y="3950044"/>
            <a:ext cx="3450418" cy="2560576"/>
            <a:chOff x="70310" y="3812730"/>
            <a:chExt cx="3896688" cy="2235188"/>
          </a:xfrm>
        </p:grpSpPr>
        <p:sp>
          <p:nvSpPr>
            <p:cNvPr id="60" name="Text Placeholder 8"/>
            <p:cNvSpPr txBox="1">
              <a:spLocks/>
            </p:cNvSpPr>
            <p:nvPr/>
          </p:nvSpPr>
          <p:spPr>
            <a:xfrm>
              <a:off x="70310" y="3812730"/>
              <a:ext cx="3894613" cy="640080"/>
            </a:xfrm>
            <a:prstGeom prst="rect">
              <a:avLst/>
            </a:prstGeom>
            <a:noFill/>
          </p:spPr>
          <p:txBody>
            <a:bodyPr>
              <a:noAutofit/>
            </a:bodyPr>
            <a:lstStyle>
              <a:defPPr>
                <a:defRPr lang="en-US"/>
              </a:defPPr>
              <a:lvl1pPr indent="0" algn="ctr" defTabSz="457200">
                <a:spcBef>
                  <a:spcPct val="20000"/>
                </a:spcBef>
                <a:buFont typeface="Arial"/>
                <a:buNone/>
                <a:defRPr sz="3200">
                  <a:solidFill>
                    <a:schemeClr val="accent1">
                      <a:lumMod val="75000"/>
                    </a:schemeClr>
                  </a:solidFill>
                  <a:latin typeface="Franklin Gothic Medium"/>
                  <a:ea typeface="Tahoma" pitchFamily="34" charset="0"/>
                  <a:cs typeface="Franklin Gothic Medium"/>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228554">
                <a:defRPr/>
              </a:pPr>
              <a:r>
                <a:rPr lang="en-JM" sz="2400" dirty="0">
                  <a:solidFill>
                    <a:srgbClr val="283891"/>
                  </a:solidFill>
                </a:rPr>
                <a:t>24/7 Support</a:t>
              </a:r>
            </a:p>
          </p:txBody>
        </p:sp>
        <p:sp>
          <p:nvSpPr>
            <p:cNvPr id="61" name="Text Placeholder 8"/>
            <p:cNvSpPr txBox="1">
              <a:spLocks/>
            </p:cNvSpPr>
            <p:nvPr/>
          </p:nvSpPr>
          <p:spPr>
            <a:xfrm>
              <a:off x="308233" y="4628339"/>
              <a:ext cx="3658765" cy="1419579"/>
            </a:xfrm>
            <a:prstGeom prst="rect">
              <a:avLst/>
            </a:prstGeom>
            <a:noFill/>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39997" defTabSz="137133">
                <a:buClr>
                  <a:srgbClr val="B2541A"/>
                </a:buClr>
                <a:buNone/>
                <a:defRPr/>
              </a:pPr>
              <a:r>
                <a:rPr lang="en-US" sz="1800" spc="5" dirty="0">
                  <a:solidFill>
                    <a:srgbClr val="000000"/>
                  </a:solidFill>
                  <a:latin typeface="Franklin Gothic Book"/>
                </a:rPr>
                <a:t>F5 Security Operations Center (SOC) is available 24/7 with security experts ready to respond to DDoS attacks within minutes</a:t>
              </a:r>
            </a:p>
            <a:p>
              <a:pPr marL="331404" lvl="1" indent="-171416" defTabSz="137133">
                <a:buClr>
                  <a:srgbClr val="B2541A"/>
                </a:buClr>
                <a:defRPr/>
              </a:pPr>
              <a:r>
                <a:rPr lang="en-US" sz="1400" spc="5" dirty="0">
                  <a:solidFill>
                    <a:srgbClr val="000000"/>
                  </a:solidFill>
                  <a:latin typeface="Franklin Gothic Book"/>
                </a:rPr>
                <a:t>Seattle, WA US</a:t>
              </a:r>
            </a:p>
          </p:txBody>
        </p:sp>
      </p:grpSp>
    </p:spTree>
    <p:extLst>
      <p:ext uri="{BB962C8B-B14F-4D97-AF65-F5344CB8AC3E}">
        <p14:creationId xmlns:p14="http://schemas.microsoft.com/office/powerpoint/2010/main" val="134591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12" y="304800"/>
            <a:ext cx="11747478" cy="6019800"/>
          </a:xfrm>
          <a:prstGeom prst="rect">
            <a:avLst/>
          </a:prstGeom>
        </p:spPr>
      </p:pic>
    </p:spTree>
    <p:extLst>
      <p:ext uri="{BB962C8B-B14F-4D97-AF65-F5344CB8AC3E}">
        <p14:creationId xmlns:p14="http://schemas.microsoft.com/office/powerpoint/2010/main" val="5081791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07 at 11.16.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12" y="228600"/>
            <a:ext cx="11913041" cy="6096000"/>
          </a:xfrm>
          <a:prstGeom prst="rect">
            <a:avLst/>
          </a:prstGeom>
        </p:spPr>
      </p:pic>
    </p:spTree>
    <p:extLst>
      <p:ext uri="{BB962C8B-B14F-4D97-AF65-F5344CB8AC3E}">
        <p14:creationId xmlns:p14="http://schemas.microsoft.com/office/powerpoint/2010/main" val="8908401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List of </a:t>
            </a:r>
            <a:r>
              <a:rPr lang="en-US" dirty="0" err="1" smtClean="0"/>
              <a:t>DDoSaaS</a:t>
            </a:r>
            <a:r>
              <a:rPr lang="en-US" dirty="0" smtClean="0"/>
              <a:t> Protections</a:t>
            </a:r>
            <a:endParaRPr lang="en-US" dirty="0"/>
          </a:p>
        </p:txBody>
      </p:sp>
      <p:pic>
        <p:nvPicPr>
          <p:cNvPr id="4" name="Picture 3"/>
          <p:cNvPicPr>
            <a:picLocks noChangeAspect="1"/>
          </p:cNvPicPr>
          <p:nvPr/>
        </p:nvPicPr>
        <p:blipFill>
          <a:blip r:embed="rId2"/>
          <a:stretch>
            <a:fillRect/>
          </a:stretch>
        </p:blipFill>
        <p:spPr>
          <a:xfrm>
            <a:off x="1903412" y="1295400"/>
            <a:ext cx="8407400" cy="5130800"/>
          </a:xfrm>
          <a:prstGeom prst="rect">
            <a:avLst/>
          </a:prstGeom>
        </p:spPr>
      </p:pic>
    </p:spTree>
    <p:extLst>
      <p:ext uri="{BB962C8B-B14F-4D97-AF65-F5344CB8AC3E}">
        <p14:creationId xmlns:p14="http://schemas.microsoft.com/office/powerpoint/2010/main" val="41873324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63368" y="260648"/>
            <a:ext cx="3727302" cy="1200329"/>
          </a:xfrm>
          <a:prstGeom prst="rect">
            <a:avLst/>
          </a:prstGeom>
          <a:noFill/>
        </p:spPr>
        <p:txBody>
          <a:bodyPr wrap="none" rtlCol="0">
            <a:spAutoFit/>
          </a:bodyPr>
          <a:lstStyle/>
          <a:p>
            <a:pPr>
              <a:buFont typeface="Arial" pitchFamily="34" charset="0"/>
              <a:buChar char="•"/>
            </a:pPr>
            <a:r>
              <a:rPr lang="en-US" dirty="0">
                <a:solidFill>
                  <a:schemeClr val="accent1">
                    <a:lumMod val="50000"/>
                  </a:schemeClr>
                </a:solidFill>
                <a:latin typeface="Microsoft YaHei" pitchFamily="34" charset="-122"/>
                <a:ea typeface="Microsoft YaHei" pitchFamily="34" charset="-122"/>
              </a:rPr>
              <a:t>HP</a:t>
            </a:r>
            <a:r>
              <a:rPr lang="zh-CN" altLang="en-US" dirty="0">
                <a:solidFill>
                  <a:schemeClr val="accent1">
                    <a:lumMod val="50000"/>
                  </a:schemeClr>
                </a:solidFill>
                <a:latin typeface="Microsoft YaHei" pitchFamily="34" charset="-122"/>
                <a:ea typeface="Microsoft YaHei" pitchFamily="34" charset="-122"/>
              </a:rPr>
              <a:t>首席信息安全顾问</a:t>
            </a:r>
            <a:endParaRPr lang="en-US" altLang="zh-CN" dirty="0">
              <a:solidFill>
                <a:schemeClr val="accent1">
                  <a:lumMod val="50000"/>
                </a:schemeClr>
              </a:solidFill>
              <a:latin typeface="Microsoft YaHei" pitchFamily="34" charset="-122"/>
              <a:ea typeface="Microsoft YaHei" pitchFamily="34" charset="-122"/>
            </a:endParaRPr>
          </a:p>
          <a:p>
            <a:pPr>
              <a:buFont typeface="Arial" pitchFamily="34" charset="0"/>
              <a:buChar char="•"/>
            </a:pPr>
            <a:r>
              <a:rPr lang="zh-CN" altLang="en-US" dirty="0">
                <a:solidFill>
                  <a:schemeClr val="accent1">
                    <a:lumMod val="50000"/>
                  </a:schemeClr>
                </a:solidFill>
                <a:latin typeface="Microsoft YaHei" pitchFamily="34" charset="-122"/>
                <a:ea typeface="Microsoft YaHei" pitchFamily="34" charset="-122"/>
              </a:rPr>
              <a:t>中央电视台特约信息安全</a:t>
            </a:r>
            <a:r>
              <a:rPr lang="zh-CN" altLang="en-US" dirty="0" smtClean="0">
                <a:solidFill>
                  <a:schemeClr val="accent1">
                    <a:lumMod val="50000"/>
                  </a:schemeClr>
                </a:solidFill>
                <a:latin typeface="Microsoft YaHei" pitchFamily="34" charset="-122"/>
                <a:ea typeface="Microsoft YaHei" pitchFamily="34" charset="-122"/>
              </a:rPr>
              <a:t>顾问</a:t>
            </a:r>
            <a:endParaRPr lang="en-US" altLang="zh-CN" dirty="0">
              <a:solidFill>
                <a:schemeClr val="accent1">
                  <a:lumMod val="50000"/>
                </a:schemeClr>
              </a:solidFill>
              <a:latin typeface="Microsoft YaHei" pitchFamily="34" charset="-122"/>
              <a:ea typeface="Microsoft YaHei" pitchFamily="34" charset="-122"/>
            </a:endParaRPr>
          </a:p>
          <a:p>
            <a:pPr>
              <a:buFont typeface="Arial" pitchFamily="34" charset="0"/>
              <a:buChar char="•"/>
            </a:pPr>
            <a:r>
              <a:rPr lang="zh-CN" altLang="en-US" dirty="0">
                <a:solidFill>
                  <a:schemeClr val="accent1">
                    <a:lumMod val="50000"/>
                  </a:schemeClr>
                </a:solidFill>
                <a:latin typeface="Microsoft YaHei" pitchFamily="34" charset="-122"/>
                <a:ea typeface="Microsoft YaHei" pitchFamily="34" charset="-122"/>
              </a:rPr>
              <a:t>环球时报特约信息安全</a:t>
            </a:r>
            <a:r>
              <a:rPr lang="zh-CN" altLang="en-US" dirty="0" smtClean="0">
                <a:solidFill>
                  <a:schemeClr val="accent1">
                    <a:lumMod val="50000"/>
                  </a:schemeClr>
                </a:solidFill>
                <a:latin typeface="Microsoft YaHei" pitchFamily="34" charset="-122"/>
                <a:ea typeface="Microsoft YaHei" pitchFamily="34" charset="-122"/>
              </a:rPr>
              <a:t>顾问</a:t>
            </a:r>
            <a:endParaRPr lang="en-US" altLang="zh-CN" dirty="0" smtClean="0">
              <a:solidFill>
                <a:schemeClr val="accent1">
                  <a:lumMod val="50000"/>
                </a:schemeClr>
              </a:solidFill>
              <a:latin typeface="Microsoft YaHei" pitchFamily="34" charset="-122"/>
              <a:ea typeface="Microsoft YaHei" pitchFamily="34" charset="-122"/>
            </a:endParaRPr>
          </a:p>
          <a:p>
            <a:pPr>
              <a:buFont typeface="Arial" pitchFamily="34" charset="0"/>
              <a:buChar char="•"/>
            </a:pPr>
            <a:r>
              <a:rPr lang="zh-CN" altLang="en-US" dirty="0" smtClean="0">
                <a:solidFill>
                  <a:schemeClr val="accent1">
                    <a:lumMod val="50000"/>
                  </a:schemeClr>
                </a:solidFill>
                <a:latin typeface="Microsoft YaHei" pitchFamily="34" charset="-122"/>
                <a:ea typeface="Microsoft YaHei" pitchFamily="34" charset="-122"/>
              </a:rPr>
              <a:t>哈尔滨工业大</a:t>
            </a:r>
            <a:r>
              <a:rPr lang="zh-CN" altLang="en-US" dirty="0">
                <a:solidFill>
                  <a:schemeClr val="accent1">
                    <a:lumMod val="50000"/>
                  </a:schemeClr>
                </a:solidFill>
                <a:latin typeface="Microsoft YaHei" pitchFamily="34" charset="-122"/>
                <a:ea typeface="Microsoft YaHei" pitchFamily="34" charset="-122"/>
              </a:rPr>
              <a:t>学</a:t>
            </a:r>
            <a:r>
              <a:rPr lang="zh-CN" altLang="en-US" dirty="0" smtClean="0">
                <a:solidFill>
                  <a:schemeClr val="accent1">
                    <a:lumMod val="50000"/>
                  </a:schemeClr>
                </a:solidFill>
                <a:latin typeface="Microsoft YaHei" pitchFamily="34" charset="-122"/>
                <a:ea typeface="Microsoft YaHei" pitchFamily="34" charset="-122"/>
              </a:rPr>
              <a:t>信息安全研究方向</a:t>
            </a:r>
            <a:endParaRPr lang="en-US" dirty="0">
              <a:solidFill>
                <a:schemeClr val="accent1">
                  <a:lumMod val="50000"/>
                </a:schemeClr>
              </a:solidFill>
              <a:latin typeface="Microsoft YaHei" pitchFamily="34" charset="-122"/>
              <a:ea typeface="Microsoft YaHei" pitchFamily="34" charset="-122"/>
            </a:endParaRPr>
          </a:p>
        </p:txBody>
      </p:sp>
      <p:sp>
        <p:nvSpPr>
          <p:cNvPr id="3" name="TextBox 2"/>
          <p:cNvSpPr txBox="1"/>
          <p:nvPr/>
        </p:nvSpPr>
        <p:spPr>
          <a:xfrm>
            <a:off x="3718148" y="1340768"/>
            <a:ext cx="8212800" cy="2585323"/>
          </a:xfrm>
          <a:prstGeom prst="rect">
            <a:avLst/>
          </a:prstGeom>
          <a:noFill/>
        </p:spPr>
        <p:txBody>
          <a:bodyPr wrap="square" rtlCol="0">
            <a:spAutoFit/>
          </a:bodyPr>
          <a:lstStyle/>
          <a:p>
            <a:r>
              <a:rPr lang="zh-CN" altLang="en-US" dirty="0">
                <a:solidFill>
                  <a:srgbClr val="FF0000"/>
                </a:solidFill>
                <a:latin typeface="Microsoft YaHei" pitchFamily="34" charset="-122"/>
                <a:ea typeface="Microsoft YaHei" pitchFamily="34" charset="-122"/>
              </a:rPr>
              <a:t>项目经验：</a:t>
            </a:r>
            <a:endParaRPr lang="en-US" altLang="zh-CN" dirty="0">
              <a:solidFill>
                <a:srgbClr val="FF0000"/>
              </a:solidFill>
              <a:latin typeface="Microsoft YaHei" pitchFamily="34" charset="-122"/>
              <a:ea typeface="Microsoft YaHei" pitchFamily="34" charset="-122"/>
            </a:endParaRPr>
          </a:p>
          <a:p>
            <a:pPr marL="342900" indent="-342900">
              <a:buFont typeface="+mj-lt"/>
              <a:buAutoNum type="arabicPeriod"/>
            </a:pPr>
            <a:r>
              <a:rPr lang="en-US" altLang="zh-CN" dirty="0" smtClean="0">
                <a:latin typeface="Microsoft YaHei" pitchFamily="34" charset="-122"/>
                <a:ea typeface="Microsoft YaHei" pitchFamily="34" charset="-122"/>
              </a:rPr>
              <a:t>2006</a:t>
            </a:r>
            <a:r>
              <a:rPr lang="zh-CN" altLang="en-US" dirty="0" smtClean="0">
                <a:latin typeface="Microsoft YaHei" pitchFamily="34" charset="-122"/>
                <a:ea typeface="Microsoft YaHei" pitchFamily="34" charset="-122"/>
              </a:rPr>
              <a:t>年发现新浪邮箱致命漏洞；</a:t>
            </a:r>
            <a:endParaRPr lang="en-US" altLang="zh-CN" dirty="0" smtClean="0">
              <a:latin typeface="Microsoft YaHei" pitchFamily="34" charset="-122"/>
              <a:ea typeface="Microsoft YaHei" pitchFamily="34" charset="-122"/>
            </a:endParaRPr>
          </a:p>
          <a:p>
            <a:pPr marL="342900" indent="-342900">
              <a:buFont typeface="+mj-lt"/>
              <a:buAutoNum type="arabicPeriod"/>
            </a:pPr>
            <a:r>
              <a:rPr lang="en-US" altLang="zh-CN" dirty="0" smtClean="0">
                <a:latin typeface="Microsoft YaHei" pitchFamily="34" charset="-122"/>
                <a:ea typeface="Microsoft YaHei" pitchFamily="34" charset="-122"/>
              </a:rPr>
              <a:t>2007</a:t>
            </a:r>
            <a:r>
              <a:rPr lang="zh-CN" altLang="en-US" dirty="0">
                <a:latin typeface="Microsoft YaHei" pitchFamily="34" charset="-122"/>
                <a:ea typeface="Microsoft YaHei" pitchFamily="34" charset="-122"/>
              </a:rPr>
              <a:t>年破获国防大学金一南教授泄密案；</a:t>
            </a:r>
            <a:endParaRPr lang="en-US" altLang="zh-CN" dirty="0">
              <a:latin typeface="Microsoft YaHei" pitchFamily="34" charset="-122"/>
              <a:ea typeface="Microsoft YaHei" pitchFamily="34" charset="-122"/>
            </a:endParaRPr>
          </a:p>
          <a:p>
            <a:pPr marL="342900" indent="-342900">
              <a:buFont typeface="+mj-lt"/>
              <a:buAutoNum type="arabicPeriod"/>
            </a:pPr>
            <a:r>
              <a:rPr lang="en-US" altLang="zh-CN" dirty="0">
                <a:latin typeface="Microsoft YaHei" pitchFamily="34" charset="-122"/>
                <a:ea typeface="Microsoft YaHei" pitchFamily="34" charset="-122"/>
              </a:rPr>
              <a:t>2008</a:t>
            </a:r>
            <a:r>
              <a:rPr lang="zh-CN" altLang="en-US" dirty="0">
                <a:latin typeface="Microsoft YaHei" pitchFamily="34" charset="-122"/>
                <a:ea typeface="Microsoft YaHei" pitchFamily="34" charset="-122"/>
              </a:rPr>
              <a:t>年北京奥运会网络安保；</a:t>
            </a:r>
            <a:endParaRPr lang="en-US" altLang="zh-CN" dirty="0">
              <a:latin typeface="Microsoft YaHei" pitchFamily="34" charset="-122"/>
              <a:ea typeface="Microsoft YaHei" pitchFamily="34" charset="-122"/>
            </a:endParaRPr>
          </a:p>
          <a:p>
            <a:pPr marL="342900" indent="-342900">
              <a:buFont typeface="+mj-lt"/>
              <a:buAutoNum type="arabicPeriod"/>
            </a:pPr>
            <a:r>
              <a:rPr lang="en-US" altLang="zh-CN" dirty="0">
                <a:latin typeface="Microsoft YaHei" pitchFamily="34" charset="-122"/>
                <a:ea typeface="Microsoft YaHei" pitchFamily="34" charset="-122"/>
              </a:rPr>
              <a:t>2009</a:t>
            </a:r>
            <a:r>
              <a:rPr lang="zh-CN" altLang="en-US" dirty="0">
                <a:latin typeface="Microsoft YaHei" pitchFamily="34" charset="-122"/>
                <a:ea typeface="Microsoft YaHei" pitchFamily="34" charset="-122"/>
              </a:rPr>
              <a:t>年破获国内首例网络电话诈骗案；</a:t>
            </a:r>
            <a:endParaRPr lang="en-US" altLang="zh-CN" dirty="0">
              <a:latin typeface="Microsoft YaHei" pitchFamily="34" charset="-122"/>
              <a:ea typeface="Microsoft YaHei" pitchFamily="34" charset="-122"/>
            </a:endParaRPr>
          </a:p>
          <a:p>
            <a:pPr marL="342900" indent="-342900">
              <a:buFont typeface="+mj-lt"/>
              <a:buAutoNum type="arabicPeriod"/>
            </a:pPr>
            <a:r>
              <a:rPr lang="zh-CN" altLang="en-US" dirty="0" smtClean="0">
                <a:latin typeface="Microsoft YaHei" pitchFamily="34" charset="-122"/>
                <a:ea typeface="Microsoft YaHei" pitchFamily="34" charset="-122"/>
              </a:rPr>
              <a:t>工商银行、农业银行、中国银行、建设银行、交通银行、中信银行、华侨银行、浦发银行、华夏银行、兴业银行、中国人寿、中国人保、太平洋保险、中国电信、中国移动、铁道部</a:t>
            </a:r>
            <a:r>
              <a:rPr lang="zh-CN" altLang="en-US" dirty="0">
                <a:latin typeface="Microsoft YaHei" pitchFamily="34" charset="-122"/>
                <a:ea typeface="Microsoft YaHei" pitchFamily="34" charset="-122"/>
              </a:rPr>
              <a:t>、中石油</a:t>
            </a:r>
            <a:r>
              <a:rPr lang="zh-CN" altLang="en-US" dirty="0" smtClean="0">
                <a:latin typeface="Microsoft YaHei" pitchFamily="34" charset="-122"/>
                <a:ea typeface="Microsoft YaHei" pitchFamily="34" charset="-122"/>
              </a:rPr>
              <a:t>、中石化、国航</a:t>
            </a:r>
            <a:r>
              <a:rPr lang="zh-CN" altLang="en-US" dirty="0">
                <a:latin typeface="Microsoft YaHei" pitchFamily="34" charset="-122"/>
                <a:ea typeface="Microsoft YaHei" pitchFamily="34" charset="-122"/>
              </a:rPr>
              <a:t>、首钢</a:t>
            </a:r>
            <a:r>
              <a:rPr lang="zh-CN" altLang="en-US" dirty="0" smtClean="0">
                <a:latin typeface="Microsoft YaHei" pitchFamily="34" charset="-122"/>
                <a:ea typeface="Microsoft YaHei" pitchFamily="34" charset="-122"/>
              </a:rPr>
              <a:t>、国家电网、南方电网、一汽大众、上海大众、中国商用飞机有限公司等</a:t>
            </a:r>
            <a:r>
              <a:rPr lang="zh-CN" altLang="en-US" dirty="0">
                <a:latin typeface="Microsoft YaHei" pitchFamily="34" charset="-122"/>
                <a:ea typeface="Microsoft YaHei" pitchFamily="34" charset="-122"/>
              </a:rPr>
              <a:t>信息安全项目。</a:t>
            </a:r>
            <a:endParaRPr lang="en-US" dirty="0">
              <a:latin typeface="Microsoft YaHei" pitchFamily="34" charset="-122"/>
              <a:ea typeface="Microsoft YaHei" pitchFamily="34" charset="-122"/>
            </a:endParaRPr>
          </a:p>
        </p:txBody>
      </p:sp>
      <p:sp>
        <p:nvSpPr>
          <p:cNvPr id="4" name="TextBox 3"/>
          <p:cNvSpPr txBox="1"/>
          <p:nvPr/>
        </p:nvSpPr>
        <p:spPr>
          <a:xfrm>
            <a:off x="1688442" y="3717032"/>
            <a:ext cx="9662554" cy="3139321"/>
          </a:xfrm>
          <a:prstGeom prst="rect">
            <a:avLst/>
          </a:prstGeom>
          <a:noFill/>
        </p:spPr>
        <p:txBody>
          <a:bodyPr wrap="square" rtlCol="0">
            <a:spAutoFit/>
          </a:bodyPr>
          <a:lstStyle/>
          <a:p>
            <a:r>
              <a:rPr lang="zh-CN" altLang="en-US" dirty="0">
                <a:solidFill>
                  <a:srgbClr val="FF0000"/>
                </a:solidFill>
                <a:latin typeface="Microsoft YaHei" pitchFamily="34" charset="-122"/>
                <a:ea typeface="Microsoft YaHei" pitchFamily="34" charset="-122"/>
              </a:rPr>
              <a:t>媒体采访：</a:t>
            </a:r>
            <a:endParaRPr lang="en-US" altLang="zh-CN" dirty="0">
              <a:solidFill>
                <a:srgbClr val="FF0000"/>
              </a:solidFill>
              <a:latin typeface="Microsoft YaHei" pitchFamily="34" charset="-122"/>
              <a:ea typeface="Microsoft YaHei" pitchFamily="34" charset="-122"/>
            </a:endParaRPr>
          </a:p>
          <a:p>
            <a:pPr marL="342900" indent="-342900">
              <a:buFont typeface="+mj-lt"/>
              <a:buAutoNum type="arabicPeriod"/>
            </a:pPr>
            <a:r>
              <a:rPr lang="en-US" dirty="0">
                <a:latin typeface="Microsoft YaHei" pitchFamily="34" charset="-122"/>
                <a:ea typeface="Microsoft YaHei" pitchFamily="34" charset="-122"/>
              </a:rPr>
              <a:t>09</a:t>
            </a:r>
            <a:r>
              <a:rPr lang="zh-CN" altLang="en-US" dirty="0">
                <a:latin typeface="Microsoft YaHei" pitchFamily="34" charset="-122"/>
                <a:ea typeface="Microsoft YaHei" pitchFamily="34" charset="-122"/>
              </a:rPr>
              <a:t>年</a:t>
            </a:r>
            <a:r>
              <a:rPr lang="en-US" dirty="0">
                <a:latin typeface="Microsoft YaHei" pitchFamily="34" charset="-122"/>
                <a:ea typeface="Microsoft YaHei" pitchFamily="34" charset="-122"/>
              </a:rPr>
              <a:t>1</a:t>
            </a:r>
            <a:r>
              <a:rPr lang="zh-CN" altLang="en-US" dirty="0">
                <a:latin typeface="Microsoft YaHei" pitchFamily="34" charset="-122"/>
                <a:ea typeface="Microsoft YaHei" pitchFamily="34" charset="-122"/>
              </a:rPr>
              <a:t>月接受</a:t>
            </a:r>
            <a:r>
              <a:rPr lang="en-US" altLang="zh-CN" dirty="0">
                <a:latin typeface="Microsoft YaHei" pitchFamily="34" charset="-122"/>
                <a:ea typeface="Microsoft YaHei" pitchFamily="34" charset="-122"/>
              </a:rPr>
              <a:t>《</a:t>
            </a:r>
            <a:r>
              <a:rPr lang="zh-CN" altLang="en-US" dirty="0">
                <a:latin typeface="Microsoft YaHei" pitchFamily="34" charset="-122"/>
                <a:ea typeface="Microsoft YaHei" pitchFamily="34" charset="-122"/>
              </a:rPr>
              <a:t>东方时空</a:t>
            </a:r>
            <a:r>
              <a:rPr lang="en-US" altLang="zh-CN" dirty="0">
                <a:latin typeface="Microsoft YaHei" pitchFamily="34" charset="-122"/>
                <a:ea typeface="Microsoft YaHei" pitchFamily="34" charset="-122"/>
              </a:rPr>
              <a:t>》</a:t>
            </a:r>
            <a:r>
              <a:rPr lang="zh-CN" altLang="en-US" dirty="0">
                <a:latin typeface="Microsoft YaHei" pitchFamily="34" charset="-122"/>
                <a:ea typeface="Microsoft YaHei" pitchFamily="34" charset="-122"/>
              </a:rPr>
              <a:t>栏目针对网络电话诈骗案的采访；</a:t>
            </a:r>
            <a:endParaRPr lang="en-US" dirty="0">
              <a:latin typeface="Microsoft YaHei" pitchFamily="34" charset="-122"/>
              <a:ea typeface="Microsoft YaHei" pitchFamily="34" charset="-122"/>
            </a:endParaRPr>
          </a:p>
          <a:p>
            <a:pPr marL="342900" indent="-342900">
              <a:buFont typeface="+mj-lt"/>
              <a:buAutoNum type="arabicPeriod"/>
            </a:pPr>
            <a:r>
              <a:rPr lang="en-US" dirty="0">
                <a:latin typeface="Microsoft YaHei" pitchFamily="34" charset="-122"/>
                <a:ea typeface="Microsoft YaHei" pitchFamily="34" charset="-122"/>
              </a:rPr>
              <a:t>09</a:t>
            </a:r>
            <a:r>
              <a:rPr lang="zh-CN" altLang="en-US" dirty="0">
                <a:latin typeface="Microsoft YaHei" pitchFamily="34" charset="-122"/>
                <a:ea typeface="Microsoft YaHei" pitchFamily="34" charset="-122"/>
              </a:rPr>
              <a:t>年</a:t>
            </a:r>
            <a:r>
              <a:rPr lang="en-US" dirty="0">
                <a:latin typeface="Microsoft YaHei" pitchFamily="34" charset="-122"/>
                <a:ea typeface="Microsoft YaHei" pitchFamily="34" charset="-122"/>
              </a:rPr>
              <a:t>1</a:t>
            </a:r>
            <a:r>
              <a:rPr lang="zh-CN" altLang="en-US" dirty="0">
                <a:latin typeface="Microsoft YaHei" pitchFamily="34" charset="-122"/>
                <a:ea typeface="Microsoft YaHei" pitchFamily="34" charset="-122"/>
              </a:rPr>
              <a:t>月接受</a:t>
            </a:r>
            <a:r>
              <a:rPr lang="en-US" altLang="zh-CN" dirty="0">
                <a:latin typeface="Microsoft YaHei" pitchFamily="34" charset="-122"/>
                <a:ea typeface="Microsoft YaHei" pitchFamily="34" charset="-122"/>
              </a:rPr>
              <a:t>《</a:t>
            </a:r>
            <a:r>
              <a:rPr lang="zh-CN" altLang="en-US" dirty="0">
                <a:latin typeface="Microsoft YaHei" pitchFamily="34" charset="-122"/>
                <a:ea typeface="Microsoft YaHei" pitchFamily="34" charset="-122"/>
              </a:rPr>
              <a:t>焦点访谈</a:t>
            </a:r>
            <a:r>
              <a:rPr lang="en-US" altLang="zh-CN" dirty="0">
                <a:latin typeface="Microsoft YaHei" pitchFamily="34" charset="-122"/>
                <a:ea typeface="Microsoft YaHei" pitchFamily="34" charset="-122"/>
              </a:rPr>
              <a:t>》</a:t>
            </a:r>
            <a:r>
              <a:rPr lang="zh-CN" altLang="en-US" dirty="0">
                <a:latin typeface="Microsoft YaHei" pitchFamily="34" charset="-122"/>
                <a:ea typeface="Microsoft YaHei" pitchFamily="34" charset="-122"/>
              </a:rPr>
              <a:t>栏目针对网络电话诈骗案的采访；</a:t>
            </a:r>
            <a:endParaRPr lang="en-US" dirty="0">
              <a:latin typeface="Microsoft YaHei" pitchFamily="34" charset="-122"/>
              <a:ea typeface="Microsoft YaHei" pitchFamily="34" charset="-122"/>
            </a:endParaRPr>
          </a:p>
          <a:p>
            <a:pPr marL="342900" indent="-342900">
              <a:buFont typeface="+mj-lt"/>
              <a:buAutoNum type="arabicPeriod"/>
            </a:pPr>
            <a:r>
              <a:rPr lang="en-US" dirty="0">
                <a:latin typeface="Microsoft YaHei" pitchFamily="34" charset="-122"/>
                <a:ea typeface="Microsoft YaHei" pitchFamily="34" charset="-122"/>
              </a:rPr>
              <a:t>09</a:t>
            </a:r>
            <a:r>
              <a:rPr lang="zh-CN" altLang="en-US" dirty="0">
                <a:latin typeface="Microsoft YaHei" pitchFamily="34" charset="-122"/>
                <a:ea typeface="Microsoft YaHei" pitchFamily="34" charset="-122"/>
              </a:rPr>
              <a:t>年</a:t>
            </a:r>
            <a:r>
              <a:rPr lang="en-US" dirty="0">
                <a:latin typeface="Microsoft YaHei" pitchFamily="34" charset="-122"/>
                <a:ea typeface="Microsoft YaHei" pitchFamily="34" charset="-122"/>
              </a:rPr>
              <a:t>12</a:t>
            </a:r>
            <a:r>
              <a:rPr lang="zh-CN" altLang="en-US" dirty="0">
                <a:latin typeface="Microsoft YaHei" pitchFamily="34" charset="-122"/>
                <a:ea typeface="Microsoft YaHei" pitchFamily="34" charset="-122"/>
              </a:rPr>
              <a:t>月接受</a:t>
            </a:r>
            <a:r>
              <a:rPr lang="en-US" altLang="zh-CN" dirty="0">
                <a:latin typeface="Microsoft YaHei" pitchFamily="34" charset="-122"/>
                <a:ea typeface="Microsoft YaHei" pitchFamily="34" charset="-122"/>
              </a:rPr>
              <a:t>《</a:t>
            </a:r>
            <a:r>
              <a:rPr lang="zh-CN" altLang="en-US" dirty="0">
                <a:latin typeface="Microsoft YaHei" pitchFamily="34" charset="-122"/>
                <a:ea typeface="Microsoft YaHei" pitchFamily="34" charset="-122"/>
              </a:rPr>
              <a:t>东方时空</a:t>
            </a:r>
            <a:r>
              <a:rPr lang="en-US" altLang="zh-CN" dirty="0">
                <a:latin typeface="Microsoft YaHei" pitchFamily="34" charset="-122"/>
                <a:ea typeface="Microsoft YaHei" pitchFamily="34" charset="-122"/>
              </a:rPr>
              <a:t>》</a:t>
            </a:r>
            <a:r>
              <a:rPr lang="zh-CN" altLang="en-US" dirty="0">
                <a:latin typeface="Microsoft YaHei" pitchFamily="34" charset="-122"/>
                <a:ea typeface="Microsoft YaHei" pitchFamily="34" charset="-122"/>
              </a:rPr>
              <a:t>针对</a:t>
            </a:r>
            <a:r>
              <a:rPr lang="en-US" dirty="0">
                <a:latin typeface="Microsoft YaHei" pitchFamily="34" charset="-122"/>
                <a:ea typeface="Microsoft YaHei" pitchFamily="34" charset="-122"/>
              </a:rPr>
              <a:t>519</a:t>
            </a:r>
            <a:r>
              <a:rPr lang="zh-CN" altLang="en-US" dirty="0">
                <a:latin typeface="Microsoft YaHei" pitchFamily="34" charset="-122"/>
                <a:ea typeface="Microsoft YaHei" pitchFamily="34" charset="-122"/>
              </a:rPr>
              <a:t>断网案的采访；</a:t>
            </a:r>
            <a:endParaRPr lang="en-US" dirty="0">
              <a:latin typeface="Microsoft YaHei" pitchFamily="34" charset="-122"/>
              <a:ea typeface="Microsoft YaHei" pitchFamily="34" charset="-122"/>
            </a:endParaRPr>
          </a:p>
          <a:p>
            <a:pPr marL="342900" indent="-342900">
              <a:buFont typeface="+mj-lt"/>
              <a:buAutoNum type="arabicPeriod"/>
            </a:pPr>
            <a:r>
              <a:rPr lang="en-US" dirty="0">
                <a:latin typeface="Microsoft YaHei" pitchFamily="34" charset="-122"/>
                <a:ea typeface="Microsoft YaHei" pitchFamily="34" charset="-122"/>
              </a:rPr>
              <a:t>10</a:t>
            </a:r>
            <a:r>
              <a:rPr lang="zh-CN" altLang="en-US" dirty="0">
                <a:latin typeface="Microsoft YaHei" pitchFamily="34" charset="-122"/>
                <a:ea typeface="Microsoft YaHei" pitchFamily="34" charset="-122"/>
              </a:rPr>
              <a:t>年</a:t>
            </a:r>
            <a:r>
              <a:rPr lang="en-US" dirty="0">
                <a:latin typeface="Microsoft YaHei" pitchFamily="34" charset="-122"/>
                <a:ea typeface="Microsoft YaHei" pitchFamily="34" charset="-122"/>
              </a:rPr>
              <a:t>1</a:t>
            </a:r>
            <a:r>
              <a:rPr lang="zh-CN" altLang="en-US" dirty="0">
                <a:latin typeface="Microsoft YaHei" pitchFamily="34" charset="-122"/>
                <a:ea typeface="Microsoft YaHei" pitchFamily="34" charset="-122"/>
              </a:rPr>
              <a:t>月接受</a:t>
            </a:r>
            <a:r>
              <a:rPr lang="en-US" altLang="zh-CN" dirty="0">
                <a:latin typeface="Microsoft YaHei" pitchFamily="34" charset="-122"/>
                <a:ea typeface="Microsoft YaHei" pitchFamily="34" charset="-122"/>
              </a:rPr>
              <a:t>《</a:t>
            </a:r>
            <a:r>
              <a:rPr lang="zh-CN" altLang="en-US" dirty="0">
                <a:latin typeface="Microsoft YaHei" pitchFamily="34" charset="-122"/>
                <a:ea typeface="Microsoft YaHei" pitchFamily="34" charset="-122"/>
              </a:rPr>
              <a:t>东方时空</a:t>
            </a:r>
            <a:r>
              <a:rPr lang="en-US" altLang="zh-CN" dirty="0">
                <a:latin typeface="Microsoft YaHei" pitchFamily="34" charset="-122"/>
                <a:ea typeface="Microsoft YaHei" pitchFamily="34" charset="-122"/>
              </a:rPr>
              <a:t>》</a:t>
            </a:r>
            <a:r>
              <a:rPr lang="zh-CN" altLang="en-US" dirty="0">
                <a:latin typeface="Microsoft YaHei" pitchFamily="34" charset="-122"/>
                <a:ea typeface="Microsoft YaHei" pitchFamily="34" charset="-122"/>
              </a:rPr>
              <a:t>栏目针对政府网站被篡改事件的采访；</a:t>
            </a:r>
            <a:endParaRPr lang="en-US" dirty="0">
              <a:latin typeface="Microsoft YaHei" pitchFamily="34" charset="-122"/>
              <a:ea typeface="Microsoft YaHei" pitchFamily="34" charset="-122"/>
            </a:endParaRPr>
          </a:p>
          <a:p>
            <a:pPr marL="342900" indent="-342900">
              <a:buFont typeface="+mj-lt"/>
              <a:buAutoNum type="arabicPeriod"/>
            </a:pPr>
            <a:r>
              <a:rPr lang="en-US" dirty="0">
                <a:latin typeface="Microsoft YaHei" pitchFamily="34" charset="-122"/>
                <a:ea typeface="Microsoft YaHei" pitchFamily="34" charset="-122"/>
              </a:rPr>
              <a:t>10</a:t>
            </a:r>
            <a:r>
              <a:rPr lang="zh-CN" altLang="en-US" dirty="0">
                <a:latin typeface="Microsoft YaHei" pitchFamily="34" charset="-122"/>
                <a:ea typeface="Microsoft YaHei" pitchFamily="34" charset="-122"/>
              </a:rPr>
              <a:t>年</a:t>
            </a:r>
            <a:r>
              <a:rPr lang="en-US" dirty="0">
                <a:latin typeface="Microsoft YaHei" pitchFamily="34" charset="-122"/>
                <a:ea typeface="Microsoft YaHei" pitchFamily="34" charset="-122"/>
              </a:rPr>
              <a:t>12</a:t>
            </a:r>
            <a:r>
              <a:rPr lang="zh-CN" altLang="en-US" dirty="0">
                <a:latin typeface="Microsoft YaHei" pitchFamily="34" charset="-122"/>
                <a:ea typeface="Microsoft YaHei" pitchFamily="34" charset="-122"/>
              </a:rPr>
              <a:t>月接受环球时报英文版针对</a:t>
            </a:r>
            <a:r>
              <a:rPr lang="en-US" altLang="zh-CN" dirty="0">
                <a:latin typeface="Microsoft YaHei" pitchFamily="34" charset="-122"/>
                <a:ea typeface="Microsoft YaHei" pitchFamily="34" charset="-122"/>
              </a:rPr>
              <a:t>《</a:t>
            </a:r>
            <a:r>
              <a:rPr lang="en-US" dirty="0">
                <a:latin typeface="Microsoft YaHei" pitchFamily="34" charset="-122"/>
                <a:ea typeface="Microsoft YaHei" pitchFamily="34" charset="-122"/>
              </a:rPr>
              <a:t>Calls to curb Internet hacking </a:t>
            </a:r>
            <a:r>
              <a:rPr lang="en-US" altLang="zh-CN" dirty="0">
                <a:latin typeface="Microsoft YaHei" pitchFamily="34" charset="-122"/>
                <a:ea typeface="Microsoft YaHei" pitchFamily="34" charset="-122"/>
              </a:rPr>
              <a:t>》</a:t>
            </a:r>
            <a:r>
              <a:rPr lang="zh-CN" altLang="en-US" dirty="0">
                <a:latin typeface="Microsoft YaHei" pitchFamily="34" charset="-122"/>
                <a:ea typeface="Microsoft YaHei" pitchFamily="34" charset="-122"/>
              </a:rPr>
              <a:t>的采访。</a:t>
            </a:r>
            <a:endParaRPr lang="en-US" dirty="0">
              <a:latin typeface="Microsoft YaHei" pitchFamily="34" charset="-122"/>
              <a:ea typeface="Microsoft YaHei" pitchFamily="34" charset="-122"/>
            </a:endParaRPr>
          </a:p>
          <a:p>
            <a:pPr marL="342900" indent="-342900">
              <a:buFont typeface="+mj-lt"/>
              <a:buAutoNum type="arabicPeriod"/>
            </a:pPr>
            <a:r>
              <a:rPr lang="en-US" dirty="0">
                <a:latin typeface="Microsoft YaHei" pitchFamily="34" charset="-122"/>
                <a:ea typeface="Microsoft YaHei" pitchFamily="34" charset="-122"/>
              </a:rPr>
              <a:t>11</a:t>
            </a:r>
            <a:r>
              <a:rPr lang="zh-CN" altLang="en-US" dirty="0">
                <a:latin typeface="Microsoft YaHei" pitchFamily="34" charset="-122"/>
                <a:ea typeface="Microsoft YaHei" pitchFamily="34" charset="-122"/>
              </a:rPr>
              <a:t>年</a:t>
            </a:r>
            <a:r>
              <a:rPr lang="en-US" dirty="0">
                <a:latin typeface="Microsoft YaHei" pitchFamily="34" charset="-122"/>
                <a:ea typeface="Microsoft YaHei" pitchFamily="34" charset="-122"/>
              </a:rPr>
              <a:t>1</a:t>
            </a:r>
            <a:r>
              <a:rPr lang="zh-CN" altLang="en-US" dirty="0">
                <a:latin typeface="Microsoft YaHei" pitchFamily="34" charset="-122"/>
                <a:ea typeface="Microsoft YaHei" pitchFamily="34" charset="-122"/>
              </a:rPr>
              <a:t>月接受环球时报英文版针对</a:t>
            </a:r>
            <a:r>
              <a:rPr lang="en-US" altLang="zh-CN" dirty="0">
                <a:latin typeface="Microsoft YaHei" pitchFamily="34" charset="-122"/>
                <a:ea typeface="Microsoft YaHei" pitchFamily="34" charset="-122"/>
              </a:rPr>
              <a:t>《</a:t>
            </a:r>
            <a:r>
              <a:rPr lang="en-US" dirty="0">
                <a:latin typeface="Microsoft YaHei" pitchFamily="34" charset="-122"/>
                <a:ea typeface="Microsoft YaHei" pitchFamily="34" charset="-122"/>
              </a:rPr>
              <a:t>Hacked iTunes accounts sold online</a:t>
            </a:r>
            <a:r>
              <a:rPr lang="en-US" altLang="zh-CN" dirty="0">
                <a:latin typeface="Microsoft YaHei" pitchFamily="34" charset="-122"/>
                <a:ea typeface="Microsoft YaHei" pitchFamily="34" charset="-122"/>
              </a:rPr>
              <a:t>》</a:t>
            </a:r>
            <a:r>
              <a:rPr lang="zh-CN" altLang="en-US" dirty="0">
                <a:latin typeface="Microsoft YaHei" pitchFamily="34" charset="-122"/>
                <a:ea typeface="Microsoft YaHei" pitchFamily="34" charset="-122"/>
              </a:rPr>
              <a:t>的采访；</a:t>
            </a:r>
            <a:endParaRPr lang="en-US" dirty="0">
              <a:latin typeface="Microsoft YaHei" pitchFamily="34" charset="-122"/>
              <a:ea typeface="Microsoft YaHei" pitchFamily="34" charset="-122"/>
            </a:endParaRPr>
          </a:p>
          <a:p>
            <a:pPr marL="342900" indent="-342900">
              <a:buFont typeface="+mj-lt"/>
              <a:buAutoNum type="arabicPeriod"/>
            </a:pPr>
            <a:r>
              <a:rPr lang="en-US" dirty="0">
                <a:latin typeface="Microsoft YaHei" pitchFamily="34" charset="-122"/>
                <a:ea typeface="Microsoft YaHei" pitchFamily="34" charset="-122"/>
              </a:rPr>
              <a:t>11</a:t>
            </a:r>
            <a:r>
              <a:rPr lang="zh-CN" altLang="en-US" dirty="0">
                <a:latin typeface="Microsoft YaHei" pitchFamily="34" charset="-122"/>
                <a:ea typeface="Microsoft YaHei" pitchFamily="34" charset="-122"/>
              </a:rPr>
              <a:t>年</a:t>
            </a:r>
            <a:r>
              <a:rPr lang="en-US" dirty="0">
                <a:latin typeface="Microsoft YaHei" pitchFamily="34" charset="-122"/>
                <a:ea typeface="Microsoft YaHei" pitchFamily="34" charset="-122"/>
              </a:rPr>
              <a:t>2</a:t>
            </a:r>
            <a:r>
              <a:rPr lang="zh-CN" altLang="en-US" dirty="0">
                <a:latin typeface="Microsoft YaHei" pitchFamily="34" charset="-122"/>
                <a:ea typeface="Microsoft YaHei" pitchFamily="34" charset="-122"/>
              </a:rPr>
              <a:t>月接受环球时报英文版针对</a:t>
            </a:r>
            <a:r>
              <a:rPr lang="en-US" altLang="zh-CN" dirty="0">
                <a:latin typeface="Microsoft YaHei" pitchFamily="34" charset="-122"/>
                <a:ea typeface="Microsoft YaHei" pitchFamily="34" charset="-122"/>
              </a:rPr>
              <a:t>《</a:t>
            </a:r>
            <a:r>
              <a:rPr lang="en-US" dirty="0">
                <a:latin typeface="Microsoft YaHei" pitchFamily="34" charset="-122"/>
                <a:ea typeface="Microsoft YaHei" pitchFamily="34" charset="-122"/>
              </a:rPr>
              <a:t>Spyware found in 150000 mobile phones</a:t>
            </a:r>
            <a:r>
              <a:rPr lang="en-US" altLang="zh-CN" dirty="0">
                <a:latin typeface="Microsoft YaHei" pitchFamily="34" charset="-122"/>
                <a:ea typeface="Microsoft YaHei" pitchFamily="34" charset="-122"/>
              </a:rPr>
              <a:t>》</a:t>
            </a:r>
            <a:r>
              <a:rPr lang="zh-CN" altLang="en-US" dirty="0">
                <a:latin typeface="Microsoft YaHei" pitchFamily="34" charset="-122"/>
                <a:ea typeface="Microsoft YaHei" pitchFamily="34" charset="-122"/>
              </a:rPr>
              <a:t>的采访；</a:t>
            </a:r>
            <a:endParaRPr lang="en-US" dirty="0">
              <a:latin typeface="Microsoft YaHei" pitchFamily="34" charset="-122"/>
              <a:ea typeface="Microsoft YaHei" pitchFamily="34" charset="-122"/>
            </a:endParaRPr>
          </a:p>
          <a:p>
            <a:pPr marL="342900" indent="-342900">
              <a:buFont typeface="+mj-lt"/>
              <a:buAutoNum type="arabicPeriod"/>
            </a:pPr>
            <a:r>
              <a:rPr lang="en-US" dirty="0">
                <a:latin typeface="Microsoft YaHei" pitchFamily="34" charset="-122"/>
                <a:ea typeface="Microsoft YaHei" pitchFamily="34" charset="-122"/>
              </a:rPr>
              <a:t>12</a:t>
            </a:r>
            <a:r>
              <a:rPr lang="zh-CN" altLang="en-US" dirty="0">
                <a:latin typeface="Microsoft YaHei" pitchFamily="34" charset="-122"/>
                <a:ea typeface="Microsoft YaHei" pitchFamily="34" charset="-122"/>
              </a:rPr>
              <a:t>年</a:t>
            </a:r>
            <a:r>
              <a:rPr lang="en-US" dirty="0">
                <a:latin typeface="Microsoft YaHei" pitchFamily="34" charset="-122"/>
                <a:ea typeface="Microsoft YaHei" pitchFamily="34" charset="-122"/>
              </a:rPr>
              <a:t>3</a:t>
            </a:r>
            <a:r>
              <a:rPr lang="zh-CN" altLang="en-US" dirty="0">
                <a:latin typeface="Microsoft YaHei" pitchFamily="34" charset="-122"/>
                <a:ea typeface="Microsoft YaHei" pitchFamily="34" charset="-122"/>
              </a:rPr>
              <a:t>月</a:t>
            </a:r>
            <a:r>
              <a:rPr lang="en-US" dirty="0">
                <a:latin typeface="Microsoft YaHei" pitchFamily="34" charset="-122"/>
                <a:ea typeface="Microsoft YaHei" pitchFamily="34" charset="-122"/>
              </a:rPr>
              <a:t>31</a:t>
            </a:r>
            <a:r>
              <a:rPr lang="zh-CN" altLang="en-US" dirty="0">
                <a:latin typeface="Microsoft YaHei" pitchFamily="34" charset="-122"/>
                <a:ea typeface="Microsoft YaHei" pitchFamily="34" charset="-122"/>
              </a:rPr>
              <a:t>日接受</a:t>
            </a:r>
            <a:r>
              <a:rPr lang="en-US" altLang="zh-CN" dirty="0">
                <a:latin typeface="Microsoft YaHei" pitchFamily="34" charset="-122"/>
                <a:ea typeface="Microsoft YaHei" pitchFamily="34" charset="-122"/>
              </a:rPr>
              <a:t>《</a:t>
            </a:r>
            <a:r>
              <a:rPr lang="en-US" dirty="0">
                <a:latin typeface="Microsoft YaHei" pitchFamily="34" charset="-122"/>
                <a:ea typeface="Microsoft YaHei" pitchFamily="34" charset="-122"/>
              </a:rPr>
              <a:t>24</a:t>
            </a:r>
            <a:r>
              <a:rPr lang="zh-CN" altLang="en-US" dirty="0">
                <a:latin typeface="Microsoft YaHei" pitchFamily="34" charset="-122"/>
                <a:ea typeface="Microsoft YaHei" pitchFamily="34" charset="-122"/>
              </a:rPr>
              <a:t>小时</a:t>
            </a:r>
            <a:r>
              <a:rPr lang="en-US" altLang="zh-CN" dirty="0">
                <a:latin typeface="Microsoft YaHei" pitchFamily="34" charset="-122"/>
                <a:ea typeface="Microsoft YaHei" pitchFamily="34" charset="-122"/>
              </a:rPr>
              <a:t>》</a:t>
            </a:r>
            <a:r>
              <a:rPr lang="zh-CN" altLang="en-US" dirty="0">
                <a:latin typeface="Microsoft YaHei" pitchFamily="34" charset="-122"/>
                <a:ea typeface="Microsoft YaHei" pitchFamily="34" charset="-122"/>
              </a:rPr>
              <a:t>针对匿名者阻断互联网事件的现场嘉宾</a:t>
            </a:r>
            <a:r>
              <a:rPr lang="zh-CN" altLang="en-US" dirty="0" smtClean="0">
                <a:latin typeface="Microsoft YaHei" pitchFamily="34" charset="-122"/>
                <a:ea typeface="Microsoft YaHei" pitchFamily="34" charset="-122"/>
              </a:rPr>
              <a:t>采访；</a:t>
            </a:r>
            <a:endParaRPr lang="en-US" altLang="zh-CN" dirty="0" smtClean="0">
              <a:latin typeface="Microsoft YaHei" pitchFamily="34" charset="-122"/>
              <a:ea typeface="Microsoft YaHei" pitchFamily="34" charset="-122"/>
            </a:endParaRPr>
          </a:p>
          <a:p>
            <a:pPr marL="342900" indent="-342900">
              <a:buFont typeface="+mj-lt"/>
              <a:buAutoNum type="arabicPeriod"/>
            </a:pPr>
            <a:r>
              <a:rPr lang="en-US" dirty="0" smtClean="0">
                <a:latin typeface="Microsoft YaHei" pitchFamily="34" charset="-122"/>
                <a:ea typeface="Microsoft YaHei" pitchFamily="34" charset="-122"/>
              </a:rPr>
              <a:t>13</a:t>
            </a:r>
            <a:r>
              <a:rPr lang="zh-CN" altLang="en-US" dirty="0" smtClean="0">
                <a:latin typeface="Microsoft YaHei" pitchFamily="34" charset="-122"/>
                <a:ea typeface="Microsoft YaHei" pitchFamily="34" charset="-122"/>
              </a:rPr>
              <a:t>年</a:t>
            </a:r>
            <a:r>
              <a:rPr lang="en-US" altLang="zh-CN" dirty="0" smtClean="0">
                <a:latin typeface="Microsoft YaHei" pitchFamily="34" charset="-122"/>
                <a:ea typeface="Microsoft YaHei" pitchFamily="34" charset="-122"/>
              </a:rPr>
              <a:t>9</a:t>
            </a:r>
            <a:r>
              <a:rPr lang="zh-CN" altLang="en-US" dirty="0" smtClean="0">
                <a:latin typeface="Microsoft YaHei" pitchFamily="34" charset="-122"/>
                <a:ea typeface="Microsoft YaHei" pitchFamily="34" charset="-122"/>
              </a:rPr>
              <a:t>月</a:t>
            </a:r>
            <a:r>
              <a:rPr lang="en-US" altLang="zh-CN" dirty="0" smtClean="0">
                <a:latin typeface="Microsoft YaHei" pitchFamily="34" charset="-122"/>
                <a:ea typeface="Microsoft YaHei" pitchFamily="34" charset="-122"/>
              </a:rPr>
              <a:t>24</a:t>
            </a:r>
            <a:r>
              <a:rPr lang="zh-CN" altLang="en-US" dirty="0" smtClean="0">
                <a:latin typeface="Microsoft YaHei" pitchFamily="34" charset="-122"/>
                <a:ea typeface="Microsoft YaHei" pitchFamily="34" charset="-122"/>
              </a:rPr>
              <a:t>日接受</a:t>
            </a:r>
            <a:r>
              <a:rPr lang="en-US" altLang="zh-CN" dirty="0" smtClean="0">
                <a:latin typeface="Microsoft YaHei" pitchFamily="34" charset="-122"/>
                <a:ea typeface="Microsoft YaHei" pitchFamily="34" charset="-122"/>
              </a:rPr>
              <a:t>《</a:t>
            </a:r>
            <a:r>
              <a:rPr lang="zh-CN" altLang="en-US" dirty="0" smtClean="0">
                <a:latin typeface="Microsoft YaHei" pitchFamily="34" charset="-122"/>
                <a:ea typeface="Microsoft YaHei" pitchFamily="34" charset="-122"/>
              </a:rPr>
              <a:t>焦点访谈</a:t>
            </a:r>
            <a:r>
              <a:rPr lang="en-US" altLang="zh-CN" dirty="0" smtClean="0">
                <a:latin typeface="Microsoft YaHei" pitchFamily="34" charset="-122"/>
                <a:ea typeface="Microsoft YaHei" pitchFamily="34" charset="-122"/>
              </a:rPr>
              <a:t>》</a:t>
            </a:r>
            <a:r>
              <a:rPr lang="zh-CN" altLang="en-US" dirty="0" smtClean="0">
                <a:latin typeface="Microsoft YaHei" pitchFamily="34" charset="-122"/>
                <a:ea typeface="Microsoft YaHei" pitchFamily="34" charset="-122"/>
              </a:rPr>
              <a:t>针对清烟器网络信息的采访；</a:t>
            </a:r>
            <a:endParaRPr lang="en-US" altLang="zh-CN" dirty="0" smtClean="0">
              <a:latin typeface="Microsoft YaHei" pitchFamily="34" charset="-122"/>
              <a:ea typeface="Microsoft YaHei" pitchFamily="34" charset="-122"/>
            </a:endParaRPr>
          </a:p>
          <a:p>
            <a:pPr marL="342900" indent="-342900">
              <a:buFont typeface="+mj-lt"/>
              <a:buAutoNum type="arabicPeriod"/>
            </a:pPr>
            <a:r>
              <a:rPr lang="en-US" dirty="0" smtClean="0">
                <a:latin typeface="Microsoft YaHei" pitchFamily="34" charset="-122"/>
                <a:ea typeface="Microsoft YaHei" pitchFamily="34" charset="-122"/>
              </a:rPr>
              <a:t>13</a:t>
            </a:r>
            <a:r>
              <a:rPr lang="zh-CN" altLang="en-US" dirty="0" smtClean="0">
                <a:latin typeface="Microsoft YaHei" pitchFamily="34" charset="-122"/>
                <a:ea typeface="Microsoft YaHei" pitchFamily="34" charset="-122"/>
              </a:rPr>
              <a:t>年</a:t>
            </a:r>
            <a:r>
              <a:rPr lang="en-US" altLang="zh-CN" dirty="0" smtClean="0">
                <a:latin typeface="Microsoft YaHei" pitchFamily="34" charset="-122"/>
                <a:ea typeface="Microsoft YaHei" pitchFamily="34" charset="-122"/>
              </a:rPr>
              <a:t>11</a:t>
            </a:r>
            <a:r>
              <a:rPr lang="zh-CN" altLang="en-US" dirty="0" smtClean="0">
                <a:latin typeface="Microsoft YaHei" pitchFamily="34" charset="-122"/>
                <a:ea typeface="Microsoft YaHei" pitchFamily="34" charset="-122"/>
              </a:rPr>
              <a:t>月</a:t>
            </a:r>
            <a:r>
              <a:rPr lang="en-US" altLang="zh-CN" dirty="0" smtClean="0">
                <a:latin typeface="Microsoft YaHei" pitchFamily="34" charset="-122"/>
                <a:ea typeface="Microsoft YaHei" pitchFamily="34" charset="-122"/>
              </a:rPr>
              <a:t>3</a:t>
            </a:r>
            <a:r>
              <a:rPr lang="zh-CN" altLang="en-US" dirty="0" smtClean="0">
                <a:latin typeface="Microsoft YaHei" pitchFamily="34" charset="-122"/>
                <a:ea typeface="Microsoft YaHei" pitchFamily="34" charset="-122"/>
              </a:rPr>
              <a:t>日接受</a:t>
            </a:r>
            <a:r>
              <a:rPr lang="en-US" altLang="zh-CN" dirty="0" smtClean="0">
                <a:latin typeface="Microsoft YaHei" pitchFamily="34" charset="-122"/>
                <a:ea typeface="Microsoft YaHei" pitchFamily="34" charset="-122"/>
              </a:rPr>
              <a:t>《</a:t>
            </a:r>
            <a:r>
              <a:rPr lang="zh-CN" altLang="en-US" dirty="0" smtClean="0">
                <a:latin typeface="Microsoft YaHei" pitchFamily="34" charset="-122"/>
                <a:ea typeface="Microsoft YaHei" pitchFamily="34" charset="-122"/>
              </a:rPr>
              <a:t>焦点访谈</a:t>
            </a:r>
            <a:r>
              <a:rPr lang="en-US" altLang="zh-CN" dirty="0" smtClean="0">
                <a:latin typeface="Microsoft YaHei" pitchFamily="34" charset="-122"/>
                <a:ea typeface="Microsoft YaHei" pitchFamily="34" charset="-122"/>
              </a:rPr>
              <a:t>》</a:t>
            </a:r>
            <a:r>
              <a:rPr lang="zh-CN" altLang="en-US" dirty="0" smtClean="0">
                <a:latin typeface="Microsoft YaHei" pitchFamily="34" charset="-122"/>
                <a:ea typeface="Microsoft YaHei" pitchFamily="34" charset="-122"/>
              </a:rPr>
              <a:t>针对手机二次打包软件包含恶意软件的采访。</a:t>
            </a:r>
            <a:endParaRPr lang="en-US" dirty="0">
              <a:latin typeface="Microsoft YaHei" pitchFamily="34" charset="-122"/>
              <a:ea typeface="Microsoft YaHei" pitchFamily="34" charset="-122"/>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844" y="450457"/>
            <a:ext cx="2521128" cy="27887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110560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List of </a:t>
            </a:r>
            <a:r>
              <a:rPr lang="en-US" dirty="0" err="1" smtClean="0"/>
              <a:t>WAFaaS</a:t>
            </a:r>
            <a:r>
              <a:rPr lang="en-US" dirty="0" smtClean="0"/>
              <a:t> Protection</a:t>
            </a:r>
            <a:endParaRPr lang="en-US" dirty="0"/>
          </a:p>
        </p:txBody>
      </p:sp>
      <p:pic>
        <p:nvPicPr>
          <p:cNvPr id="4" name="Picture 3"/>
          <p:cNvPicPr>
            <a:picLocks noChangeAspect="1"/>
          </p:cNvPicPr>
          <p:nvPr/>
        </p:nvPicPr>
        <p:blipFill>
          <a:blip r:embed="rId2"/>
          <a:stretch>
            <a:fillRect/>
          </a:stretch>
        </p:blipFill>
        <p:spPr>
          <a:xfrm>
            <a:off x="914400" y="1143000"/>
            <a:ext cx="10359444" cy="5410200"/>
          </a:xfrm>
          <a:prstGeom prst="rect">
            <a:avLst/>
          </a:prstGeom>
        </p:spPr>
      </p:pic>
    </p:spTree>
    <p:extLst>
      <p:ext uri="{BB962C8B-B14F-4D97-AF65-F5344CB8AC3E}">
        <p14:creationId xmlns:p14="http://schemas.microsoft.com/office/powerpoint/2010/main" val="4353612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235883" y="4756812"/>
            <a:ext cx="5715000" cy="942396"/>
          </a:xfrm>
          <a:prstGeom prst="rect">
            <a:avLst/>
          </a:prstGeom>
          <a:solidFill>
            <a:schemeClr val="bg1">
              <a:lumMod val="95000"/>
            </a:schemeClr>
          </a:solidFill>
          <a:ln w="19050">
            <a:solidFill>
              <a:schemeClr val="bg1">
                <a:lumMod val="65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JM" sz="2800" b="1" dirty="0">
              <a:solidFill>
                <a:schemeClr val="lt1"/>
              </a:solidFill>
              <a:effectLst>
                <a:outerShdw blurRad="25400" dist="25400" dir="2700000" algn="tl">
                  <a:srgbClr val="000000">
                    <a:alpha val="0"/>
                  </a:srgbClr>
                </a:outerShdw>
              </a:effectLst>
            </a:endParaRPr>
          </a:p>
        </p:txBody>
      </p:sp>
      <p:sp>
        <p:nvSpPr>
          <p:cNvPr id="2" name="Title 1"/>
          <p:cNvSpPr>
            <a:spLocks noGrp="1"/>
          </p:cNvSpPr>
          <p:nvPr>
            <p:ph type="title"/>
          </p:nvPr>
        </p:nvSpPr>
        <p:spPr/>
        <p:txBody>
          <a:bodyPr/>
          <a:lstStyle/>
          <a:p>
            <a:r>
              <a:rPr lang="en-US" dirty="0" smtClean="0"/>
              <a:t>More sophisticated </a:t>
            </a:r>
            <a:r>
              <a:rPr lang="en-US" dirty="0"/>
              <a:t>a</a:t>
            </a:r>
            <a:r>
              <a:rPr lang="en-US" dirty="0" smtClean="0"/>
              <a:t>ttacks are multi-Layer</a:t>
            </a:r>
            <a:endParaRPr lang="en-US" dirty="0"/>
          </a:p>
        </p:txBody>
      </p:sp>
      <p:sp>
        <p:nvSpPr>
          <p:cNvPr id="14" name="Rectangle 13"/>
          <p:cNvSpPr/>
          <p:nvPr/>
        </p:nvSpPr>
        <p:spPr>
          <a:xfrm>
            <a:off x="4421975" y="4935623"/>
            <a:ext cx="4528908" cy="584775"/>
          </a:xfrm>
          <a:prstGeom prst="rect">
            <a:avLst/>
          </a:prstGeom>
        </p:spPr>
        <p:txBody>
          <a:bodyPr wrap="square">
            <a:spAutoFit/>
          </a:bodyPr>
          <a:lstStyle/>
          <a:p>
            <a:pPr lvl="0" algn="ctr">
              <a:defRPr/>
            </a:pPr>
            <a:r>
              <a:rPr lang="en-JM" sz="3200" dirty="0">
                <a:solidFill>
                  <a:schemeClr val="tx2"/>
                </a:solidFill>
                <a:latin typeface="Franklin Gothic Medium"/>
                <a:ea typeface="Tahoma" pitchFamily="34" charset="0"/>
                <a:cs typeface="Franklin Gothic Medium"/>
              </a:rPr>
              <a:t>Network</a:t>
            </a:r>
          </a:p>
        </p:txBody>
      </p:sp>
      <p:sp>
        <p:nvSpPr>
          <p:cNvPr id="10" name="Freeform 5"/>
          <p:cNvSpPr>
            <a:spLocks noEditPoints="1"/>
          </p:cNvSpPr>
          <p:nvPr/>
        </p:nvSpPr>
        <p:spPr bwMode="auto">
          <a:xfrm>
            <a:off x="3786444" y="4911819"/>
            <a:ext cx="552604" cy="632382"/>
          </a:xfrm>
          <a:custGeom>
            <a:avLst/>
            <a:gdLst>
              <a:gd name="T0" fmla="*/ 371 w 400"/>
              <a:gd name="T1" fmla="*/ 104 h 459"/>
              <a:gd name="T2" fmla="*/ 400 w 400"/>
              <a:gd name="T3" fmla="*/ 74 h 459"/>
              <a:gd name="T4" fmla="*/ 400 w 400"/>
              <a:gd name="T5" fmla="*/ 29 h 459"/>
              <a:gd name="T6" fmla="*/ 371 w 400"/>
              <a:gd name="T7" fmla="*/ 0 h 459"/>
              <a:gd name="T8" fmla="*/ 322 w 400"/>
              <a:gd name="T9" fmla="*/ 0 h 459"/>
              <a:gd name="T10" fmla="*/ 293 w 400"/>
              <a:gd name="T11" fmla="*/ 29 h 459"/>
              <a:gd name="T12" fmla="*/ 293 w 400"/>
              <a:gd name="T13" fmla="*/ 66 h 459"/>
              <a:gd name="T14" fmla="*/ 98 w 400"/>
              <a:gd name="T15" fmla="*/ 184 h 459"/>
              <a:gd name="T16" fmla="*/ 79 w 400"/>
              <a:gd name="T17" fmla="*/ 177 h 459"/>
              <a:gd name="T18" fmla="*/ 30 w 400"/>
              <a:gd name="T19" fmla="*/ 177 h 459"/>
              <a:gd name="T20" fmla="*/ 0 w 400"/>
              <a:gd name="T21" fmla="*/ 207 h 459"/>
              <a:gd name="T22" fmla="*/ 0 w 400"/>
              <a:gd name="T23" fmla="*/ 252 h 459"/>
              <a:gd name="T24" fmla="*/ 30 w 400"/>
              <a:gd name="T25" fmla="*/ 281 h 459"/>
              <a:gd name="T26" fmla="*/ 79 w 400"/>
              <a:gd name="T27" fmla="*/ 281 h 459"/>
              <a:gd name="T28" fmla="*/ 98 w 400"/>
              <a:gd name="T29" fmla="*/ 274 h 459"/>
              <a:gd name="T30" fmla="*/ 293 w 400"/>
              <a:gd name="T31" fmla="*/ 393 h 459"/>
              <a:gd name="T32" fmla="*/ 293 w 400"/>
              <a:gd name="T33" fmla="*/ 429 h 459"/>
              <a:gd name="T34" fmla="*/ 322 w 400"/>
              <a:gd name="T35" fmla="*/ 459 h 459"/>
              <a:gd name="T36" fmla="*/ 371 w 400"/>
              <a:gd name="T37" fmla="*/ 459 h 459"/>
              <a:gd name="T38" fmla="*/ 400 w 400"/>
              <a:gd name="T39" fmla="*/ 429 h 459"/>
              <a:gd name="T40" fmla="*/ 400 w 400"/>
              <a:gd name="T41" fmla="*/ 384 h 459"/>
              <a:gd name="T42" fmla="*/ 371 w 400"/>
              <a:gd name="T43" fmla="*/ 355 h 459"/>
              <a:gd name="T44" fmla="*/ 363 w 400"/>
              <a:gd name="T45" fmla="*/ 355 h 459"/>
              <a:gd name="T46" fmla="*/ 363 w 400"/>
              <a:gd name="T47" fmla="*/ 104 h 459"/>
              <a:gd name="T48" fmla="*/ 371 w 400"/>
              <a:gd name="T49" fmla="*/ 104 h 459"/>
              <a:gd name="T50" fmla="*/ 331 w 400"/>
              <a:gd name="T51" fmla="*/ 355 h 459"/>
              <a:gd name="T52" fmla="*/ 322 w 400"/>
              <a:gd name="T53" fmla="*/ 355 h 459"/>
              <a:gd name="T54" fmla="*/ 303 w 400"/>
              <a:gd name="T55" fmla="*/ 362 h 459"/>
              <a:gd name="T56" fmla="*/ 108 w 400"/>
              <a:gd name="T57" fmla="*/ 243 h 459"/>
              <a:gd name="T58" fmla="*/ 108 w 400"/>
              <a:gd name="T59" fmla="*/ 215 h 459"/>
              <a:gd name="T60" fmla="*/ 303 w 400"/>
              <a:gd name="T61" fmla="*/ 97 h 459"/>
              <a:gd name="T62" fmla="*/ 322 w 400"/>
              <a:gd name="T63" fmla="*/ 104 h 459"/>
              <a:gd name="T64" fmla="*/ 331 w 400"/>
              <a:gd name="T65" fmla="*/ 104 h 459"/>
              <a:gd name="T66" fmla="*/ 331 w 400"/>
              <a:gd name="T67" fmla="*/ 355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0" h="459">
                <a:moveTo>
                  <a:pt x="371" y="104"/>
                </a:moveTo>
                <a:cubicBezTo>
                  <a:pt x="387" y="104"/>
                  <a:pt x="400" y="91"/>
                  <a:pt x="400" y="74"/>
                </a:cubicBezTo>
                <a:cubicBezTo>
                  <a:pt x="400" y="29"/>
                  <a:pt x="400" y="29"/>
                  <a:pt x="400" y="29"/>
                </a:cubicBezTo>
                <a:cubicBezTo>
                  <a:pt x="400" y="13"/>
                  <a:pt x="387" y="0"/>
                  <a:pt x="371" y="0"/>
                </a:cubicBezTo>
                <a:cubicBezTo>
                  <a:pt x="322" y="0"/>
                  <a:pt x="322" y="0"/>
                  <a:pt x="322" y="0"/>
                </a:cubicBezTo>
                <a:cubicBezTo>
                  <a:pt x="306" y="0"/>
                  <a:pt x="293" y="13"/>
                  <a:pt x="293" y="29"/>
                </a:cubicBezTo>
                <a:cubicBezTo>
                  <a:pt x="293" y="66"/>
                  <a:pt x="293" y="66"/>
                  <a:pt x="293" y="66"/>
                </a:cubicBezTo>
                <a:cubicBezTo>
                  <a:pt x="98" y="184"/>
                  <a:pt x="98" y="184"/>
                  <a:pt x="98" y="184"/>
                </a:cubicBezTo>
                <a:cubicBezTo>
                  <a:pt x="93" y="180"/>
                  <a:pt x="86" y="177"/>
                  <a:pt x="79" y="177"/>
                </a:cubicBezTo>
                <a:cubicBezTo>
                  <a:pt x="30" y="177"/>
                  <a:pt x="30" y="177"/>
                  <a:pt x="30" y="177"/>
                </a:cubicBezTo>
                <a:cubicBezTo>
                  <a:pt x="14" y="177"/>
                  <a:pt x="0" y="190"/>
                  <a:pt x="0" y="207"/>
                </a:cubicBezTo>
                <a:cubicBezTo>
                  <a:pt x="0" y="252"/>
                  <a:pt x="0" y="252"/>
                  <a:pt x="0" y="252"/>
                </a:cubicBezTo>
                <a:cubicBezTo>
                  <a:pt x="0" y="268"/>
                  <a:pt x="14" y="281"/>
                  <a:pt x="30" y="281"/>
                </a:cubicBezTo>
                <a:cubicBezTo>
                  <a:pt x="79" y="281"/>
                  <a:pt x="79" y="281"/>
                  <a:pt x="79" y="281"/>
                </a:cubicBezTo>
                <a:cubicBezTo>
                  <a:pt x="86" y="281"/>
                  <a:pt x="93" y="279"/>
                  <a:pt x="98" y="274"/>
                </a:cubicBezTo>
                <a:cubicBezTo>
                  <a:pt x="293" y="393"/>
                  <a:pt x="293" y="393"/>
                  <a:pt x="293" y="393"/>
                </a:cubicBezTo>
                <a:cubicBezTo>
                  <a:pt x="293" y="429"/>
                  <a:pt x="293" y="429"/>
                  <a:pt x="293" y="429"/>
                </a:cubicBezTo>
                <a:cubicBezTo>
                  <a:pt x="293" y="446"/>
                  <a:pt x="306" y="459"/>
                  <a:pt x="322" y="459"/>
                </a:cubicBezTo>
                <a:cubicBezTo>
                  <a:pt x="371" y="459"/>
                  <a:pt x="371" y="459"/>
                  <a:pt x="371" y="459"/>
                </a:cubicBezTo>
                <a:cubicBezTo>
                  <a:pt x="387" y="459"/>
                  <a:pt x="400" y="446"/>
                  <a:pt x="400" y="429"/>
                </a:cubicBezTo>
                <a:cubicBezTo>
                  <a:pt x="400" y="384"/>
                  <a:pt x="400" y="384"/>
                  <a:pt x="400" y="384"/>
                </a:cubicBezTo>
                <a:cubicBezTo>
                  <a:pt x="400" y="368"/>
                  <a:pt x="387" y="355"/>
                  <a:pt x="371" y="355"/>
                </a:cubicBezTo>
                <a:cubicBezTo>
                  <a:pt x="363" y="355"/>
                  <a:pt x="363" y="355"/>
                  <a:pt x="363" y="355"/>
                </a:cubicBezTo>
                <a:cubicBezTo>
                  <a:pt x="363" y="104"/>
                  <a:pt x="363" y="104"/>
                  <a:pt x="363" y="104"/>
                </a:cubicBezTo>
                <a:lnTo>
                  <a:pt x="371" y="104"/>
                </a:lnTo>
                <a:close/>
                <a:moveTo>
                  <a:pt x="331" y="355"/>
                </a:moveTo>
                <a:cubicBezTo>
                  <a:pt x="322" y="355"/>
                  <a:pt x="322" y="355"/>
                  <a:pt x="322" y="355"/>
                </a:cubicBezTo>
                <a:cubicBezTo>
                  <a:pt x="315" y="355"/>
                  <a:pt x="308" y="357"/>
                  <a:pt x="303" y="362"/>
                </a:cubicBezTo>
                <a:cubicBezTo>
                  <a:pt x="108" y="243"/>
                  <a:pt x="108" y="243"/>
                  <a:pt x="108" y="243"/>
                </a:cubicBezTo>
                <a:cubicBezTo>
                  <a:pt x="108" y="215"/>
                  <a:pt x="108" y="215"/>
                  <a:pt x="108" y="215"/>
                </a:cubicBezTo>
                <a:cubicBezTo>
                  <a:pt x="303" y="97"/>
                  <a:pt x="303" y="97"/>
                  <a:pt x="303" y="97"/>
                </a:cubicBezTo>
                <a:cubicBezTo>
                  <a:pt x="308" y="101"/>
                  <a:pt x="315" y="104"/>
                  <a:pt x="322" y="104"/>
                </a:cubicBezTo>
                <a:cubicBezTo>
                  <a:pt x="331" y="104"/>
                  <a:pt x="331" y="104"/>
                  <a:pt x="331" y="104"/>
                </a:cubicBezTo>
                <a:lnTo>
                  <a:pt x="331" y="35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3235883" y="3704509"/>
            <a:ext cx="5715000" cy="942396"/>
          </a:xfrm>
          <a:prstGeom prst="rect">
            <a:avLst/>
          </a:prstGeom>
          <a:solidFill>
            <a:srgbClr val="434347">
              <a:alpha val="9804"/>
            </a:srgbClr>
          </a:solidFill>
          <a:ln w="1905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JM" sz="2800" b="1" dirty="0">
              <a:solidFill>
                <a:schemeClr val="lt1"/>
              </a:solidFill>
              <a:effectLst>
                <a:outerShdw blurRad="25400" dist="25400" dir="2700000" algn="tl">
                  <a:srgbClr val="000000">
                    <a:alpha val="0"/>
                  </a:srgbClr>
                </a:outerShdw>
              </a:effectLst>
            </a:endParaRPr>
          </a:p>
        </p:txBody>
      </p:sp>
      <p:sp>
        <p:nvSpPr>
          <p:cNvPr id="7" name="Rectangle 6"/>
          <p:cNvSpPr/>
          <p:nvPr/>
        </p:nvSpPr>
        <p:spPr>
          <a:xfrm>
            <a:off x="3235883" y="2652206"/>
            <a:ext cx="5715000" cy="942396"/>
          </a:xfrm>
          <a:prstGeom prst="rect">
            <a:avLst/>
          </a:prstGeom>
          <a:solidFill>
            <a:srgbClr val="434347">
              <a:alpha val="9804"/>
            </a:srgbClr>
          </a:solidFill>
          <a:ln w="1905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JM" sz="2800" b="1" dirty="0">
              <a:solidFill>
                <a:schemeClr val="lt1"/>
              </a:solidFill>
              <a:effectLst>
                <a:outerShdw blurRad="25400" dist="25400" dir="2700000" algn="tl">
                  <a:srgbClr val="000000">
                    <a:alpha val="0"/>
                  </a:srgbClr>
                </a:outerShdw>
              </a:effectLst>
            </a:endParaRPr>
          </a:p>
        </p:txBody>
      </p:sp>
      <p:sp>
        <p:nvSpPr>
          <p:cNvPr id="8" name="Rectangle 7"/>
          <p:cNvSpPr/>
          <p:nvPr/>
        </p:nvSpPr>
        <p:spPr>
          <a:xfrm rot="10800000">
            <a:off x="3235883" y="1599903"/>
            <a:ext cx="5715000" cy="942396"/>
          </a:xfrm>
          <a:prstGeom prst="rect">
            <a:avLst/>
          </a:prstGeom>
          <a:solidFill>
            <a:srgbClr val="434347">
              <a:alpha val="9804"/>
            </a:srgbClr>
          </a:solidFill>
          <a:ln w="1905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JM" sz="2800" b="1" dirty="0">
              <a:solidFill>
                <a:schemeClr val="lt1"/>
              </a:solidFill>
              <a:effectLst>
                <a:outerShdw blurRad="25400" dist="25400" dir="2700000" algn="tl">
                  <a:srgbClr val="000000">
                    <a:alpha val="0"/>
                  </a:srgbClr>
                </a:outerShdw>
              </a:effectLst>
            </a:endParaRPr>
          </a:p>
        </p:txBody>
      </p:sp>
    </p:spTree>
    <p:custDataLst>
      <p:tags r:id="rId1"/>
    </p:custDataLst>
    <p:extLst>
      <p:ext uri="{BB962C8B-B14F-4D97-AF65-F5344CB8AC3E}">
        <p14:creationId xmlns:p14="http://schemas.microsoft.com/office/powerpoint/2010/main" val="104496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AFM: Stateless DoS </a:t>
            </a:r>
            <a:r>
              <a:rPr lang="en-US" dirty="0" smtClean="0"/>
              <a:t>detection </a:t>
            </a:r>
            <a:r>
              <a:rPr lang="en-US" dirty="0"/>
              <a:t>&amp; </a:t>
            </a:r>
            <a:r>
              <a:rPr lang="en-US" dirty="0" smtClean="0"/>
              <a:t>mitigation</a:t>
            </a:r>
            <a:r>
              <a:rPr lang="en-US" dirty="0"/>
              <a:t/>
            </a:r>
            <a:br>
              <a:rPr lang="en-US" dirty="0"/>
            </a:br>
            <a:r>
              <a:rPr lang="en-US" sz="2400" dirty="0">
                <a:solidFill>
                  <a:schemeClr val="tx2"/>
                </a:solidFill>
              </a:rPr>
              <a:t>L2-L4 stateless dos vectors</a:t>
            </a:r>
          </a:p>
        </p:txBody>
      </p:sp>
      <p:pic>
        <p:nvPicPr>
          <p:cNvPr id="3"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9887" b="553"/>
          <a:stretch/>
        </p:blipFill>
        <p:spPr bwMode="auto">
          <a:xfrm>
            <a:off x="742950" y="1485900"/>
            <a:ext cx="6309280" cy="483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60413" y="1729832"/>
            <a:ext cx="1139507" cy="4594768"/>
          </a:xfrm>
          <a:prstGeom prst="rect">
            <a:avLst/>
          </a:prstGeom>
          <a:noFill/>
          <a:ln w="28575">
            <a:solidFill>
              <a:srgbClr val="0070B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899920" y="1920240"/>
            <a:ext cx="1272857" cy="396240"/>
          </a:xfrm>
          <a:prstGeom prst="rect">
            <a:avLst/>
          </a:prstGeom>
          <a:noFill/>
          <a:ln w="28575">
            <a:solidFill>
              <a:srgbClr val="DB7917"/>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899920" y="3489960"/>
            <a:ext cx="1272857" cy="2443480"/>
          </a:xfrm>
          <a:prstGeom prst="rect">
            <a:avLst/>
          </a:prstGeom>
          <a:noFill/>
          <a:ln w="28575">
            <a:solidFill>
              <a:srgbClr val="DB7917"/>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69921" y="1920240"/>
            <a:ext cx="487679" cy="4013200"/>
          </a:xfrm>
          <a:prstGeom prst="rect">
            <a:avLst/>
          </a:prstGeom>
          <a:noFill/>
          <a:ln w="28575">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382412" y="1920240"/>
            <a:ext cx="487679" cy="4013200"/>
          </a:xfrm>
          <a:prstGeom prst="rect">
            <a:avLst/>
          </a:prstGeom>
          <a:no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772469" y="1920240"/>
            <a:ext cx="487679" cy="4013200"/>
          </a:xfrm>
          <a:prstGeom prst="rect">
            <a:avLst/>
          </a:prstGeom>
          <a:noFill/>
          <a:ln w="2857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397001" y="6024452"/>
            <a:ext cx="1717799" cy="414448"/>
          </a:xfrm>
          <a:prstGeom prst="rect">
            <a:avLst/>
          </a:prstGeom>
          <a:solidFill>
            <a:srgbClr val="004892"/>
          </a:solidFill>
        </p:spPr>
        <p:txBody>
          <a:bodyPr vert="horz" wrap="square" lIns="91440" tIns="91440" rIns="91440" bIns="91440" rtlCol="0" anchor="ctr">
            <a:noAutofit/>
          </a:bodyPr>
          <a:lstStyle>
            <a:defPPr>
              <a:defRPr lang="en-US"/>
            </a:defPPr>
            <a:lvl1pPr>
              <a:lnSpc>
                <a:spcPct val="90000"/>
              </a:lnSpc>
              <a:spcBef>
                <a:spcPts val="300"/>
              </a:spcBef>
              <a:buFont typeface="Arial" pitchFamily="34" charset="0"/>
              <a:buNone/>
              <a:defRPr>
                <a:solidFill>
                  <a:schemeClr val="bg1"/>
                </a:solidFill>
                <a:effectLst>
                  <a:outerShdw blurRad="38100" dist="25400" dir="2700000" algn="tl">
                    <a:srgbClr val="000000">
                      <a:alpha val="0"/>
                    </a:srgbClr>
                  </a:outerShdw>
                </a:effectLst>
                <a:latin typeface="+mj-lt"/>
              </a:defRPr>
            </a:lvl1pPr>
          </a:lstStyle>
          <a:p>
            <a:r>
              <a:rPr lang="en-US" sz="1600" dirty="0"/>
              <a:t>DOS Categories</a:t>
            </a:r>
          </a:p>
        </p:txBody>
      </p:sp>
      <p:sp>
        <p:nvSpPr>
          <p:cNvPr id="11" name="TextBox 10"/>
          <p:cNvSpPr txBox="1"/>
          <p:nvPr/>
        </p:nvSpPr>
        <p:spPr>
          <a:xfrm>
            <a:off x="2081644" y="2615940"/>
            <a:ext cx="909409" cy="574560"/>
          </a:xfrm>
          <a:prstGeom prst="rect">
            <a:avLst/>
          </a:prstGeom>
          <a:solidFill>
            <a:srgbClr val="DB7917"/>
          </a:solidFill>
        </p:spPr>
        <p:txBody>
          <a:bodyPr vert="horz" wrap="square" lIns="91440" tIns="91440" rIns="91440" bIns="91440" rtlCol="0" anchor="ctr">
            <a:noAutofit/>
          </a:bodyPr>
          <a:lstStyle>
            <a:defPPr>
              <a:defRPr lang="en-US"/>
            </a:defPPr>
            <a:lvl1pPr>
              <a:lnSpc>
                <a:spcPct val="90000"/>
              </a:lnSpc>
              <a:spcBef>
                <a:spcPts val="300"/>
              </a:spcBef>
              <a:buFont typeface="Arial" pitchFamily="34" charset="0"/>
              <a:buNone/>
              <a:defRPr>
                <a:solidFill>
                  <a:schemeClr val="bg1"/>
                </a:solidFill>
                <a:effectLst>
                  <a:outerShdw blurRad="38100" dist="25400" dir="2700000" algn="tl">
                    <a:srgbClr val="000000">
                      <a:alpha val="0"/>
                    </a:srgbClr>
                  </a:outerShdw>
                </a:effectLst>
                <a:latin typeface="+mj-lt"/>
              </a:defRPr>
            </a:lvl1pPr>
          </a:lstStyle>
          <a:p>
            <a:pPr algn="ctr"/>
            <a:r>
              <a:rPr lang="en-US" sz="1600" dirty="0"/>
              <a:t>DOS</a:t>
            </a:r>
          </a:p>
          <a:p>
            <a:pPr algn="ctr"/>
            <a:r>
              <a:rPr lang="en-US" sz="1600" dirty="0"/>
              <a:t>Vectors</a:t>
            </a:r>
          </a:p>
        </p:txBody>
      </p:sp>
      <p:sp>
        <p:nvSpPr>
          <p:cNvPr id="12" name="TextBox 11"/>
          <p:cNvSpPr txBox="1"/>
          <p:nvPr/>
        </p:nvSpPr>
        <p:spPr>
          <a:xfrm>
            <a:off x="7373906" y="2357964"/>
            <a:ext cx="2613373" cy="832536"/>
          </a:xfrm>
          <a:prstGeom prst="rect">
            <a:avLst/>
          </a:prstGeom>
          <a:solidFill>
            <a:schemeClr val="accent3"/>
          </a:solidFill>
        </p:spPr>
        <p:txBody>
          <a:bodyPr vert="horz" wrap="square" lIns="91440" tIns="91440" rIns="91440" bIns="91440" rtlCol="0" anchor="t">
            <a:spAutoFit/>
          </a:bodyPr>
          <a:lstStyle>
            <a:defPPr>
              <a:defRPr lang="en-US"/>
            </a:defPPr>
            <a:lvl1pPr>
              <a:lnSpc>
                <a:spcPct val="90000"/>
              </a:lnSpc>
              <a:spcBef>
                <a:spcPts val="300"/>
              </a:spcBef>
              <a:buFont typeface="Arial" pitchFamily="34" charset="0"/>
              <a:buNone/>
              <a:defRPr>
                <a:solidFill>
                  <a:schemeClr val="bg1"/>
                </a:solidFill>
                <a:effectLst>
                  <a:outerShdw blurRad="38100" dist="25400" dir="2700000" algn="tl">
                    <a:srgbClr val="000000">
                      <a:alpha val="0"/>
                    </a:srgbClr>
                  </a:outerShdw>
                </a:effectLst>
                <a:latin typeface="+mj-lt"/>
              </a:defRPr>
            </a:lvl1pPr>
          </a:lstStyle>
          <a:p>
            <a:r>
              <a:rPr lang="en-US" sz="1600" dirty="0"/>
              <a:t>When to </a:t>
            </a:r>
            <a:r>
              <a:rPr lang="en-US" sz="1600" i="1" dirty="0"/>
              <a:t>report</a:t>
            </a:r>
            <a:r>
              <a:rPr lang="en-US" sz="1600" dirty="0"/>
              <a:t> an attack </a:t>
            </a:r>
          </a:p>
          <a:p>
            <a:r>
              <a:rPr lang="en-US" sz="1400" dirty="0"/>
              <a:t>Absolute Number in PPS</a:t>
            </a:r>
            <a:br>
              <a:rPr lang="en-US" sz="1400" dirty="0"/>
            </a:br>
            <a:r>
              <a:rPr lang="en-US" sz="1400" dirty="0"/>
              <a:t>Detection Threshold</a:t>
            </a:r>
          </a:p>
        </p:txBody>
      </p:sp>
      <p:sp>
        <p:nvSpPr>
          <p:cNvPr id="13" name="TextBox 12"/>
          <p:cNvSpPr txBox="1"/>
          <p:nvPr/>
        </p:nvSpPr>
        <p:spPr>
          <a:xfrm>
            <a:off x="7373906" y="3396954"/>
            <a:ext cx="2613373" cy="832536"/>
          </a:xfrm>
          <a:prstGeom prst="rect">
            <a:avLst/>
          </a:prstGeom>
          <a:solidFill>
            <a:schemeClr val="accent1"/>
          </a:solidFill>
        </p:spPr>
        <p:txBody>
          <a:bodyPr vert="horz" wrap="square" lIns="91440" tIns="91440" rIns="91440" bIns="91440" rtlCol="0" anchor="t">
            <a:spAutoFit/>
          </a:bodyPr>
          <a:lstStyle>
            <a:defPPr>
              <a:defRPr lang="en-US"/>
            </a:defPPr>
            <a:lvl1pPr>
              <a:lnSpc>
                <a:spcPct val="90000"/>
              </a:lnSpc>
              <a:spcBef>
                <a:spcPts val="300"/>
              </a:spcBef>
              <a:buFont typeface="Arial" pitchFamily="34" charset="0"/>
              <a:buNone/>
              <a:defRPr>
                <a:solidFill>
                  <a:schemeClr val="bg1"/>
                </a:solidFill>
                <a:effectLst>
                  <a:outerShdw blurRad="38100" dist="25400" dir="2700000" algn="tl">
                    <a:srgbClr val="000000">
                      <a:alpha val="0"/>
                    </a:srgbClr>
                  </a:outerShdw>
                </a:effectLst>
                <a:latin typeface="+mj-lt"/>
              </a:defRPr>
            </a:lvl1pPr>
          </a:lstStyle>
          <a:p>
            <a:r>
              <a:rPr lang="en-US" sz="1600" dirty="0"/>
              <a:t>When to report an attack </a:t>
            </a:r>
          </a:p>
          <a:p>
            <a:r>
              <a:rPr lang="en-US" sz="1400" dirty="0"/>
              <a:t>Relative Percent Increase in </a:t>
            </a:r>
            <a:r>
              <a:rPr lang="en-US" sz="1400" dirty="0" smtClean="0"/>
              <a:t>PPS Detection </a:t>
            </a:r>
            <a:r>
              <a:rPr lang="en-US" sz="1400" dirty="0"/>
              <a:t>Threshold</a:t>
            </a:r>
          </a:p>
        </p:txBody>
      </p:sp>
      <p:sp>
        <p:nvSpPr>
          <p:cNvPr id="14" name="TextBox 13"/>
          <p:cNvSpPr txBox="1"/>
          <p:nvPr/>
        </p:nvSpPr>
        <p:spPr>
          <a:xfrm>
            <a:off x="7373906" y="4435944"/>
            <a:ext cx="2613373" cy="832536"/>
          </a:xfrm>
          <a:prstGeom prst="rect">
            <a:avLst/>
          </a:prstGeom>
          <a:solidFill>
            <a:schemeClr val="accent6"/>
          </a:solidFill>
        </p:spPr>
        <p:txBody>
          <a:bodyPr vert="horz" wrap="square" lIns="91440" tIns="91440" rIns="91440" bIns="91440" rtlCol="0" anchor="t">
            <a:spAutoFit/>
          </a:bodyPr>
          <a:lstStyle>
            <a:defPPr>
              <a:defRPr lang="en-US"/>
            </a:defPPr>
            <a:lvl1pPr>
              <a:lnSpc>
                <a:spcPct val="90000"/>
              </a:lnSpc>
              <a:spcBef>
                <a:spcPts val="300"/>
              </a:spcBef>
              <a:buFont typeface="Arial" pitchFamily="34" charset="0"/>
              <a:buNone/>
              <a:defRPr>
                <a:solidFill>
                  <a:schemeClr val="bg1"/>
                </a:solidFill>
                <a:effectLst>
                  <a:outerShdw blurRad="38100" dist="25400" dir="2700000" algn="tl">
                    <a:srgbClr val="000000">
                      <a:alpha val="0"/>
                    </a:srgbClr>
                  </a:outerShdw>
                </a:effectLst>
                <a:latin typeface="+mj-lt"/>
              </a:defRPr>
            </a:lvl1pPr>
          </a:lstStyle>
          <a:p>
            <a:r>
              <a:rPr lang="en-US" sz="1600" dirty="0"/>
              <a:t>When to </a:t>
            </a:r>
            <a:r>
              <a:rPr lang="en-US" sz="1600" i="1" dirty="0"/>
              <a:t>mitigate</a:t>
            </a:r>
            <a:r>
              <a:rPr lang="en-US" sz="1600" dirty="0"/>
              <a:t> an attack </a:t>
            </a:r>
          </a:p>
          <a:p>
            <a:r>
              <a:rPr lang="en-US" sz="1400" i="1" dirty="0"/>
              <a:t>Absolute</a:t>
            </a:r>
            <a:r>
              <a:rPr lang="en-US" sz="1400" dirty="0"/>
              <a:t> Number in PPS</a:t>
            </a:r>
            <a:br>
              <a:rPr lang="en-US" sz="1400" dirty="0"/>
            </a:br>
            <a:r>
              <a:rPr lang="en-US" sz="1400" dirty="0"/>
              <a:t>Mitigation Threshold</a:t>
            </a:r>
          </a:p>
        </p:txBody>
      </p:sp>
      <p:cxnSp>
        <p:nvCxnSpPr>
          <p:cNvPr id="15" name="Straight Connector 14"/>
          <p:cNvCxnSpPr/>
          <p:nvPr/>
        </p:nvCxnSpPr>
        <p:spPr>
          <a:xfrm flipH="1" flipV="1">
            <a:off x="1899921" y="6231676"/>
            <a:ext cx="497080" cy="0"/>
          </a:xfrm>
          <a:prstGeom prst="line">
            <a:avLst/>
          </a:prstGeom>
          <a:ln w="28575">
            <a:solidFill>
              <a:srgbClr val="0070BC"/>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540001" y="3190500"/>
            <a:ext cx="0" cy="299460"/>
          </a:xfrm>
          <a:prstGeom prst="line">
            <a:avLst/>
          </a:prstGeom>
          <a:ln w="28575">
            <a:solidFill>
              <a:srgbClr val="DB7917"/>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1" idx="0"/>
            <a:endCxn id="5" idx="2"/>
          </p:cNvCxnSpPr>
          <p:nvPr/>
        </p:nvCxnSpPr>
        <p:spPr>
          <a:xfrm flipV="1">
            <a:off x="2536349" y="2316480"/>
            <a:ext cx="0" cy="299460"/>
          </a:xfrm>
          <a:prstGeom prst="line">
            <a:avLst/>
          </a:prstGeom>
          <a:ln w="28575">
            <a:solidFill>
              <a:srgbClr val="DB7917"/>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3657600" y="2774232"/>
            <a:ext cx="3716307" cy="0"/>
          </a:xfrm>
          <a:prstGeom prst="line">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870091" y="3489960"/>
            <a:ext cx="2503817" cy="0"/>
          </a:xfrm>
          <a:prstGeom prst="line">
            <a:avLst/>
          </a:prstGeom>
          <a:ln w="28575">
            <a:solidFill>
              <a:srgbClr val="0070BC"/>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6260148" y="4861560"/>
            <a:ext cx="1135669" cy="0"/>
          </a:xfrm>
          <a:prstGeom prst="line">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919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sophisticated </a:t>
            </a:r>
            <a:r>
              <a:rPr lang="en-US" dirty="0"/>
              <a:t>a</a:t>
            </a:r>
            <a:r>
              <a:rPr lang="en-US" dirty="0" smtClean="0"/>
              <a:t>ttacks are multi-Layer</a:t>
            </a:r>
            <a:endParaRPr lang="en-US" dirty="0"/>
          </a:p>
        </p:txBody>
      </p:sp>
      <p:sp>
        <p:nvSpPr>
          <p:cNvPr id="3" name="Rectangle 2"/>
          <p:cNvSpPr/>
          <p:nvPr/>
        </p:nvSpPr>
        <p:spPr>
          <a:xfrm>
            <a:off x="3235883" y="4756812"/>
            <a:ext cx="5715000" cy="942396"/>
          </a:xfrm>
          <a:prstGeom prst="rect">
            <a:avLst/>
          </a:prstGeom>
          <a:solidFill>
            <a:schemeClr val="bg1">
              <a:lumMod val="95000"/>
            </a:schemeClr>
          </a:solidFill>
          <a:ln w="19050">
            <a:solidFill>
              <a:schemeClr val="bg1">
                <a:lumMod val="65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JM" sz="2800" b="1" dirty="0">
              <a:solidFill>
                <a:schemeClr val="lt1"/>
              </a:solidFill>
              <a:effectLst>
                <a:outerShdw blurRad="25400" dist="25400" dir="2700000" algn="tl">
                  <a:srgbClr val="000000">
                    <a:alpha val="0"/>
                  </a:srgbClr>
                </a:outerShdw>
              </a:effectLst>
            </a:endParaRPr>
          </a:p>
        </p:txBody>
      </p:sp>
      <p:sp>
        <p:nvSpPr>
          <p:cNvPr id="14" name="Rectangle 13"/>
          <p:cNvSpPr/>
          <p:nvPr/>
        </p:nvSpPr>
        <p:spPr>
          <a:xfrm>
            <a:off x="4421975" y="4935623"/>
            <a:ext cx="4528908" cy="584775"/>
          </a:xfrm>
          <a:prstGeom prst="rect">
            <a:avLst/>
          </a:prstGeom>
        </p:spPr>
        <p:txBody>
          <a:bodyPr wrap="square">
            <a:spAutoFit/>
          </a:bodyPr>
          <a:lstStyle/>
          <a:p>
            <a:pPr lvl="0" algn="ctr">
              <a:defRPr/>
            </a:pPr>
            <a:r>
              <a:rPr lang="en-JM" sz="3200" dirty="0">
                <a:solidFill>
                  <a:schemeClr val="tx2"/>
                </a:solidFill>
                <a:latin typeface="Franklin Gothic Medium"/>
                <a:ea typeface="Tahoma" pitchFamily="34" charset="0"/>
                <a:cs typeface="Franklin Gothic Medium"/>
              </a:rPr>
              <a:t>Network</a:t>
            </a:r>
          </a:p>
        </p:txBody>
      </p:sp>
      <p:sp>
        <p:nvSpPr>
          <p:cNvPr id="10" name="Freeform 5"/>
          <p:cNvSpPr>
            <a:spLocks noEditPoints="1"/>
          </p:cNvSpPr>
          <p:nvPr/>
        </p:nvSpPr>
        <p:spPr bwMode="auto">
          <a:xfrm>
            <a:off x="3786444" y="4911819"/>
            <a:ext cx="552604" cy="632382"/>
          </a:xfrm>
          <a:custGeom>
            <a:avLst/>
            <a:gdLst>
              <a:gd name="T0" fmla="*/ 371 w 400"/>
              <a:gd name="T1" fmla="*/ 104 h 459"/>
              <a:gd name="T2" fmla="*/ 400 w 400"/>
              <a:gd name="T3" fmla="*/ 74 h 459"/>
              <a:gd name="T4" fmla="*/ 400 w 400"/>
              <a:gd name="T5" fmla="*/ 29 h 459"/>
              <a:gd name="T6" fmla="*/ 371 w 400"/>
              <a:gd name="T7" fmla="*/ 0 h 459"/>
              <a:gd name="T8" fmla="*/ 322 w 400"/>
              <a:gd name="T9" fmla="*/ 0 h 459"/>
              <a:gd name="T10" fmla="*/ 293 w 400"/>
              <a:gd name="T11" fmla="*/ 29 h 459"/>
              <a:gd name="T12" fmla="*/ 293 w 400"/>
              <a:gd name="T13" fmla="*/ 66 h 459"/>
              <a:gd name="T14" fmla="*/ 98 w 400"/>
              <a:gd name="T15" fmla="*/ 184 h 459"/>
              <a:gd name="T16" fmla="*/ 79 w 400"/>
              <a:gd name="T17" fmla="*/ 177 h 459"/>
              <a:gd name="T18" fmla="*/ 30 w 400"/>
              <a:gd name="T19" fmla="*/ 177 h 459"/>
              <a:gd name="T20" fmla="*/ 0 w 400"/>
              <a:gd name="T21" fmla="*/ 207 h 459"/>
              <a:gd name="T22" fmla="*/ 0 w 400"/>
              <a:gd name="T23" fmla="*/ 252 h 459"/>
              <a:gd name="T24" fmla="*/ 30 w 400"/>
              <a:gd name="T25" fmla="*/ 281 h 459"/>
              <a:gd name="T26" fmla="*/ 79 w 400"/>
              <a:gd name="T27" fmla="*/ 281 h 459"/>
              <a:gd name="T28" fmla="*/ 98 w 400"/>
              <a:gd name="T29" fmla="*/ 274 h 459"/>
              <a:gd name="T30" fmla="*/ 293 w 400"/>
              <a:gd name="T31" fmla="*/ 393 h 459"/>
              <a:gd name="T32" fmla="*/ 293 w 400"/>
              <a:gd name="T33" fmla="*/ 429 h 459"/>
              <a:gd name="T34" fmla="*/ 322 w 400"/>
              <a:gd name="T35" fmla="*/ 459 h 459"/>
              <a:gd name="T36" fmla="*/ 371 w 400"/>
              <a:gd name="T37" fmla="*/ 459 h 459"/>
              <a:gd name="T38" fmla="*/ 400 w 400"/>
              <a:gd name="T39" fmla="*/ 429 h 459"/>
              <a:gd name="T40" fmla="*/ 400 w 400"/>
              <a:gd name="T41" fmla="*/ 384 h 459"/>
              <a:gd name="T42" fmla="*/ 371 w 400"/>
              <a:gd name="T43" fmla="*/ 355 h 459"/>
              <a:gd name="T44" fmla="*/ 363 w 400"/>
              <a:gd name="T45" fmla="*/ 355 h 459"/>
              <a:gd name="T46" fmla="*/ 363 w 400"/>
              <a:gd name="T47" fmla="*/ 104 h 459"/>
              <a:gd name="T48" fmla="*/ 371 w 400"/>
              <a:gd name="T49" fmla="*/ 104 h 459"/>
              <a:gd name="T50" fmla="*/ 331 w 400"/>
              <a:gd name="T51" fmla="*/ 355 h 459"/>
              <a:gd name="T52" fmla="*/ 322 w 400"/>
              <a:gd name="T53" fmla="*/ 355 h 459"/>
              <a:gd name="T54" fmla="*/ 303 w 400"/>
              <a:gd name="T55" fmla="*/ 362 h 459"/>
              <a:gd name="T56" fmla="*/ 108 w 400"/>
              <a:gd name="T57" fmla="*/ 243 h 459"/>
              <a:gd name="T58" fmla="*/ 108 w 400"/>
              <a:gd name="T59" fmla="*/ 215 h 459"/>
              <a:gd name="T60" fmla="*/ 303 w 400"/>
              <a:gd name="T61" fmla="*/ 97 h 459"/>
              <a:gd name="T62" fmla="*/ 322 w 400"/>
              <a:gd name="T63" fmla="*/ 104 h 459"/>
              <a:gd name="T64" fmla="*/ 331 w 400"/>
              <a:gd name="T65" fmla="*/ 104 h 459"/>
              <a:gd name="T66" fmla="*/ 331 w 400"/>
              <a:gd name="T67" fmla="*/ 355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0" h="459">
                <a:moveTo>
                  <a:pt x="371" y="104"/>
                </a:moveTo>
                <a:cubicBezTo>
                  <a:pt x="387" y="104"/>
                  <a:pt x="400" y="91"/>
                  <a:pt x="400" y="74"/>
                </a:cubicBezTo>
                <a:cubicBezTo>
                  <a:pt x="400" y="29"/>
                  <a:pt x="400" y="29"/>
                  <a:pt x="400" y="29"/>
                </a:cubicBezTo>
                <a:cubicBezTo>
                  <a:pt x="400" y="13"/>
                  <a:pt x="387" y="0"/>
                  <a:pt x="371" y="0"/>
                </a:cubicBezTo>
                <a:cubicBezTo>
                  <a:pt x="322" y="0"/>
                  <a:pt x="322" y="0"/>
                  <a:pt x="322" y="0"/>
                </a:cubicBezTo>
                <a:cubicBezTo>
                  <a:pt x="306" y="0"/>
                  <a:pt x="293" y="13"/>
                  <a:pt x="293" y="29"/>
                </a:cubicBezTo>
                <a:cubicBezTo>
                  <a:pt x="293" y="66"/>
                  <a:pt x="293" y="66"/>
                  <a:pt x="293" y="66"/>
                </a:cubicBezTo>
                <a:cubicBezTo>
                  <a:pt x="98" y="184"/>
                  <a:pt x="98" y="184"/>
                  <a:pt x="98" y="184"/>
                </a:cubicBezTo>
                <a:cubicBezTo>
                  <a:pt x="93" y="180"/>
                  <a:pt x="86" y="177"/>
                  <a:pt x="79" y="177"/>
                </a:cubicBezTo>
                <a:cubicBezTo>
                  <a:pt x="30" y="177"/>
                  <a:pt x="30" y="177"/>
                  <a:pt x="30" y="177"/>
                </a:cubicBezTo>
                <a:cubicBezTo>
                  <a:pt x="14" y="177"/>
                  <a:pt x="0" y="190"/>
                  <a:pt x="0" y="207"/>
                </a:cubicBezTo>
                <a:cubicBezTo>
                  <a:pt x="0" y="252"/>
                  <a:pt x="0" y="252"/>
                  <a:pt x="0" y="252"/>
                </a:cubicBezTo>
                <a:cubicBezTo>
                  <a:pt x="0" y="268"/>
                  <a:pt x="14" y="281"/>
                  <a:pt x="30" y="281"/>
                </a:cubicBezTo>
                <a:cubicBezTo>
                  <a:pt x="79" y="281"/>
                  <a:pt x="79" y="281"/>
                  <a:pt x="79" y="281"/>
                </a:cubicBezTo>
                <a:cubicBezTo>
                  <a:pt x="86" y="281"/>
                  <a:pt x="93" y="279"/>
                  <a:pt x="98" y="274"/>
                </a:cubicBezTo>
                <a:cubicBezTo>
                  <a:pt x="293" y="393"/>
                  <a:pt x="293" y="393"/>
                  <a:pt x="293" y="393"/>
                </a:cubicBezTo>
                <a:cubicBezTo>
                  <a:pt x="293" y="429"/>
                  <a:pt x="293" y="429"/>
                  <a:pt x="293" y="429"/>
                </a:cubicBezTo>
                <a:cubicBezTo>
                  <a:pt x="293" y="446"/>
                  <a:pt x="306" y="459"/>
                  <a:pt x="322" y="459"/>
                </a:cubicBezTo>
                <a:cubicBezTo>
                  <a:pt x="371" y="459"/>
                  <a:pt x="371" y="459"/>
                  <a:pt x="371" y="459"/>
                </a:cubicBezTo>
                <a:cubicBezTo>
                  <a:pt x="387" y="459"/>
                  <a:pt x="400" y="446"/>
                  <a:pt x="400" y="429"/>
                </a:cubicBezTo>
                <a:cubicBezTo>
                  <a:pt x="400" y="384"/>
                  <a:pt x="400" y="384"/>
                  <a:pt x="400" y="384"/>
                </a:cubicBezTo>
                <a:cubicBezTo>
                  <a:pt x="400" y="368"/>
                  <a:pt x="387" y="355"/>
                  <a:pt x="371" y="355"/>
                </a:cubicBezTo>
                <a:cubicBezTo>
                  <a:pt x="363" y="355"/>
                  <a:pt x="363" y="355"/>
                  <a:pt x="363" y="355"/>
                </a:cubicBezTo>
                <a:cubicBezTo>
                  <a:pt x="363" y="104"/>
                  <a:pt x="363" y="104"/>
                  <a:pt x="363" y="104"/>
                </a:cubicBezTo>
                <a:lnTo>
                  <a:pt x="371" y="104"/>
                </a:lnTo>
                <a:close/>
                <a:moveTo>
                  <a:pt x="331" y="355"/>
                </a:moveTo>
                <a:cubicBezTo>
                  <a:pt x="322" y="355"/>
                  <a:pt x="322" y="355"/>
                  <a:pt x="322" y="355"/>
                </a:cubicBezTo>
                <a:cubicBezTo>
                  <a:pt x="315" y="355"/>
                  <a:pt x="308" y="357"/>
                  <a:pt x="303" y="362"/>
                </a:cubicBezTo>
                <a:cubicBezTo>
                  <a:pt x="108" y="243"/>
                  <a:pt x="108" y="243"/>
                  <a:pt x="108" y="243"/>
                </a:cubicBezTo>
                <a:cubicBezTo>
                  <a:pt x="108" y="215"/>
                  <a:pt x="108" y="215"/>
                  <a:pt x="108" y="215"/>
                </a:cubicBezTo>
                <a:cubicBezTo>
                  <a:pt x="303" y="97"/>
                  <a:pt x="303" y="97"/>
                  <a:pt x="303" y="97"/>
                </a:cubicBezTo>
                <a:cubicBezTo>
                  <a:pt x="308" y="101"/>
                  <a:pt x="315" y="104"/>
                  <a:pt x="322" y="104"/>
                </a:cubicBezTo>
                <a:cubicBezTo>
                  <a:pt x="331" y="104"/>
                  <a:pt x="331" y="104"/>
                  <a:pt x="331" y="104"/>
                </a:cubicBezTo>
                <a:lnTo>
                  <a:pt x="331" y="35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3235883" y="3704509"/>
            <a:ext cx="5715000" cy="942396"/>
            <a:chOff x="3235883" y="3704509"/>
            <a:chExt cx="5715000" cy="942396"/>
          </a:xfrm>
        </p:grpSpPr>
        <p:sp>
          <p:nvSpPr>
            <p:cNvPr id="4" name="Rectangle 3"/>
            <p:cNvSpPr/>
            <p:nvPr/>
          </p:nvSpPr>
          <p:spPr>
            <a:xfrm>
              <a:off x="3235883" y="3704509"/>
              <a:ext cx="5715000" cy="942396"/>
            </a:xfrm>
            <a:prstGeom prst="rect">
              <a:avLst/>
            </a:prstGeom>
            <a:solidFill>
              <a:schemeClr val="bg1">
                <a:lumMod val="95000"/>
              </a:schemeClr>
            </a:solidFill>
            <a:ln w="19050">
              <a:solidFill>
                <a:schemeClr val="bg1">
                  <a:lumMod val="65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JM" sz="2800" b="1" dirty="0">
                <a:solidFill>
                  <a:schemeClr val="lt1"/>
                </a:solidFill>
                <a:effectLst>
                  <a:outerShdw blurRad="25400" dist="25400" dir="2700000" algn="tl">
                    <a:srgbClr val="000000">
                      <a:alpha val="0"/>
                    </a:srgbClr>
                  </a:outerShdw>
                </a:effectLst>
              </a:endParaRPr>
            </a:p>
          </p:txBody>
        </p:sp>
        <p:sp>
          <p:nvSpPr>
            <p:cNvPr id="12" name="Rectangle 11"/>
            <p:cNvSpPr/>
            <p:nvPr/>
          </p:nvSpPr>
          <p:spPr>
            <a:xfrm>
              <a:off x="4475157" y="3892441"/>
              <a:ext cx="4475726" cy="584775"/>
            </a:xfrm>
            <a:prstGeom prst="rect">
              <a:avLst/>
            </a:prstGeom>
          </p:spPr>
          <p:txBody>
            <a:bodyPr wrap="square">
              <a:spAutoFit/>
            </a:bodyPr>
            <a:lstStyle/>
            <a:p>
              <a:pPr lvl="0" algn="ctr">
                <a:defRPr/>
              </a:pPr>
              <a:r>
                <a:rPr lang="en-JM" sz="3200" dirty="0">
                  <a:solidFill>
                    <a:schemeClr val="tx2"/>
                  </a:solidFill>
                  <a:latin typeface="Franklin Gothic Medium"/>
                  <a:ea typeface="Tahoma" pitchFamily="34" charset="0"/>
                  <a:cs typeface="Franklin Gothic Medium"/>
                </a:rPr>
                <a:t>DNS</a:t>
              </a:r>
            </a:p>
          </p:txBody>
        </p:sp>
        <p:sp>
          <p:nvSpPr>
            <p:cNvPr id="18" name="Freeform 9"/>
            <p:cNvSpPr>
              <a:spLocks/>
            </p:cNvSpPr>
            <p:nvPr/>
          </p:nvSpPr>
          <p:spPr bwMode="auto">
            <a:xfrm>
              <a:off x="4025777" y="3886150"/>
              <a:ext cx="336621" cy="217928"/>
            </a:xfrm>
            <a:custGeom>
              <a:avLst/>
              <a:gdLst>
                <a:gd name="T0" fmla="*/ 0 w 244"/>
                <a:gd name="T1" fmla="*/ 69 h 157"/>
                <a:gd name="T2" fmla="*/ 9 w 244"/>
                <a:gd name="T3" fmla="*/ 93 h 157"/>
                <a:gd name="T4" fmla="*/ 6 w 244"/>
                <a:gd name="T5" fmla="*/ 106 h 157"/>
                <a:gd name="T6" fmla="*/ 166 w 244"/>
                <a:gd name="T7" fmla="*/ 157 h 157"/>
                <a:gd name="T8" fmla="*/ 244 w 244"/>
                <a:gd name="T9" fmla="*/ 146 h 157"/>
                <a:gd name="T10" fmla="*/ 244 w 244"/>
                <a:gd name="T11" fmla="*/ 91 h 157"/>
                <a:gd name="T12" fmla="*/ 152 w 244"/>
                <a:gd name="T13" fmla="*/ 0 h 157"/>
                <a:gd name="T14" fmla="*/ 68 w 244"/>
                <a:gd name="T15" fmla="*/ 0 h 157"/>
                <a:gd name="T16" fmla="*/ 0 w 244"/>
                <a:gd name="T17" fmla="*/ 6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57">
                  <a:moveTo>
                    <a:pt x="0" y="69"/>
                  </a:moveTo>
                  <a:cubicBezTo>
                    <a:pt x="6" y="75"/>
                    <a:pt x="9" y="83"/>
                    <a:pt x="9" y="93"/>
                  </a:cubicBezTo>
                  <a:cubicBezTo>
                    <a:pt x="9" y="97"/>
                    <a:pt x="8" y="102"/>
                    <a:pt x="6" y="106"/>
                  </a:cubicBezTo>
                  <a:cubicBezTo>
                    <a:pt x="52" y="138"/>
                    <a:pt x="107" y="157"/>
                    <a:pt x="166" y="157"/>
                  </a:cubicBezTo>
                  <a:cubicBezTo>
                    <a:pt x="193" y="157"/>
                    <a:pt x="219" y="153"/>
                    <a:pt x="244" y="146"/>
                  </a:cubicBezTo>
                  <a:cubicBezTo>
                    <a:pt x="244" y="91"/>
                    <a:pt x="244" y="91"/>
                    <a:pt x="244" y="91"/>
                  </a:cubicBezTo>
                  <a:cubicBezTo>
                    <a:pt x="244" y="41"/>
                    <a:pt x="203" y="0"/>
                    <a:pt x="152" y="0"/>
                  </a:cubicBezTo>
                  <a:cubicBezTo>
                    <a:pt x="68" y="0"/>
                    <a:pt x="68" y="0"/>
                    <a:pt x="68" y="0"/>
                  </a:cubicBezTo>
                  <a:cubicBezTo>
                    <a:pt x="41" y="19"/>
                    <a:pt x="18" y="42"/>
                    <a:pt x="0" y="6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p:nvSpPr>
          <p:spPr bwMode="auto">
            <a:xfrm>
              <a:off x="3912921" y="3886150"/>
              <a:ext cx="159555" cy="83669"/>
            </a:xfrm>
            <a:custGeom>
              <a:avLst/>
              <a:gdLst>
                <a:gd name="T0" fmla="*/ 56 w 116"/>
                <a:gd name="T1" fmla="*/ 57 h 61"/>
                <a:gd name="T2" fmla="*/ 64 w 116"/>
                <a:gd name="T3" fmla="*/ 58 h 61"/>
                <a:gd name="T4" fmla="*/ 116 w 116"/>
                <a:gd name="T5" fmla="*/ 0 h 61"/>
                <a:gd name="T6" fmla="*/ 0 w 116"/>
                <a:gd name="T7" fmla="*/ 0 h 61"/>
                <a:gd name="T8" fmla="*/ 39 w 116"/>
                <a:gd name="T9" fmla="*/ 61 h 61"/>
                <a:gd name="T10" fmla="*/ 56 w 116"/>
                <a:gd name="T11" fmla="*/ 57 h 61"/>
              </a:gdLst>
              <a:ahLst/>
              <a:cxnLst>
                <a:cxn ang="0">
                  <a:pos x="T0" y="T1"/>
                </a:cxn>
                <a:cxn ang="0">
                  <a:pos x="T2" y="T3"/>
                </a:cxn>
                <a:cxn ang="0">
                  <a:pos x="T4" y="T5"/>
                </a:cxn>
                <a:cxn ang="0">
                  <a:pos x="T6" y="T7"/>
                </a:cxn>
                <a:cxn ang="0">
                  <a:pos x="T8" y="T9"/>
                </a:cxn>
                <a:cxn ang="0">
                  <a:pos x="T10" y="T11"/>
                </a:cxn>
              </a:cxnLst>
              <a:rect l="0" t="0" r="r" b="b"/>
              <a:pathLst>
                <a:path w="116" h="61">
                  <a:moveTo>
                    <a:pt x="56" y="57"/>
                  </a:moveTo>
                  <a:cubicBezTo>
                    <a:pt x="58" y="57"/>
                    <a:pt x="61" y="57"/>
                    <a:pt x="64" y="58"/>
                  </a:cubicBezTo>
                  <a:cubicBezTo>
                    <a:pt x="79" y="36"/>
                    <a:pt x="96" y="17"/>
                    <a:pt x="116" y="0"/>
                  </a:cubicBezTo>
                  <a:cubicBezTo>
                    <a:pt x="0" y="0"/>
                    <a:pt x="0" y="0"/>
                    <a:pt x="0" y="0"/>
                  </a:cubicBezTo>
                  <a:cubicBezTo>
                    <a:pt x="10" y="22"/>
                    <a:pt x="24" y="43"/>
                    <a:pt x="39" y="61"/>
                  </a:cubicBezTo>
                  <a:cubicBezTo>
                    <a:pt x="44" y="58"/>
                    <a:pt x="50" y="57"/>
                    <a:pt x="56" y="5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p:cNvSpPr>
            <p:nvPr/>
          </p:nvSpPr>
          <p:spPr bwMode="auto">
            <a:xfrm>
              <a:off x="3979078" y="4055434"/>
              <a:ext cx="383320" cy="219874"/>
            </a:xfrm>
            <a:custGeom>
              <a:avLst/>
              <a:gdLst>
                <a:gd name="T0" fmla="*/ 27 w 278"/>
                <a:gd name="T1" fmla="*/ 0 h 159"/>
                <a:gd name="T2" fmla="*/ 8 w 278"/>
                <a:gd name="T3" fmla="*/ 6 h 159"/>
                <a:gd name="T4" fmla="*/ 4 w 278"/>
                <a:gd name="T5" fmla="*/ 6 h 159"/>
                <a:gd name="T6" fmla="*/ 0 w 278"/>
                <a:gd name="T7" fmla="*/ 16 h 159"/>
                <a:gd name="T8" fmla="*/ 16 w 278"/>
                <a:gd name="T9" fmla="*/ 45 h 159"/>
                <a:gd name="T10" fmla="*/ 15 w 278"/>
                <a:gd name="T11" fmla="*/ 48 h 159"/>
                <a:gd name="T12" fmla="*/ 107 w 278"/>
                <a:gd name="T13" fmla="*/ 120 h 159"/>
                <a:gd name="T14" fmla="*/ 119 w 278"/>
                <a:gd name="T15" fmla="*/ 118 h 159"/>
                <a:gd name="T16" fmla="*/ 153 w 278"/>
                <a:gd name="T17" fmla="*/ 142 h 159"/>
                <a:gd name="T18" fmla="*/ 177 w 278"/>
                <a:gd name="T19" fmla="*/ 141 h 159"/>
                <a:gd name="T20" fmla="*/ 278 w 278"/>
                <a:gd name="T21" fmla="*/ 159 h 159"/>
                <a:gd name="T22" fmla="*/ 278 w 278"/>
                <a:gd name="T23" fmla="*/ 45 h 159"/>
                <a:gd name="T24" fmla="*/ 200 w 278"/>
                <a:gd name="T25" fmla="*/ 56 h 159"/>
                <a:gd name="T26" fmla="*/ 27 w 278"/>
                <a:gd name="T2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159">
                  <a:moveTo>
                    <a:pt x="27" y="0"/>
                  </a:moveTo>
                  <a:cubicBezTo>
                    <a:pt x="22" y="4"/>
                    <a:pt x="15" y="6"/>
                    <a:pt x="8" y="6"/>
                  </a:cubicBezTo>
                  <a:cubicBezTo>
                    <a:pt x="6" y="6"/>
                    <a:pt x="5" y="6"/>
                    <a:pt x="4" y="6"/>
                  </a:cubicBezTo>
                  <a:cubicBezTo>
                    <a:pt x="2" y="9"/>
                    <a:pt x="1" y="12"/>
                    <a:pt x="0" y="16"/>
                  </a:cubicBezTo>
                  <a:cubicBezTo>
                    <a:pt x="9" y="22"/>
                    <a:pt x="16" y="33"/>
                    <a:pt x="16" y="45"/>
                  </a:cubicBezTo>
                  <a:cubicBezTo>
                    <a:pt x="16" y="46"/>
                    <a:pt x="16" y="47"/>
                    <a:pt x="15" y="48"/>
                  </a:cubicBezTo>
                  <a:cubicBezTo>
                    <a:pt x="51" y="66"/>
                    <a:pt x="82" y="91"/>
                    <a:pt x="107" y="120"/>
                  </a:cubicBezTo>
                  <a:cubicBezTo>
                    <a:pt x="111" y="119"/>
                    <a:pt x="115" y="118"/>
                    <a:pt x="119" y="118"/>
                  </a:cubicBezTo>
                  <a:cubicBezTo>
                    <a:pt x="135" y="118"/>
                    <a:pt x="148" y="128"/>
                    <a:pt x="153" y="142"/>
                  </a:cubicBezTo>
                  <a:cubicBezTo>
                    <a:pt x="161" y="141"/>
                    <a:pt x="169" y="141"/>
                    <a:pt x="177" y="141"/>
                  </a:cubicBezTo>
                  <a:cubicBezTo>
                    <a:pt x="212" y="141"/>
                    <a:pt x="246" y="147"/>
                    <a:pt x="278" y="159"/>
                  </a:cubicBezTo>
                  <a:cubicBezTo>
                    <a:pt x="278" y="45"/>
                    <a:pt x="278" y="45"/>
                    <a:pt x="278" y="45"/>
                  </a:cubicBezTo>
                  <a:cubicBezTo>
                    <a:pt x="252" y="52"/>
                    <a:pt x="227" y="56"/>
                    <a:pt x="200" y="56"/>
                  </a:cubicBezTo>
                  <a:cubicBezTo>
                    <a:pt x="137" y="56"/>
                    <a:pt x="77" y="35"/>
                    <a:pt x="2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p:cNvSpPr>
              <a:spLocks/>
            </p:cNvSpPr>
            <p:nvPr/>
          </p:nvSpPr>
          <p:spPr bwMode="auto">
            <a:xfrm>
              <a:off x="3763095" y="3886150"/>
              <a:ext cx="194579" cy="202362"/>
            </a:xfrm>
            <a:custGeom>
              <a:avLst/>
              <a:gdLst>
                <a:gd name="T0" fmla="*/ 107 w 141"/>
                <a:gd name="T1" fmla="*/ 147 h 147"/>
                <a:gd name="T2" fmla="*/ 136 w 141"/>
                <a:gd name="T3" fmla="*/ 132 h 147"/>
                <a:gd name="T4" fmla="*/ 136 w 141"/>
                <a:gd name="T5" fmla="*/ 132 h 147"/>
                <a:gd name="T6" fmla="*/ 141 w 141"/>
                <a:gd name="T7" fmla="*/ 120 h 147"/>
                <a:gd name="T8" fmla="*/ 128 w 141"/>
                <a:gd name="T9" fmla="*/ 93 h 147"/>
                <a:gd name="T10" fmla="*/ 132 w 141"/>
                <a:gd name="T11" fmla="*/ 75 h 147"/>
                <a:gd name="T12" fmla="*/ 85 w 141"/>
                <a:gd name="T13" fmla="*/ 0 h 147"/>
                <a:gd name="T14" fmla="*/ 0 w 141"/>
                <a:gd name="T15" fmla="*/ 91 h 147"/>
                <a:gd name="T16" fmla="*/ 0 w 141"/>
                <a:gd name="T17" fmla="*/ 142 h 147"/>
                <a:gd name="T18" fmla="*/ 39 w 141"/>
                <a:gd name="T19" fmla="*/ 139 h 147"/>
                <a:gd name="T20" fmla="*/ 107 w 141"/>
                <a:gd name="T2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147">
                  <a:moveTo>
                    <a:pt x="107" y="147"/>
                  </a:moveTo>
                  <a:cubicBezTo>
                    <a:pt x="113" y="138"/>
                    <a:pt x="124" y="132"/>
                    <a:pt x="136" y="132"/>
                  </a:cubicBezTo>
                  <a:cubicBezTo>
                    <a:pt x="136" y="132"/>
                    <a:pt x="136" y="132"/>
                    <a:pt x="136" y="132"/>
                  </a:cubicBezTo>
                  <a:cubicBezTo>
                    <a:pt x="138" y="128"/>
                    <a:pt x="139" y="124"/>
                    <a:pt x="141" y="120"/>
                  </a:cubicBezTo>
                  <a:cubicBezTo>
                    <a:pt x="133" y="113"/>
                    <a:pt x="128" y="103"/>
                    <a:pt x="128" y="93"/>
                  </a:cubicBezTo>
                  <a:cubicBezTo>
                    <a:pt x="128" y="86"/>
                    <a:pt x="130" y="80"/>
                    <a:pt x="132" y="75"/>
                  </a:cubicBezTo>
                  <a:cubicBezTo>
                    <a:pt x="113" y="53"/>
                    <a:pt x="97" y="28"/>
                    <a:pt x="85" y="0"/>
                  </a:cubicBezTo>
                  <a:cubicBezTo>
                    <a:pt x="38" y="3"/>
                    <a:pt x="0" y="43"/>
                    <a:pt x="0" y="91"/>
                  </a:cubicBezTo>
                  <a:cubicBezTo>
                    <a:pt x="0" y="142"/>
                    <a:pt x="0" y="142"/>
                    <a:pt x="0" y="142"/>
                  </a:cubicBezTo>
                  <a:cubicBezTo>
                    <a:pt x="13" y="140"/>
                    <a:pt x="26" y="139"/>
                    <a:pt x="39" y="139"/>
                  </a:cubicBezTo>
                  <a:cubicBezTo>
                    <a:pt x="63" y="139"/>
                    <a:pt x="85" y="142"/>
                    <a:pt x="107" y="14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p:cNvSpPr>
              <a:spLocks/>
            </p:cNvSpPr>
            <p:nvPr/>
          </p:nvSpPr>
          <p:spPr bwMode="auto">
            <a:xfrm>
              <a:off x="3959620" y="4148831"/>
              <a:ext cx="143988" cy="161500"/>
            </a:xfrm>
            <a:custGeom>
              <a:avLst/>
              <a:gdLst>
                <a:gd name="T0" fmla="*/ 0 w 104"/>
                <a:gd name="T1" fmla="*/ 33 h 117"/>
                <a:gd name="T2" fmla="*/ 12 w 104"/>
                <a:gd name="T3" fmla="*/ 111 h 117"/>
                <a:gd name="T4" fmla="*/ 14 w 104"/>
                <a:gd name="T5" fmla="*/ 111 h 117"/>
                <a:gd name="T6" fmla="*/ 35 w 104"/>
                <a:gd name="T7" fmla="*/ 117 h 117"/>
                <a:gd name="T8" fmla="*/ 98 w 104"/>
                <a:gd name="T9" fmla="*/ 88 h 117"/>
                <a:gd name="T10" fmla="*/ 98 w 104"/>
                <a:gd name="T11" fmla="*/ 85 h 117"/>
                <a:gd name="T12" fmla="*/ 104 w 104"/>
                <a:gd name="T13" fmla="*/ 65 h 117"/>
                <a:gd name="T14" fmla="*/ 22 w 104"/>
                <a:gd name="T15" fmla="*/ 0 h 117"/>
                <a:gd name="T16" fmla="*/ 1 w 104"/>
                <a:gd name="T17" fmla="*/ 12 h 117"/>
                <a:gd name="T18" fmla="*/ 0 w 104"/>
                <a:gd name="T19" fmla="*/ 3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7">
                  <a:moveTo>
                    <a:pt x="0" y="33"/>
                  </a:moveTo>
                  <a:cubicBezTo>
                    <a:pt x="0" y="60"/>
                    <a:pt x="4" y="86"/>
                    <a:pt x="12" y="111"/>
                  </a:cubicBezTo>
                  <a:cubicBezTo>
                    <a:pt x="12" y="111"/>
                    <a:pt x="13" y="111"/>
                    <a:pt x="14" y="111"/>
                  </a:cubicBezTo>
                  <a:cubicBezTo>
                    <a:pt x="22" y="111"/>
                    <a:pt x="29" y="113"/>
                    <a:pt x="35" y="117"/>
                  </a:cubicBezTo>
                  <a:cubicBezTo>
                    <a:pt x="55" y="105"/>
                    <a:pt x="76" y="95"/>
                    <a:pt x="98" y="88"/>
                  </a:cubicBezTo>
                  <a:cubicBezTo>
                    <a:pt x="98" y="87"/>
                    <a:pt x="98" y="86"/>
                    <a:pt x="98" y="85"/>
                  </a:cubicBezTo>
                  <a:cubicBezTo>
                    <a:pt x="98" y="78"/>
                    <a:pt x="100" y="70"/>
                    <a:pt x="104" y="65"/>
                  </a:cubicBezTo>
                  <a:cubicBezTo>
                    <a:pt x="81" y="38"/>
                    <a:pt x="53" y="16"/>
                    <a:pt x="22" y="0"/>
                  </a:cubicBezTo>
                  <a:cubicBezTo>
                    <a:pt x="16" y="6"/>
                    <a:pt x="9" y="11"/>
                    <a:pt x="1" y="12"/>
                  </a:cubicBezTo>
                  <a:cubicBezTo>
                    <a:pt x="1" y="19"/>
                    <a:pt x="0" y="26"/>
                    <a:pt x="0" y="3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p:cNvSpPr>
              <a:spLocks/>
            </p:cNvSpPr>
            <p:nvPr/>
          </p:nvSpPr>
          <p:spPr bwMode="auto">
            <a:xfrm>
              <a:off x="4179494" y="4279199"/>
              <a:ext cx="182904" cy="204308"/>
            </a:xfrm>
            <a:custGeom>
              <a:avLst/>
              <a:gdLst>
                <a:gd name="T0" fmla="*/ 8 w 132"/>
                <a:gd name="T1" fmla="*/ 1 h 148"/>
                <a:gd name="T2" fmla="*/ 0 w 132"/>
                <a:gd name="T3" fmla="*/ 15 h 148"/>
                <a:gd name="T4" fmla="*/ 33 w 132"/>
                <a:gd name="T5" fmla="*/ 148 h 148"/>
                <a:gd name="T6" fmla="*/ 40 w 132"/>
                <a:gd name="T7" fmla="*/ 148 h 148"/>
                <a:gd name="T8" fmla="*/ 132 w 132"/>
                <a:gd name="T9" fmla="*/ 56 h 148"/>
                <a:gd name="T10" fmla="*/ 132 w 132"/>
                <a:gd name="T11" fmla="*/ 19 h 148"/>
                <a:gd name="T12" fmla="*/ 31 w 132"/>
                <a:gd name="T13" fmla="*/ 0 h 148"/>
                <a:gd name="T14" fmla="*/ 8 w 132"/>
                <a:gd name="T15" fmla="*/ 1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48">
                  <a:moveTo>
                    <a:pt x="8" y="1"/>
                  </a:moveTo>
                  <a:cubicBezTo>
                    <a:pt x="6" y="6"/>
                    <a:pt x="3" y="11"/>
                    <a:pt x="0" y="15"/>
                  </a:cubicBezTo>
                  <a:cubicBezTo>
                    <a:pt x="20" y="55"/>
                    <a:pt x="32" y="100"/>
                    <a:pt x="33" y="148"/>
                  </a:cubicBezTo>
                  <a:cubicBezTo>
                    <a:pt x="40" y="148"/>
                    <a:pt x="40" y="148"/>
                    <a:pt x="40" y="148"/>
                  </a:cubicBezTo>
                  <a:cubicBezTo>
                    <a:pt x="91" y="148"/>
                    <a:pt x="132" y="107"/>
                    <a:pt x="132" y="56"/>
                  </a:cubicBezTo>
                  <a:cubicBezTo>
                    <a:pt x="132" y="19"/>
                    <a:pt x="132" y="19"/>
                    <a:pt x="132" y="19"/>
                  </a:cubicBezTo>
                  <a:cubicBezTo>
                    <a:pt x="100" y="6"/>
                    <a:pt x="66" y="0"/>
                    <a:pt x="31" y="0"/>
                  </a:cubicBezTo>
                  <a:cubicBezTo>
                    <a:pt x="23" y="0"/>
                    <a:pt x="15" y="0"/>
                    <a:pt x="8" y="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p:nvSpPr>
          <p:spPr bwMode="auto">
            <a:xfrm>
              <a:off x="3763095" y="4107970"/>
              <a:ext cx="184850" cy="371646"/>
            </a:xfrm>
            <a:custGeom>
              <a:avLst/>
              <a:gdLst>
                <a:gd name="T0" fmla="*/ 120 w 134"/>
                <a:gd name="T1" fmla="*/ 176 h 269"/>
                <a:gd name="T2" fmla="*/ 134 w 134"/>
                <a:gd name="T3" fmla="*/ 148 h 269"/>
                <a:gd name="T4" fmla="*/ 121 w 134"/>
                <a:gd name="T5" fmla="*/ 63 h 269"/>
                <a:gd name="T6" fmla="*/ 122 w 134"/>
                <a:gd name="T7" fmla="*/ 40 h 269"/>
                <a:gd name="T8" fmla="*/ 101 w 134"/>
                <a:gd name="T9" fmla="*/ 7 h 269"/>
                <a:gd name="T10" fmla="*/ 101 w 134"/>
                <a:gd name="T11" fmla="*/ 7 h 269"/>
                <a:gd name="T12" fmla="*/ 39 w 134"/>
                <a:gd name="T13" fmla="*/ 0 h 269"/>
                <a:gd name="T14" fmla="*/ 0 w 134"/>
                <a:gd name="T15" fmla="*/ 3 h 269"/>
                <a:gd name="T16" fmla="*/ 0 w 134"/>
                <a:gd name="T17" fmla="*/ 180 h 269"/>
                <a:gd name="T18" fmla="*/ 68 w 134"/>
                <a:gd name="T19" fmla="*/ 269 h 269"/>
                <a:gd name="T20" fmla="*/ 123 w 134"/>
                <a:gd name="T21" fmla="*/ 190 h 269"/>
                <a:gd name="T22" fmla="*/ 120 w 134"/>
                <a:gd name="T23" fmla="*/ 17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269">
                  <a:moveTo>
                    <a:pt x="120" y="176"/>
                  </a:moveTo>
                  <a:cubicBezTo>
                    <a:pt x="120" y="165"/>
                    <a:pt x="126" y="155"/>
                    <a:pt x="134" y="148"/>
                  </a:cubicBezTo>
                  <a:cubicBezTo>
                    <a:pt x="126" y="121"/>
                    <a:pt x="121" y="92"/>
                    <a:pt x="121" y="63"/>
                  </a:cubicBezTo>
                  <a:cubicBezTo>
                    <a:pt x="121" y="55"/>
                    <a:pt x="122" y="48"/>
                    <a:pt x="122" y="40"/>
                  </a:cubicBezTo>
                  <a:cubicBezTo>
                    <a:pt x="110" y="35"/>
                    <a:pt x="101" y="22"/>
                    <a:pt x="101" y="7"/>
                  </a:cubicBezTo>
                  <a:cubicBezTo>
                    <a:pt x="101" y="7"/>
                    <a:pt x="101" y="7"/>
                    <a:pt x="101" y="7"/>
                  </a:cubicBezTo>
                  <a:cubicBezTo>
                    <a:pt x="81" y="2"/>
                    <a:pt x="60" y="0"/>
                    <a:pt x="39" y="0"/>
                  </a:cubicBezTo>
                  <a:cubicBezTo>
                    <a:pt x="26" y="0"/>
                    <a:pt x="13" y="1"/>
                    <a:pt x="0" y="3"/>
                  </a:cubicBezTo>
                  <a:cubicBezTo>
                    <a:pt x="0" y="180"/>
                    <a:pt x="0" y="180"/>
                    <a:pt x="0" y="180"/>
                  </a:cubicBezTo>
                  <a:cubicBezTo>
                    <a:pt x="0" y="223"/>
                    <a:pt x="29" y="258"/>
                    <a:pt x="68" y="269"/>
                  </a:cubicBezTo>
                  <a:cubicBezTo>
                    <a:pt x="82" y="239"/>
                    <a:pt x="101" y="213"/>
                    <a:pt x="123" y="190"/>
                  </a:cubicBezTo>
                  <a:cubicBezTo>
                    <a:pt x="121" y="186"/>
                    <a:pt x="120" y="181"/>
                    <a:pt x="120" y="17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p:cNvSpPr>
              <a:spLocks/>
            </p:cNvSpPr>
            <p:nvPr/>
          </p:nvSpPr>
          <p:spPr bwMode="auto">
            <a:xfrm>
              <a:off x="3885680" y="4392055"/>
              <a:ext cx="165392" cy="91452"/>
            </a:xfrm>
            <a:custGeom>
              <a:avLst/>
              <a:gdLst>
                <a:gd name="T0" fmla="*/ 67 w 119"/>
                <a:gd name="T1" fmla="*/ 6 h 66"/>
                <a:gd name="T2" fmla="*/ 48 w 119"/>
                <a:gd name="T3" fmla="*/ 0 h 66"/>
                <a:gd name="T4" fmla="*/ 0 w 119"/>
                <a:gd name="T5" fmla="*/ 66 h 66"/>
                <a:gd name="T6" fmla="*/ 3 w 119"/>
                <a:gd name="T7" fmla="*/ 66 h 66"/>
                <a:gd name="T8" fmla="*/ 119 w 119"/>
                <a:gd name="T9" fmla="*/ 66 h 66"/>
                <a:gd name="T10" fmla="*/ 72 w 119"/>
                <a:gd name="T11" fmla="*/ 5 h 66"/>
                <a:gd name="T12" fmla="*/ 67 w 119"/>
                <a:gd name="T13" fmla="*/ 6 h 66"/>
              </a:gdLst>
              <a:ahLst/>
              <a:cxnLst>
                <a:cxn ang="0">
                  <a:pos x="T0" y="T1"/>
                </a:cxn>
                <a:cxn ang="0">
                  <a:pos x="T2" y="T3"/>
                </a:cxn>
                <a:cxn ang="0">
                  <a:pos x="T4" y="T5"/>
                </a:cxn>
                <a:cxn ang="0">
                  <a:pos x="T6" y="T7"/>
                </a:cxn>
                <a:cxn ang="0">
                  <a:pos x="T8" y="T9"/>
                </a:cxn>
                <a:cxn ang="0">
                  <a:pos x="T10" y="T11"/>
                </a:cxn>
                <a:cxn ang="0">
                  <a:pos x="T12" y="T13"/>
                </a:cxn>
              </a:cxnLst>
              <a:rect l="0" t="0" r="r" b="b"/>
              <a:pathLst>
                <a:path w="119" h="66">
                  <a:moveTo>
                    <a:pt x="67" y="6"/>
                  </a:moveTo>
                  <a:cubicBezTo>
                    <a:pt x="60" y="6"/>
                    <a:pt x="53" y="4"/>
                    <a:pt x="48" y="0"/>
                  </a:cubicBezTo>
                  <a:cubicBezTo>
                    <a:pt x="29" y="19"/>
                    <a:pt x="13" y="41"/>
                    <a:pt x="0" y="66"/>
                  </a:cubicBezTo>
                  <a:cubicBezTo>
                    <a:pt x="1" y="66"/>
                    <a:pt x="2" y="66"/>
                    <a:pt x="3" y="66"/>
                  </a:cubicBezTo>
                  <a:cubicBezTo>
                    <a:pt x="119" y="66"/>
                    <a:pt x="119" y="66"/>
                    <a:pt x="119" y="66"/>
                  </a:cubicBezTo>
                  <a:cubicBezTo>
                    <a:pt x="101" y="48"/>
                    <a:pt x="85" y="27"/>
                    <a:pt x="72" y="5"/>
                  </a:cubicBezTo>
                  <a:cubicBezTo>
                    <a:pt x="71" y="5"/>
                    <a:pt x="69" y="6"/>
                    <a:pt x="67" y="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p:nvSpPr>
          <p:spPr bwMode="auto">
            <a:xfrm>
              <a:off x="4012156" y="4296711"/>
              <a:ext cx="184850" cy="186796"/>
            </a:xfrm>
            <a:custGeom>
              <a:avLst/>
              <a:gdLst>
                <a:gd name="T0" fmla="*/ 95 w 134"/>
                <a:gd name="T1" fmla="*/ 14 h 135"/>
                <a:gd name="T2" fmla="*/ 67 w 134"/>
                <a:gd name="T3" fmla="*/ 0 h 135"/>
                <a:gd name="T4" fmla="*/ 9 w 134"/>
                <a:gd name="T5" fmla="*/ 27 h 135"/>
                <a:gd name="T6" fmla="*/ 12 w 134"/>
                <a:gd name="T7" fmla="*/ 39 h 135"/>
                <a:gd name="T8" fmla="*/ 0 w 134"/>
                <a:gd name="T9" fmla="*/ 65 h 135"/>
                <a:gd name="T10" fmla="*/ 59 w 134"/>
                <a:gd name="T11" fmla="*/ 135 h 135"/>
                <a:gd name="T12" fmla="*/ 134 w 134"/>
                <a:gd name="T13" fmla="*/ 135 h 135"/>
                <a:gd name="T14" fmla="*/ 104 w 134"/>
                <a:gd name="T15" fmla="*/ 13 h 135"/>
                <a:gd name="T16" fmla="*/ 95 w 134"/>
                <a:gd name="T17" fmla="*/ 1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95" y="14"/>
                  </a:moveTo>
                  <a:cubicBezTo>
                    <a:pt x="84" y="14"/>
                    <a:pt x="74" y="8"/>
                    <a:pt x="67" y="0"/>
                  </a:cubicBezTo>
                  <a:cubicBezTo>
                    <a:pt x="47" y="7"/>
                    <a:pt x="27" y="16"/>
                    <a:pt x="9" y="27"/>
                  </a:cubicBezTo>
                  <a:cubicBezTo>
                    <a:pt x="11" y="31"/>
                    <a:pt x="12" y="35"/>
                    <a:pt x="12" y="39"/>
                  </a:cubicBezTo>
                  <a:cubicBezTo>
                    <a:pt x="12" y="49"/>
                    <a:pt x="7" y="59"/>
                    <a:pt x="0" y="65"/>
                  </a:cubicBezTo>
                  <a:cubicBezTo>
                    <a:pt x="16" y="91"/>
                    <a:pt x="35" y="115"/>
                    <a:pt x="59" y="135"/>
                  </a:cubicBezTo>
                  <a:cubicBezTo>
                    <a:pt x="134" y="135"/>
                    <a:pt x="134" y="135"/>
                    <a:pt x="134" y="135"/>
                  </a:cubicBezTo>
                  <a:cubicBezTo>
                    <a:pt x="133" y="91"/>
                    <a:pt x="123" y="49"/>
                    <a:pt x="104" y="13"/>
                  </a:cubicBezTo>
                  <a:cubicBezTo>
                    <a:pt x="101" y="13"/>
                    <a:pt x="98" y="14"/>
                    <a:pt x="95" y="1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Rectangle 27"/>
          <p:cNvSpPr/>
          <p:nvPr/>
        </p:nvSpPr>
        <p:spPr>
          <a:xfrm>
            <a:off x="3235883" y="2652206"/>
            <a:ext cx="5715000" cy="942396"/>
          </a:xfrm>
          <a:prstGeom prst="rect">
            <a:avLst/>
          </a:prstGeom>
          <a:solidFill>
            <a:srgbClr val="434347">
              <a:alpha val="9804"/>
            </a:srgbClr>
          </a:solidFill>
          <a:ln w="1905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JM" sz="2800" b="1" dirty="0">
              <a:solidFill>
                <a:schemeClr val="lt1"/>
              </a:solidFill>
              <a:effectLst>
                <a:outerShdw blurRad="25400" dist="25400" dir="2700000" algn="tl">
                  <a:srgbClr val="000000">
                    <a:alpha val="0"/>
                  </a:srgbClr>
                </a:outerShdw>
              </a:effectLst>
            </a:endParaRPr>
          </a:p>
        </p:txBody>
      </p:sp>
      <p:sp>
        <p:nvSpPr>
          <p:cNvPr id="29" name="Rectangle 28"/>
          <p:cNvSpPr/>
          <p:nvPr/>
        </p:nvSpPr>
        <p:spPr>
          <a:xfrm rot="10800000">
            <a:off x="3235883" y="1599903"/>
            <a:ext cx="5715000" cy="942396"/>
          </a:xfrm>
          <a:prstGeom prst="rect">
            <a:avLst/>
          </a:prstGeom>
          <a:solidFill>
            <a:srgbClr val="434347">
              <a:alpha val="9804"/>
            </a:srgbClr>
          </a:solidFill>
          <a:ln w="1905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JM" sz="2800" b="1" dirty="0">
              <a:solidFill>
                <a:schemeClr val="lt1"/>
              </a:solidFill>
              <a:effectLst>
                <a:outerShdw blurRad="25400" dist="25400" dir="2700000" algn="tl">
                  <a:srgbClr val="000000">
                    <a:alpha val="0"/>
                  </a:srgbClr>
                </a:outerShdw>
              </a:effectLst>
            </a:endParaRPr>
          </a:p>
        </p:txBody>
      </p:sp>
    </p:spTree>
    <p:custDataLst>
      <p:tags r:id="rId1"/>
    </p:custDataLst>
    <p:extLst>
      <p:ext uri="{BB962C8B-B14F-4D97-AF65-F5344CB8AC3E}">
        <p14:creationId xmlns:p14="http://schemas.microsoft.com/office/powerpoint/2010/main" val="360934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AFM</a:t>
            </a:r>
            <a:r>
              <a:rPr lang="en-US" dirty="0"/>
              <a:t>: Stateless App. Layer </a:t>
            </a:r>
            <a:r>
              <a:rPr lang="en-US" dirty="0" err="1"/>
              <a:t>DoS</a:t>
            </a:r>
            <a:r>
              <a:rPr lang="en-US" dirty="0"/>
              <a:t> Detection</a:t>
            </a:r>
            <a:br>
              <a:rPr lang="en-US" dirty="0"/>
            </a:br>
            <a:r>
              <a:rPr lang="en-US" sz="2800" dirty="0">
                <a:solidFill>
                  <a:schemeClr val="tx2"/>
                </a:solidFill>
              </a:rPr>
              <a:t>Application protocol volumetric  attack detection: DNS &amp; SIP</a:t>
            </a:r>
            <a:endParaRPr lang="en-US" sz="2400" dirty="0">
              <a:solidFill>
                <a:schemeClr val="tx2"/>
              </a:solidFill>
            </a:endParaRPr>
          </a:p>
        </p:txBody>
      </p:sp>
      <p:pic>
        <p:nvPicPr>
          <p:cNvPr id="3" name="Picture 3"/>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108332" y="1969477"/>
            <a:ext cx="4781670" cy="2910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477561" y="3528646"/>
            <a:ext cx="4748067" cy="2910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460760" y="1958312"/>
            <a:ext cx="4781671" cy="433965"/>
          </a:xfrm>
          <a:prstGeom prst="rect">
            <a:avLst/>
          </a:prstGeom>
          <a:solidFill>
            <a:srgbClr val="DB7917"/>
          </a:solidFill>
        </p:spPr>
        <p:txBody>
          <a:bodyPr vert="horz" wrap="square" lIns="91440" tIns="91440" rIns="91440" bIns="91440" rtlCol="0" anchor="t">
            <a:noAutofit/>
          </a:bodyPr>
          <a:lstStyle/>
          <a:p>
            <a:pPr>
              <a:lnSpc>
                <a:spcPct val="90000"/>
              </a:lnSpc>
              <a:spcBef>
                <a:spcPts val="300"/>
              </a:spcBef>
              <a:buFont typeface="Arial" pitchFamily="34" charset="0"/>
              <a:buNone/>
            </a:pPr>
            <a:r>
              <a:rPr lang="en-US" sz="1600" dirty="0">
                <a:solidFill>
                  <a:schemeClr val="bg1"/>
                </a:solidFill>
                <a:effectLst>
                  <a:outerShdw blurRad="38100" dist="25400" dir="2700000" algn="tl">
                    <a:srgbClr val="000000">
                      <a:alpha val="0"/>
                    </a:srgbClr>
                  </a:outerShdw>
                </a:effectLst>
                <a:latin typeface="+mj-lt"/>
              </a:rPr>
              <a:t>Malformed/Protocol Violations Detection</a:t>
            </a:r>
          </a:p>
        </p:txBody>
      </p:sp>
      <p:sp>
        <p:nvSpPr>
          <p:cNvPr id="6" name="Rectangle 5"/>
          <p:cNvSpPr/>
          <p:nvPr/>
        </p:nvSpPr>
        <p:spPr>
          <a:xfrm>
            <a:off x="7332224" y="2454273"/>
            <a:ext cx="3910205" cy="915635"/>
          </a:xfrm>
          <a:prstGeom prst="rect">
            <a:avLst/>
          </a:prstGeom>
          <a:solidFill>
            <a:srgbClr val="004892"/>
          </a:solidFill>
        </p:spPr>
        <p:txBody>
          <a:bodyPr vert="horz" wrap="square" lIns="91440" tIns="91440" rIns="91440" bIns="91440" rtlCol="0" anchor="t">
            <a:noAutofit/>
          </a:bodyPr>
          <a:lstStyle/>
          <a:p>
            <a:pPr>
              <a:lnSpc>
                <a:spcPct val="90000"/>
              </a:lnSpc>
              <a:spcBef>
                <a:spcPts val="300"/>
              </a:spcBef>
              <a:buFont typeface="Arial" pitchFamily="34" charset="0"/>
              <a:buNone/>
            </a:pPr>
            <a:r>
              <a:rPr lang="en-US" sz="1600" dirty="0">
                <a:solidFill>
                  <a:schemeClr val="bg1"/>
                </a:solidFill>
                <a:effectLst>
                  <a:outerShdw blurRad="38100" dist="25400" dir="2700000" algn="tl">
                    <a:srgbClr val="000000">
                      <a:alpha val="0"/>
                    </a:srgbClr>
                  </a:outerShdw>
                </a:effectLst>
                <a:latin typeface="+mj-lt"/>
              </a:rPr>
              <a:t>DNS DOS Detection by Query Type</a:t>
            </a:r>
          </a:p>
          <a:p>
            <a:pPr>
              <a:lnSpc>
                <a:spcPct val="90000"/>
              </a:lnSpc>
              <a:spcBef>
                <a:spcPts val="300"/>
              </a:spcBef>
            </a:pPr>
            <a:r>
              <a:rPr lang="en-US" sz="1400" dirty="0">
                <a:solidFill>
                  <a:schemeClr val="bg1"/>
                </a:solidFill>
                <a:effectLst>
                  <a:outerShdw blurRad="38100" dist="25400" dir="2700000" algn="tl">
                    <a:srgbClr val="000000">
                      <a:alpha val="0"/>
                    </a:srgbClr>
                  </a:outerShdw>
                </a:effectLst>
              </a:rPr>
              <a:t>When to </a:t>
            </a:r>
            <a:r>
              <a:rPr lang="en-US" sz="1400" i="1" dirty="0">
                <a:solidFill>
                  <a:schemeClr val="bg1"/>
                </a:solidFill>
                <a:effectLst>
                  <a:outerShdw blurRad="38100" dist="25400" dir="2700000" algn="tl">
                    <a:srgbClr val="000000">
                      <a:alpha val="0"/>
                    </a:srgbClr>
                  </a:outerShdw>
                </a:effectLst>
              </a:rPr>
              <a:t>report</a:t>
            </a:r>
            <a:r>
              <a:rPr lang="en-US" sz="1400" dirty="0">
                <a:solidFill>
                  <a:schemeClr val="bg1"/>
                </a:solidFill>
                <a:effectLst>
                  <a:outerShdw blurRad="38100" dist="25400" dir="2700000" algn="tl">
                    <a:srgbClr val="000000">
                      <a:alpha val="0"/>
                    </a:srgbClr>
                  </a:outerShdw>
                </a:effectLst>
              </a:rPr>
              <a:t> and </a:t>
            </a:r>
            <a:r>
              <a:rPr lang="en-US" sz="1400" dirty="0" smtClean="0">
                <a:solidFill>
                  <a:schemeClr val="bg1"/>
                </a:solidFill>
                <a:effectLst>
                  <a:outerShdw blurRad="38100" dist="25400" dir="2700000" algn="tl">
                    <a:srgbClr val="000000">
                      <a:alpha val="0"/>
                    </a:srgbClr>
                  </a:outerShdw>
                </a:effectLst>
              </a:rPr>
              <a:t>attack. Absolute </a:t>
            </a:r>
            <a:r>
              <a:rPr lang="en-US" sz="1400" dirty="0">
                <a:solidFill>
                  <a:schemeClr val="bg1"/>
                </a:solidFill>
                <a:effectLst>
                  <a:outerShdw blurRad="38100" dist="25400" dir="2700000" algn="tl">
                    <a:srgbClr val="000000">
                      <a:alpha val="0"/>
                    </a:srgbClr>
                  </a:outerShdw>
                </a:effectLst>
              </a:rPr>
              <a:t>and Relative Increase Detection Thresholds</a:t>
            </a:r>
          </a:p>
        </p:txBody>
      </p:sp>
      <p:sp>
        <p:nvSpPr>
          <p:cNvPr id="7" name="Rectangle 6"/>
          <p:cNvSpPr/>
          <p:nvPr/>
        </p:nvSpPr>
        <p:spPr>
          <a:xfrm>
            <a:off x="1108331" y="5072694"/>
            <a:ext cx="4781671" cy="883263"/>
          </a:xfrm>
          <a:prstGeom prst="rect">
            <a:avLst/>
          </a:prstGeom>
          <a:solidFill>
            <a:schemeClr val="accent3"/>
          </a:solidFill>
        </p:spPr>
        <p:txBody>
          <a:bodyPr vert="horz" wrap="square" lIns="91440" tIns="91440" rIns="91440" bIns="91440" rtlCol="0" anchor="t">
            <a:noAutofit/>
          </a:bodyPr>
          <a:lstStyle/>
          <a:p>
            <a:pPr>
              <a:lnSpc>
                <a:spcPct val="90000"/>
              </a:lnSpc>
              <a:spcBef>
                <a:spcPts val="300"/>
              </a:spcBef>
              <a:buFont typeface="Arial" pitchFamily="34" charset="0"/>
              <a:buNone/>
            </a:pPr>
            <a:r>
              <a:rPr lang="en-US" sz="1600" dirty="0">
                <a:solidFill>
                  <a:schemeClr val="bg1"/>
                </a:solidFill>
                <a:effectLst>
                  <a:outerShdw blurRad="38100" dist="25400" dir="2700000" algn="tl">
                    <a:srgbClr val="000000">
                      <a:alpha val="0"/>
                    </a:srgbClr>
                  </a:outerShdw>
                </a:effectLst>
                <a:latin typeface="+mj-lt"/>
              </a:rPr>
              <a:t>SIP DOS Detection by Method</a:t>
            </a:r>
          </a:p>
          <a:p>
            <a:pPr>
              <a:lnSpc>
                <a:spcPct val="90000"/>
              </a:lnSpc>
              <a:spcBef>
                <a:spcPts val="300"/>
              </a:spcBef>
            </a:pPr>
            <a:r>
              <a:rPr lang="en-US" sz="1400" dirty="0">
                <a:solidFill>
                  <a:schemeClr val="bg1"/>
                </a:solidFill>
                <a:effectLst>
                  <a:outerShdw blurRad="38100" dist="25400" dir="2700000" algn="tl">
                    <a:srgbClr val="000000">
                      <a:alpha val="0"/>
                    </a:srgbClr>
                  </a:outerShdw>
                </a:effectLst>
              </a:rPr>
              <a:t>When to</a:t>
            </a:r>
            <a:r>
              <a:rPr lang="en-US" sz="1400" i="1" dirty="0">
                <a:solidFill>
                  <a:schemeClr val="bg1"/>
                </a:solidFill>
                <a:effectLst>
                  <a:outerShdw blurRad="38100" dist="25400" dir="2700000" algn="tl">
                    <a:srgbClr val="000000">
                      <a:alpha val="0"/>
                    </a:srgbClr>
                  </a:outerShdw>
                </a:effectLst>
              </a:rPr>
              <a:t> report </a:t>
            </a:r>
            <a:r>
              <a:rPr lang="en-US" sz="1400" dirty="0">
                <a:solidFill>
                  <a:schemeClr val="bg1"/>
                </a:solidFill>
                <a:effectLst>
                  <a:outerShdw blurRad="38100" dist="25400" dir="2700000" algn="tl">
                    <a:srgbClr val="000000">
                      <a:alpha val="0"/>
                    </a:srgbClr>
                  </a:outerShdw>
                </a:effectLst>
              </a:rPr>
              <a:t>and attack</a:t>
            </a:r>
          </a:p>
          <a:p>
            <a:pPr>
              <a:lnSpc>
                <a:spcPct val="90000"/>
              </a:lnSpc>
              <a:spcBef>
                <a:spcPts val="300"/>
              </a:spcBef>
            </a:pPr>
            <a:r>
              <a:rPr lang="en-US" sz="1400" dirty="0">
                <a:solidFill>
                  <a:schemeClr val="bg1"/>
                </a:solidFill>
                <a:effectLst>
                  <a:outerShdw blurRad="38100" dist="25400" dir="2700000" algn="tl">
                    <a:srgbClr val="000000">
                      <a:alpha val="0"/>
                    </a:srgbClr>
                  </a:outerShdw>
                </a:effectLst>
              </a:rPr>
              <a:t>Absolute and Relative Increase Detection Thresholds</a:t>
            </a:r>
          </a:p>
        </p:txBody>
      </p:sp>
      <p:cxnSp>
        <p:nvCxnSpPr>
          <p:cNvPr id="8" name="Straight Connector 7"/>
          <p:cNvCxnSpPr/>
          <p:nvPr/>
        </p:nvCxnSpPr>
        <p:spPr>
          <a:xfrm flipH="1">
            <a:off x="8120358" y="4522461"/>
            <a:ext cx="2132251" cy="0"/>
          </a:xfrm>
          <a:prstGeom prst="line">
            <a:avLst/>
          </a:prstGeom>
          <a:ln w="28575">
            <a:solidFill>
              <a:srgbClr val="00489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560129" y="3833447"/>
            <a:ext cx="560229" cy="2520461"/>
          </a:xfrm>
          <a:prstGeom prst="rect">
            <a:avLst/>
          </a:prstGeom>
          <a:noFill/>
          <a:ln w="28575">
            <a:solidFill>
              <a:srgbClr val="00489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551963" y="3528646"/>
            <a:ext cx="1151165" cy="267747"/>
          </a:xfrm>
          <a:prstGeom prst="rect">
            <a:avLst/>
          </a:prstGeom>
          <a:noFill/>
          <a:ln w="28575">
            <a:solidFill>
              <a:srgbClr val="DB7917"/>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V="1">
            <a:off x="10252609" y="3369909"/>
            <a:ext cx="0" cy="1152552"/>
          </a:xfrm>
          <a:prstGeom prst="line">
            <a:avLst/>
          </a:prstGeom>
          <a:ln w="28575">
            <a:solidFill>
              <a:srgbClr val="004892"/>
            </a:solidFill>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904892" y="3563022"/>
            <a:ext cx="647070" cy="0"/>
          </a:xfrm>
          <a:prstGeom prst="line">
            <a:avLst/>
          </a:prstGeom>
          <a:ln w="28575">
            <a:solidFill>
              <a:srgbClr val="DB7917"/>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6904892" y="2392277"/>
            <a:ext cx="0" cy="1170745"/>
          </a:xfrm>
          <a:prstGeom prst="line">
            <a:avLst/>
          </a:prstGeom>
          <a:ln w="28575">
            <a:solidFill>
              <a:srgbClr val="DB7917"/>
            </a:solidFill>
            <a:tailEnd type="non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178424" y="1969477"/>
            <a:ext cx="1573305" cy="422800"/>
          </a:xfrm>
          <a:prstGeom prst="rect">
            <a:avLst/>
          </a:prstGeom>
          <a:noFill/>
          <a:ln w="28575">
            <a:solidFill>
              <a:srgbClr val="DB7917"/>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178424" y="2434793"/>
            <a:ext cx="564776" cy="2364454"/>
          </a:xfrm>
          <a:prstGeom prst="rect">
            <a:avLst/>
          </a:prstGeom>
          <a:noFill/>
          <a:ln w="28575">
            <a:solidFill>
              <a:srgbClr val="00489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H="1">
            <a:off x="3751729" y="2177845"/>
            <a:ext cx="2709032" cy="0"/>
          </a:xfrm>
          <a:prstGeom prst="line">
            <a:avLst/>
          </a:prstGeom>
          <a:ln w="28575">
            <a:solidFill>
              <a:srgbClr val="DB7917"/>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2414954" y="4799247"/>
            <a:ext cx="0" cy="685546"/>
          </a:xfrm>
          <a:prstGeom prst="line">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2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1026" y="502920"/>
            <a:ext cx="10016911" cy="914400"/>
          </a:xfrm>
        </p:spPr>
        <p:txBody>
          <a:bodyPr/>
          <a:lstStyle/>
          <a:p>
            <a:r>
              <a:rPr lang="en-US" dirty="0" err="1" smtClean="0"/>
              <a:t>AFM</a:t>
            </a:r>
            <a:r>
              <a:rPr lang="en-US" dirty="0" smtClean="0"/>
              <a:t>: Protocol Security – DNS</a:t>
            </a:r>
            <a:br>
              <a:rPr lang="en-US" dirty="0" smtClean="0"/>
            </a:br>
            <a:r>
              <a:rPr lang="fr-FR" sz="2800" dirty="0" smtClean="0">
                <a:solidFill>
                  <a:schemeClr val="tx2"/>
                </a:solidFill>
              </a:rPr>
              <a:t>Application Protocol compliance </a:t>
            </a:r>
            <a:r>
              <a:rPr lang="fr-FR" sz="2800" dirty="0">
                <a:solidFill>
                  <a:schemeClr val="tx2"/>
                </a:solidFill>
              </a:rPr>
              <a:t>&amp; </a:t>
            </a:r>
            <a:r>
              <a:rPr lang="fr-FR" sz="2800" dirty="0" err="1">
                <a:solidFill>
                  <a:schemeClr val="tx2"/>
                </a:solidFill>
              </a:rPr>
              <a:t>DoS</a:t>
            </a:r>
            <a:r>
              <a:rPr lang="fr-FR" sz="2800" dirty="0">
                <a:solidFill>
                  <a:schemeClr val="tx2"/>
                </a:solidFill>
              </a:rPr>
              <a:t> </a:t>
            </a:r>
            <a:r>
              <a:rPr lang="fr-FR" sz="2800" dirty="0" smtClean="0">
                <a:solidFill>
                  <a:schemeClr val="tx2"/>
                </a:solidFill>
              </a:rPr>
              <a:t>mitigation </a:t>
            </a:r>
            <a:r>
              <a:rPr lang="fr-FR" sz="2800" dirty="0">
                <a:solidFill>
                  <a:schemeClr val="tx2"/>
                </a:solidFill>
              </a:rPr>
              <a:t>: DNS</a:t>
            </a:r>
            <a:endParaRPr lang="en-US" sz="2800" dirty="0">
              <a:solidFill>
                <a:schemeClr val="tx2"/>
              </a:solidFill>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6723063" y="1834661"/>
            <a:ext cx="466725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Table 3"/>
          <p:cNvGraphicFramePr>
            <a:graphicFrameLocks noGrp="1"/>
          </p:cNvGraphicFramePr>
          <p:nvPr>
            <p:extLst/>
          </p:nvPr>
        </p:nvGraphicFramePr>
        <p:xfrm>
          <a:off x="731520" y="1834661"/>
          <a:ext cx="5821682" cy="3477941"/>
        </p:xfrm>
        <a:graphic>
          <a:graphicData uri="http://schemas.openxmlformats.org/drawingml/2006/table">
            <a:tbl>
              <a:tblPr firstRow="1" bandRow="1">
                <a:tableStyleId>{5C22544A-7EE6-4342-B048-85BDC9FD1C3A}</a:tableStyleId>
              </a:tblPr>
              <a:tblGrid>
                <a:gridCol w="834740"/>
                <a:gridCol w="633183"/>
                <a:gridCol w="703537"/>
                <a:gridCol w="633183"/>
                <a:gridCol w="703537"/>
                <a:gridCol w="844243"/>
                <a:gridCol w="1469259"/>
              </a:tblGrid>
              <a:tr h="422330">
                <a:tc gridSpan="7">
                  <a:txBody>
                    <a:bodyPr/>
                    <a:lstStyle/>
                    <a:p>
                      <a:pPr algn="ctr"/>
                      <a:r>
                        <a:rPr lang="en-US" sz="2400" dirty="0" smtClean="0"/>
                        <a:t>Filter by DNS Query types</a:t>
                      </a:r>
                      <a:endParaRPr lang="en-US" sz="24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38501">
                <a:tc>
                  <a:txBody>
                    <a:bodyPr/>
                    <a:lstStyle/>
                    <a:p>
                      <a:r>
                        <a:rPr lang="en-US" sz="1600" dirty="0" smtClean="0"/>
                        <a:t>a</a:t>
                      </a:r>
                      <a:endParaRPr lang="en-US" sz="1600" dirty="0"/>
                    </a:p>
                  </a:txBody>
                  <a:tcPr>
                    <a:lnL w="12700" cmpd="sng">
                      <a:noFill/>
                    </a:lnL>
                    <a:lnR w="28575" cap="flat" cmpd="sng" algn="ctr">
                      <a:solidFill>
                        <a:schemeClr val="bg1">
                          <a:lumMod val="9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smtClean="0"/>
                        <a:t>m</a:t>
                      </a:r>
                      <a:endParaRPr lang="en-US" sz="1600" dirty="0"/>
                    </a:p>
                  </a:txBody>
                  <a:tcPr>
                    <a:lnL w="28575" cap="flat" cmpd="sng" algn="ctr">
                      <a:solidFill>
                        <a:schemeClr val="bg1">
                          <a:lumMod val="95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smtClean="0"/>
                        <a:t>mg</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err="1" smtClean="0"/>
                        <a:t>loc</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t>ixfr</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err="1" smtClean="0"/>
                        <a:t>dname</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nsec3param</a:t>
                      </a:r>
                      <a:endParaRPr lang="en-US" sz="1600" dirty="0"/>
                    </a:p>
                  </a:txBody>
                  <a:tcPr>
                    <a:lnL w="28575" cap="flat" cmpd="sng" algn="ctr">
                      <a:solidFill>
                        <a:schemeClr val="bg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r>
              <a:tr h="3097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t>aaaa</a:t>
                      </a:r>
                      <a:endParaRPr lang="en-US" sz="1600" dirty="0" smtClean="0"/>
                    </a:p>
                  </a:txBody>
                  <a:tcPr>
                    <a:lnL w="12700" cmpd="sng">
                      <a:noFill/>
                    </a:lnL>
                    <a:lnR w="28575"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t>px</a:t>
                      </a:r>
                      <a:endParaRPr lang="en-US" sz="1600" dirty="0" smtClean="0"/>
                    </a:p>
                  </a:txBody>
                  <a:tcPr>
                    <a:lnL w="28575" cap="flat" cmpd="sng" algn="ctr">
                      <a:solidFill>
                        <a:schemeClr val="bg1">
                          <a:lumMod val="95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err="1" smtClean="0"/>
                        <a:t>rp</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err="1" smtClean="0"/>
                        <a:t>spf</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smtClean="0"/>
                        <a:t>cert</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smtClean="0"/>
                        <a:t>nesc3</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err="1" smtClean="0"/>
                        <a:t>ipseckey</a:t>
                      </a:r>
                      <a:endParaRPr lang="en-US" sz="1600" dirty="0"/>
                    </a:p>
                  </a:txBody>
                  <a:tcPr>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3097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any</a:t>
                      </a:r>
                    </a:p>
                  </a:txBody>
                  <a:tcPr>
                    <a:lnL w="12700" cmpd="sng">
                      <a:noFill/>
                    </a:lnL>
                    <a:lnR w="28575"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smtClean="0"/>
                        <a:t>md</a:t>
                      </a:r>
                      <a:endParaRPr lang="en-US" sz="1600" dirty="0"/>
                    </a:p>
                  </a:txBody>
                  <a:tcPr>
                    <a:lnL w="28575" cap="flat" cmpd="sng" algn="ctr">
                      <a:solidFill>
                        <a:schemeClr val="bg1">
                          <a:lumMod val="95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err="1" smtClean="0"/>
                        <a:t>mr</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err="1" smtClean="0"/>
                        <a:t>eid</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err="1" smtClean="0"/>
                        <a:t>apl</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err="1" smtClean="0"/>
                        <a:t>dhcid</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err="1" smtClean="0"/>
                        <a:t>nsap_ptr</a:t>
                      </a:r>
                      <a:endParaRPr lang="en-US" sz="1600" dirty="0"/>
                    </a:p>
                  </a:txBody>
                  <a:tcPr>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r h="3097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t>cname</a:t>
                      </a:r>
                      <a:endParaRPr lang="en-US" sz="1600" dirty="0" smtClean="0"/>
                    </a:p>
                  </a:txBody>
                  <a:tcPr>
                    <a:lnL w="12700" cmpd="sng">
                      <a:noFill/>
                    </a:lnL>
                    <a:lnR w="28575"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smtClean="0"/>
                        <a:t>mf</a:t>
                      </a:r>
                      <a:endParaRPr lang="en-US" sz="1600" dirty="0"/>
                    </a:p>
                  </a:txBody>
                  <a:tcPr>
                    <a:lnL w="28575" cap="flat" cmpd="sng" algn="ctr">
                      <a:solidFill>
                        <a:schemeClr val="bg1">
                          <a:lumMod val="95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smtClean="0"/>
                        <a:t>null</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err="1" smtClean="0"/>
                        <a:t>nxt</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err="1" smtClean="0"/>
                        <a:t>axfr</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err="1" smtClean="0"/>
                        <a:t>zxfer</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err="1" smtClean="0"/>
                        <a:t>nsap</a:t>
                      </a:r>
                      <a:endParaRPr lang="en-US" sz="1600" dirty="0"/>
                    </a:p>
                  </a:txBody>
                  <a:tcPr>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309709">
                <a:tc>
                  <a:txBody>
                    <a:bodyPr/>
                    <a:lstStyle/>
                    <a:p>
                      <a:r>
                        <a:rPr lang="en-US" sz="1600" dirty="0" smtClean="0"/>
                        <a:t>mx</a:t>
                      </a:r>
                      <a:endParaRPr lang="en-US" sz="1600" dirty="0"/>
                    </a:p>
                  </a:txBody>
                  <a:tcPr>
                    <a:lnL w="12700" cmpd="sng">
                      <a:noFill/>
                    </a:lnL>
                    <a:lnR w="28575"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a6</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err="1" smtClean="0"/>
                        <a:t>wks</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smtClean="0"/>
                        <a:t>key</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smtClean="0"/>
                        <a:t>sink</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err="1" smtClean="0"/>
                        <a:t>rrsig</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err="1" smtClean="0"/>
                        <a:t>nimloc</a:t>
                      </a:r>
                      <a:endParaRPr lang="en-US" sz="1600" dirty="0"/>
                    </a:p>
                  </a:txBody>
                  <a:tcPr>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r h="309709">
                <a:tc>
                  <a:txBody>
                    <a:bodyPr/>
                    <a:lstStyle/>
                    <a:p>
                      <a:r>
                        <a:rPr lang="en-US" sz="1600" dirty="0" smtClean="0"/>
                        <a:t>ns</a:t>
                      </a:r>
                      <a:endParaRPr lang="en-US" sz="1600" dirty="0"/>
                    </a:p>
                  </a:txBody>
                  <a:tcPr>
                    <a:lnL w="12700" cmpd="sng">
                      <a:noFill/>
                    </a:lnL>
                    <a:lnR w="28575"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t>rt</a:t>
                      </a:r>
                      <a:endParaRPr lang="en-US" sz="1600" dirty="0" smtClean="0"/>
                    </a:p>
                  </a:txBody>
                  <a:tcPr>
                    <a:lnL w="28575" cap="flat" cmpd="sng" algn="ctr">
                      <a:solidFill>
                        <a:schemeClr val="bg1">
                          <a:lumMod val="95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smtClean="0"/>
                        <a:t>dlv</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smtClean="0"/>
                        <a:t>x25</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err="1" smtClean="0"/>
                        <a:t>naptr</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err="1" smtClean="0"/>
                        <a:t>sshfp</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err="1" smtClean="0"/>
                        <a:t>dnskey</a:t>
                      </a:r>
                      <a:endParaRPr lang="en-US" sz="1600" dirty="0"/>
                    </a:p>
                  </a:txBody>
                  <a:tcPr>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3097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t>ptr</a:t>
                      </a:r>
                      <a:endParaRPr lang="en-US" sz="1600" dirty="0" smtClean="0"/>
                    </a:p>
                  </a:txBody>
                  <a:tcPr>
                    <a:lnL w="12700" cmpd="sng">
                      <a:noFill/>
                    </a:lnL>
                    <a:lnR w="28575"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err="1" smtClean="0"/>
                        <a:t>mb</a:t>
                      </a:r>
                      <a:endParaRPr lang="en-US" sz="1600" dirty="0"/>
                    </a:p>
                  </a:txBody>
                  <a:tcPr>
                    <a:lnL w="28575" cap="flat" cmpd="sng" algn="ctr">
                      <a:solidFill>
                        <a:schemeClr val="bg1">
                          <a:lumMod val="95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smtClean="0"/>
                        <a:t>hip</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smtClean="0"/>
                        <a:t>sig</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smtClean="0"/>
                        <a:t>isdn</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err="1" smtClean="0"/>
                        <a:t>maila</a:t>
                      </a:r>
                      <a:endParaRPr lang="en-US" sz="1600" dirty="0" smtClean="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err="1" smtClean="0"/>
                        <a:t>mailb</a:t>
                      </a:r>
                      <a:endParaRPr lang="en-US" sz="1600" dirty="0" smtClean="0"/>
                    </a:p>
                  </a:txBody>
                  <a:tcPr>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r h="3097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t>soa</a:t>
                      </a:r>
                      <a:endParaRPr lang="en-US" sz="1600" dirty="0" smtClean="0"/>
                    </a:p>
                  </a:txBody>
                  <a:tcPr>
                    <a:lnL w="12700" cmpd="sng">
                      <a:noFill/>
                    </a:lnL>
                    <a:lnR w="28575"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smtClean="0"/>
                        <a:t>ds</a:t>
                      </a:r>
                      <a:endParaRPr lang="en-US" sz="1600" dirty="0"/>
                    </a:p>
                  </a:txBody>
                  <a:tcPr>
                    <a:lnL w="28575" cap="flat" cmpd="sng" algn="ctr">
                      <a:solidFill>
                        <a:schemeClr val="bg1">
                          <a:lumMod val="95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smtClean="0"/>
                        <a:t>opt</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err="1" smtClean="0"/>
                        <a:t>tsig</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err="1" smtClean="0"/>
                        <a:t>nsec</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err="1" smtClean="0"/>
                        <a:t>afsdb</a:t>
                      </a:r>
                      <a:endParaRPr lang="en-US" sz="1600" dirty="0" smtClean="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err="1" smtClean="0"/>
                        <a:t>hinfo</a:t>
                      </a:r>
                      <a:endParaRPr lang="en-US" sz="1600" dirty="0" smtClean="0"/>
                    </a:p>
                  </a:txBody>
                  <a:tcPr>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3097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t>srv</a:t>
                      </a:r>
                      <a:endParaRPr lang="en-US" sz="1600" dirty="0" smtClean="0"/>
                    </a:p>
                  </a:txBody>
                  <a:tcPr>
                    <a:lnL w="12700" cmpd="sng">
                      <a:noFill/>
                    </a:lnL>
                    <a:lnR w="28575"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t>kx</a:t>
                      </a:r>
                      <a:endParaRPr lang="en-US" sz="1600" dirty="0" smtClean="0"/>
                    </a:p>
                  </a:txBody>
                  <a:tcPr>
                    <a:lnL w="28575" cap="flat" cmpd="sng" algn="ctr">
                      <a:solidFill>
                        <a:schemeClr val="bg1">
                          <a:lumMod val="95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dirty="0" smtClean="0"/>
                        <a:t>txt</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t>ata</a:t>
                      </a:r>
                      <a:endParaRPr lang="en-US" sz="1600" dirty="0" smtClean="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err="1" smtClean="0"/>
                        <a:t>gpos</a:t>
                      </a:r>
                      <a:endParaRPr lang="en-US" sz="16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t>tkey</a:t>
                      </a:r>
                      <a:endParaRPr lang="en-US" sz="1600" dirty="0" smtClean="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err="1" smtClean="0"/>
                        <a:t>minfo</a:t>
                      </a:r>
                      <a:endParaRPr lang="en-US" sz="1600" dirty="0"/>
                    </a:p>
                  </a:txBody>
                  <a:tcPr>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bl>
          </a:graphicData>
        </a:graphic>
      </p:graphicFrame>
      <p:sp>
        <p:nvSpPr>
          <p:cNvPr id="5" name="Freeform 36"/>
          <p:cNvSpPr>
            <a:spLocks noEditPoints="1"/>
          </p:cNvSpPr>
          <p:nvPr/>
        </p:nvSpPr>
        <p:spPr bwMode="auto">
          <a:xfrm>
            <a:off x="760413" y="502920"/>
            <a:ext cx="491288" cy="653527"/>
          </a:xfrm>
          <a:custGeom>
            <a:avLst/>
            <a:gdLst>
              <a:gd name="T0" fmla="*/ 155 w 171"/>
              <a:gd name="T1" fmla="*/ 96 h 228"/>
              <a:gd name="T2" fmla="*/ 155 w 171"/>
              <a:gd name="T3" fmla="*/ 66 h 228"/>
              <a:gd name="T4" fmla="*/ 89 w 171"/>
              <a:gd name="T5" fmla="*/ 0 h 228"/>
              <a:gd name="T6" fmla="*/ 82 w 171"/>
              <a:gd name="T7" fmla="*/ 0 h 228"/>
              <a:gd name="T8" fmla="*/ 16 w 171"/>
              <a:gd name="T9" fmla="*/ 66 h 228"/>
              <a:gd name="T10" fmla="*/ 16 w 171"/>
              <a:gd name="T11" fmla="*/ 96 h 228"/>
              <a:gd name="T12" fmla="*/ 0 w 171"/>
              <a:gd name="T13" fmla="*/ 112 h 228"/>
              <a:gd name="T14" fmla="*/ 0 w 171"/>
              <a:gd name="T15" fmla="*/ 212 h 228"/>
              <a:gd name="T16" fmla="*/ 17 w 171"/>
              <a:gd name="T17" fmla="*/ 228 h 228"/>
              <a:gd name="T18" fmla="*/ 155 w 171"/>
              <a:gd name="T19" fmla="*/ 228 h 228"/>
              <a:gd name="T20" fmla="*/ 171 w 171"/>
              <a:gd name="T21" fmla="*/ 212 h 228"/>
              <a:gd name="T22" fmla="*/ 171 w 171"/>
              <a:gd name="T23" fmla="*/ 112 h 228"/>
              <a:gd name="T24" fmla="*/ 155 w 171"/>
              <a:gd name="T25" fmla="*/ 96 h 228"/>
              <a:gd name="T26" fmla="*/ 131 w 171"/>
              <a:gd name="T27" fmla="*/ 96 h 228"/>
              <a:gd name="T28" fmla="*/ 41 w 171"/>
              <a:gd name="T29" fmla="*/ 96 h 228"/>
              <a:gd name="T30" fmla="*/ 41 w 171"/>
              <a:gd name="T31" fmla="*/ 66 h 228"/>
              <a:gd name="T32" fmla="*/ 82 w 171"/>
              <a:gd name="T33" fmla="*/ 25 h 228"/>
              <a:gd name="T34" fmla="*/ 89 w 171"/>
              <a:gd name="T35" fmla="*/ 25 h 228"/>
              <a:gd name="T36" fmla="*/ 131 w 171"/>
              <a:gd name="T37" fmla="*/ 66 h 228"/>
              <a:gd name="T38" fmla="*/ 131 w 171"/>
              <a:gd name="T39" fmla="*/ 9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228">
                <a:moveTo>
                  <a:pt x="155" y="96"/>
                </a:moveTo>
                <a:cubicBezTo>
                  <a:pt x="155" y="66"/>
                  <a:pt x="155" y="66"/>
                  <a:pt x="155" y="66"/>
                </a:cubicBezTo>
                <a:cubicBezTo>
                  <a:pt x="155" y="30"/>
                  <a:pt x="126" y="0"/>
                  <a:pt x="89" y="0"/>
                </a:cubicBezTo>
                <a:cubicBezTo>
                  <a:pt x="82" y="0"/>
                  <a:pt x="82" y="0"/>
                  <a:pt x="82" y="0"/>
                </a:cubicBezTo>
                <a:cubicBezTo>
                  <a:pt x="45" y="0"/>
                  <a:pt x="16" y="30"/>
                  <a:pt x="16" y="66"/>
                </a:cubicBezTo>
                <a:cubicBezTo>
                  <a:pt x="16" y="96"/>
                  <a:pt x="16" y="96"/>
                  <a:pt x="16" y="96"/>
                </a:cubicBezTo>
                <a:cubicBezTo>
                  <a:pt x="7" y="96"/>
                  <a:pt x="0" y="103"/>
                  <a:pt x="0" y="112"/>
                </a:cubicBezTo>
                <a:cubicBezTo>
                  <a:pt x="0" y="212"/>
                  <a:pt x="0" y="212"/>
                  <a:pt x="0" y="212"/>
                </a:cubicBezTo>
                <a:cubicBezTo>
                  <a:pt x="0" y="221"/>
                  <a:pt x="7" y="228"/>
                  <a:pt x="17" y="228"/>
                </a:cubicBezTo>
                <a:cubicBezTo>
                  <a:pt x="155" y="228"/>
                  <a:pt x="155" y="228"/>
                  <a:pt x="155" y="228"/>
                </a:cubicBezTo>
                <a:cubicBezTo>
                  <a:pt x="164" y="228"/>
                  <a:pt x="171" y="221"/>
                  <a:pt x="171" y="212"/>
                </a:cubicBezTo>
                <a:cubicBezTo>
                  <a:pt x="171" y="112"/>
                  <a:pt x="171" y="112"/>
                  <a:pt x="171" y="112"/>
                </a:cubicBezTo>
                <a:cubicBezTo>
                  <a:pt x="171" y="103"/>
                  <a:pt x="164" y="96"/>
                  <a:pt x="155" y="96"/>
                </a:cubicBezTo>
                <a:close/>
                <a:moveTo>
                  <a:pt x="131" y="96"/>
                </a:moveTo>
                <a:cubicBezTo>
                  <a:pt x="41" y="96"/>
                  <a:pt x="41" y="96"/>
                  <a:pt x="41" y="96"/>
                </a:cubicBezTo>
                <a:cubicBezTo>
                  <a:pt x="41" y="66"/>
                  <a:pt x="41" y="66"/>
                  <a:pt x="41" y="66"/>
                </a:cubicBezTo>
                <a:cubicBezTo>
                  <a:pt x="41" y="43"/>
                  <a:pt x="59" y="25"/>
                  <a:pt x="82" y="25"/>
                </a:cubicBezTo>
                <a:cubicBezTo>
                  <a:pt x="89" y="25"/>
                  <a:pt x="89" y="25"/>
                  <a:pt x="89" y="25"/>
                </a:cubicBezTo>
                <a:cubicBezTo>
                  <a:pt x="112" y="25"/>
                  <a:pt x="131" y="43"/>
                  <a:pt x="131" y="66"/>
                </a:cubicBezTo>
                <a:lnTo>
                  <a:pt x="131" y="9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42414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t>
            </a:r>
            <a:r>
              <a:rPr lang="en-US" dirty="0"/>
              <a:t>s</a:t>
            </a:r>
            <a:r>
              <a:rPr lang="en-US" dirty="0" smtClean="0"/>
              <a:t>ophisticated </a:t>
            </a:r>
            <a:r>
              <a:rPr lang="en-US" dirty="0"/>
              <a:t>a</a:t>
            </a:r>
            <a:r>
              <a:rPr lang="en-US" dirty="0" smtClean="0"/>
              <a:t>ttacks are multi-Layer</a:t>
            </a:r>
            <a:endParaRPr lang="en-US" dirty="0"/>
          </a:p>
        </p:txBody>
      </p:sp>
      <p:sp>
        <p:nvSpPr>
          <p:cNvPr id="3" name="Rectangle 2"/>
          <p:cNvSpPr/>
          <p:nvPr/>
        </p:nvSpPr>
        <p:spPr>
          <a:xfrm>
            <a:off x="3235883" y="4756812"/>
            <a:ext cx="5715000" cy="942396"/>
          </a:xfrm>
          <a:prstGeom prst="rect">
            <a:avLst/>
          </a:prstGeom>
          <a:solidFill>
            <a:schemeClr val="bg1">
              <a:lumMod val="95000"/>
            </a:schemeClr>
          </a:solidFill>
          <a:ln w="19050">
            <a:solidFill>
              <a:schemeClr val="bg1">
                <a:lumMod val="65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JM" sz="2800" b="1" dirty="0">
              <a:solidFill>
                <a:schemeClr val="lt1"/>
              </a:solidFill>
              <a:effectLst>
                <a:outerShdw blurRad="25400" dist="25400" dir="2700000" algn="tl">
                  <a:srgbClr val="000000">
                    <a:alpha val="0"/>
                  </a:srgbClr>
                </a:outerShdw>
              </a:effectLst>
            </a:endParaRPr>
          </a:p>
        </p:txBody>
      </p:sp>
      <p:sp>
        <p:nvSpPr>
          <p:cNvPr id="4" name="Rectangle 3"/>
          <p:cNvSpPr/>
          <p:nvPr/>
        </p:nvSpPr>
        <p:spPr>
          <a:xfrm>
            <a:off x="3235883" y="3704509"/>
            <a:ext cx="5715000" cy="942396"/>
          </a:xfrm>
          <a:prstGeom prst="rect">
            <a:avLst/>
          </a:prstGeom>
          <a:solidFill>
            <a:schemeClr val="bg1">
              <a:lumMod val="95000"/>
            </a:schemeClr>
          </a:solidFill>
          <a:ln w="19050">
            <a:solidFill>
              <a:schemeClr val="bg1">
                <a:lumMod val="65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JM" sz="2800" b="1" dirty="0">
              <a:solidFill>
                <a:schemeClr val="lt1"/>
              </a:solidFill>
              <a:effectLst>
                <a:outerShdw blurRad="25400" dist="25400" dir="2700000" algn="tl">
                  <a:srgbClr val="000000">
                    <a:alpha val="0"/>
                  </a:srgbClr>
                </a:outerShdw>
              </a:effectLst>
            </a:endParaRPr>
          </a:p>
        </p:txBody>
      </p:sp>
      <p:sp>
        <p:nvSpPr>
          <p:cNvPr id="5" name="Rectangle 4"/>
          <p:cNvSpPr/>
          <p:nvPr/>
        </p:nvSpPr>
        <p:spPr>
          <a:xfrm>
            <a:off x="3235883" y="2652206"/>
            <a:ext cx="5715000" cy="942396"/>
          </a:xfrm>
          <a:prstGeom prst="rect">
            <a:avLst/>
          </a:prstGeom>
          <a:solidFill>
            <a:schemeClr val="bg1">
              <a:lumMod val="95000"/>
            </a:schemeClr>
          </a:solidFill>
          <a:ln w="19050">
            <a:solidFill>
              <a:schemeClr val="bg1">
                <a:lumMod val="65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JM" sz="2800" b="1" dirty="0">
              <a:solidFill>
                <a:schemeClr val="lt1"/>
              </a:solidFill>
              <a:effectLst>
                <a:outerShdw blurRad="25400" dist="25400" dir="2700000" algn="tl">
                  <a:srgbClr val="000000">
                    <a:alpha val="0"/>
                  </a:srgbClr>
                </a:outerShdw>
              </a:effectLst>
            </a:endParaRPr>
          </a:p>
        </p:txBody>
      </p:sp>
      <p:sp>
        <p:nvSpPr>
          <p:cNvPr id="11" name="Rectangle 10"/>
          <p:cNvSpPr/>
          <p:nvPr/>
        </p:nvSpPr>
        <p:spPr>
          <a:xfrm>
            <a:off x="4475157" y="2831813"/>
            <a:ext cx="4475726" cy="584775"/>
          </a:xfrm>
          <a:prstGeom prst="rect">
            <a:avLst/>
          </a:prstGeom>
        </p:spPr>
        <p:txBody>
          <a:bodyPr wrap="square">
            <a:spAutoFit/>
          </a:bodyPr>
          <a:lstStyle/>
          <a:p>
            <a:pPr lvl="0" algn="ctr">
              <a:defRPr/>
            </a:pPr>
            <a:r>
              <a:rPr lang="en-JM" sz="3200" dirty="0">
                <a:solidFill>
                  <a:schemeClr val="tx2"/>
                </a:solidFill>
                <a:latin typeface="Franklin Gothic Medium"/>
                <a:ea typeface="Tahoma" pitchFamily="34" charset="0"/>
                <a:cs typeface="Franklin Gothic Medium"/>
              </a:rPr>
              <a:t>SSL</a:t>
            </a:r>
          </a:p>
        </p:txBody>
      </p:sp>
      <p:sp>
        <p:nvSpPr>
          <p:cNvPr id="12" name="Rectangle 11"/>
          <p:cNvSpPr/>
          <p:nvPr/>
        </p:nvSpPr>
        <p:spPr>
          <a:xfrm>
            <a:off x="4475157" y="3892441"/>
            <a:ext cx="4475726" cy="584775"/>
          </a:xfrm>
          <a:prstGeom prst="rect">
            <a:avLst/>
          </a:prstGeom>
        </p:spPr>
        <p:txBody>
          <a:bodyPr wrap="square">
            <a:spAutoFit/>
          </a:bodyPr>
          <a:lstStyle/>
          <a:p>
            <a:pPr lvl="0" algn="ctr">
              <a:defRPr/>
            </a:pPr>
            <a:r>
              <a:rPr lang="en-JM" sz="3200" dirty="0">
                <a:solidFill>
                  <a:schemeClr val="tx2"/>
                </a:solidFill>
                <a:latin typeface="Franklin Gothic Medium"/>
                <a:ea typeface="Tahoma" pitchFamily="34" charset="0"/>
                <a:cs typeface="Franklin Gothic Medium"/>
              </a:rPr>
              <a:t>DNS</a:t>
            </a:r>
          </a:p>
        </p:txBody>
      </p:sp>
      <p:sp>
        <p:nvSpPr>
          <p:cNvPr id="14" name="Rectangle 13"/>
          <p:cNvSpPr/>
          <p:nvPr/>
        </p:nvSpPr>
        <p:spPr>
          <a:xfrm>
            <a:off x="4421975" y="4935623"/>
            <a:ext cx="4528908" cy="584775"/>
          </a:xfrm>
          <a:prstGeom prst="rect">
            <a:avLst/>
          </a:prstGeom>
        </p:spPr>
        <p:txBody>
          <a:bodyPr wrap="square">
            <a:spAutoFit/>
          </a:bodyPr>
          <a:lstStyle/>
          <a:p>
            <a:pPr lvl="0" algn="ctr">
              <a:defRPr/>
            </a:pPr>
            <a:r>
              <a:rPr lang="en-JM" sz="3200" dirty="0">
                <a:solidFill>
                  <a:schemeClr val="tx2"/>
                </a:solidFill>
                <a:latin typeface="Franklin Gothic Medium"/>
                <a:ea typeface="Tahoma" pitchFamily="34" charset="0"/>
                <a:cs typeface="Franklin Gothic Medium"/>
              </a:rPr>
              <a:t>Network</a:t>
            </a:r>
          </a:p>
        </p:txBody>
      </p:sp>
      <p:sp>
        <p:nvSpPr>
          <p:cNvPr id="10" name="Freeform 5"/>
          <p:cNvSpPr>
            <a:spLocks noEditPoints="1"/>
          </p:cNvSpPr>
          <p:nvPr/>
        </p:nvSpPr>
        <p:spPr bwMode="auto">
          <a:xfrm>
            <a:off x="3786444" y="4911819"/>
            <a:ext cx="552604" cy="632382"/>
          </a:xfrm>
          <a:custGeom>
            <a:avLst/>
            <a:gdLst>
              <a:gd name="T0" fmla="*/ 371 w 400"/>
              <a:gd name="T1" fmla="*/ 104 h 459"/>
              <a:gd name="T2" fmla="*/ 400 w 400"/>
              <a:gd name="T3" fmla="*/ 74 h 459"/>
              <a:gd name="T4" fmla="*/ 400 w 400"/>
              <a:gd name="T5" fmla="*/ 29 h 459"/>
              <a:gd name="T6" fmla="*/ 371 w 400"/>
              <a:gd name="T7" fmla="*/ 0 h 459"/>
              <a:gd name="T8" fmla="*/ 322 w 400"/>
              <a:gd name="T9" fmla="*/ 0 h 459"/>
              <a:gd name="T10" fmla="*/ 293 w 400"/>
              <a:gd name="T11" fmla="*/ 29 h 459"/>
              <a:gd name="T12" fmla="*/ 293 w 400"/>
              <a:gd name="T13" fmla="*/ 66 h 459"/>
              <a:gd name="T14" fmla="*/ 98 w 400"/>
              <a:gd name="T15" fmla="*/ 184 h 459"/>
              <a:gd name="T16" fmla="*/ 79 w 400"/>
              <a:gd name="T17" fmla="*/ 177 h 459"/>
              <a:gd name="T18" fmla="*/ 30 w 400"/>
              <a:gd name="T19" fmla="*/ 177 h 459"/>
              <a:gd name="T20" fmla="*/ 0 w 400"/>
              <a:gd name="T21" fmla="*/ 207 h 459"/>
              <a:gd name="T22" fmla="*/ 0 w 400"/>
              <a:gd name="T23" fmla="*/ 252 h 459"/>
              <a:gd name="T24" fmla="*/ 30 w 400"/>
              <a:gd name="T25" fmla="*/ 281 h 459"/>
              <a:gd name="T26" fmla="*/ 79 w 400"/>
              <a:gd name="T27" fmla="*/ 281 h 459"/>
              <a:gd name="T28" fmla="*/ 98 w 400"/>
              <a:gd name="T29" fmla="*/ 274 h 459"/>
              <a:gd name="T30" fmla="*/ 293 w 400"/>
              <a:gd name="T31" fmla="*/ 393 h 459"/>
              <a:gd name="T32" fmla="*/ 293 w 400"/>
              <a:gd name="T33" fmla="*/ 429 h 459"/>
              <a:gd name="T34" fmla="*/ 322 w 400"/>
              <a:gd name="T35" fmla="*/ 459 h 459"/>
              <a:gd name="T36" fmla="*/ 371 w 400"/>
              <a:gd name="T37" fmla="*/ 459 h 459"/>
              <a:gd name="T38" fmla="*/ 400 w 400"/>
              <a:gd name="T39" fmla="*/ 429 h 459"/>
              <a:gd name="T40" fmla="*/ 400 w 400"/>
              <a:gd name="T41" fmla="*/ 384 h 459"/>
              <a:gd name="T42" fmla="*/ 371 w 400"/>
              <a:gd name="T43" fmla="*/ 355 h 459"/>
              <a:gd name="T44" fmla="*/ 363 w 400"/>
              <a:gd name="T45" fmla="*/ 355 h 459"/>
              <a:gd name="T46" fmla="*/ 363 w 400"/>
              <a:gd name="T47" fmla="*/ 104 h 459"/>
              <a:gd name="T48" fmla="*/ 371 w 400"/>
              <a:gd name="T49" fmla="*/ 104 h 459"/>
              <a:gd name="T50" fmla="*/ 331 w 400"/>
              <a:gd name="T51" fmla="*/ 355 h 459"/>
              <a:gd name="T52" fmla="*/ 322 w 400"/>
              <a:gd name="T53" fmla="*/ 355 h 459"/>
              <a:gd name="T54" fmla="*/ 303 w 400"/>
              <a:gd name="T55" fmla="*/ 362 h 459"/>
              <a:gd name="T56" fmla="*/ 108 w 400"/>
              <a:gd name="T57" fmla="*/ 243 h 459"/>
              <a:gd name="T58" fmla="*/ 108 w 400"/>
              <a:gd name="T59" fmla="*/ 215 h 459"/>
              <a:gd name="T60" fmla="*/ 303 w 400"/>
              <a:gd name="T61" fmla="*/ 97 h 459"/>
              <a:gd name="T62" fmla="*/ 322 w 400"/>
              <a:gd name="T63" fmla="*/ 104 h 459"/>
              <a:gd name="T64" fmla="*/ 331 w 400"/>
              <a:gd name="T65" fmla="*/ 104 h 459"/>
              <a:gd name="T66" fmla="*/ 331 w 400"/>
              <a:gd name="T67" fmla="*/ 355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0" h="459">
                <a:moveTo>
                  <a:pt x="371" y="104"/>
                </a:moveTo>
                <a:cubicBezTo>
                  <a:pt x="387" y="104"/>
                  <a:pt x="400" y="91"/>
                  <a:pt x="400" y="74"/>
                </a:cubicBezTo>
                <a:cubicBezTo>
                  <a:pt x="400" y="29"/>
                  <a:pt x="400" y="29"/>
                  <a:pt x="400" y="29"/>
                </a:cubicBezTo>
                <a:cubicBezTo>
                  <a:pt x="400" y="13"/>
                  <a:pt x="387" y="0"/>
                  <a:pt x="371" y="0"/>
                </a:cubicBezTo>
                <a:cubicBezTo>
                  <a:pt x="322" y="0"/>
                  <a:pt x="322" y="0"/>
                  <a:pt x="322" y="0"/>
                </a:cubicBezTo>
                <a:cubicBezTo>
                  <a:pt x="306" y="0"/>
                  <a:pt x="293" y="13"/>
                  <a:pt x="293" y="29"/>
                </a:cubicBezTo>
                <a:cubicBezTo>
                  <a:pt x="293" y="66"/>
                  <a:pt x="293" y="66"/>
                  <a:pt x="293" y="66"/>
                </a:cubicBezTo>
                <a:cubicBezTo>
                  <a:pt x="98" y="184"/>
                  <a:pt x="98" y="184"/>
                  <a:pt x="98" y="184"/>
                </a:cubicBezTo>
                <a:cubicBezTo>
                  <a:pt x="93" y="180"/>
                  <a:pt x="86" y="177"/>
                  <a:pt x="79" y="177"/>
                </a:cubicBezTo>
                <a:cubicBezTo>
                  <a:pt x="30" y="177"/>
                  <a:pt x="30" y="177"/>
                  <a:pt x="30" y="177"/>
                </a:cubicBezTo>
                <a:cubicBezTo>
                  <a:pt x="14" y="177"/>
                  <a:pt x="0" y="190"/>
                  <a:pt x="0" y="207"/>
                </a:cubicBezTo>
                <a:cubicBezTo>
                  <a:pt x="0" y="252"/>
                  <a:pt x="0" y="252"/>
                  <a:pt x="0" y="252"/>
                </a:cubicBezTo>
                <a:cubicBezTo>
                  <a:pt x="0" y="268"/>
                  <a:pt x="14" y="281"/>
                  <a:pt x="30" y="281"/>
                </a:cubicBezTo>
                <a:cubicBezTo>
                  <a:pt x="79" y="281"/>
                  <a:pt x="79" y="281"/>
                  <a:pt x="79" y="281"/>
                </a:cubicBezTo>
                <a:cubicBezTo>
                  <a:pt x="86" y="281"/>
                  <a:pt x="93" y="279"/>
                  <a:pt x="98" y="274"/>
                </a:cubicBezTo>
                <a:cubicBezTo>
                  <a:pt x="293" y="393"/>
                  <a:pt x="293" y="393"/>
                  <a:pt x="293" y="393"/>
                </a:cubicBezTo>
                <a:cubicBezTo>
                  <a:pt x="293" y="429"/>
                  <a:pt x="293" y="429"/>
                  <a:pt x="293" y="429"/>
                </a:cubicBezTo>
                <a:cubicBezTo>
                  <a:pt x="293" y="446"/>
                  <a:pt x="306" y="459"/>
                  <a:pt x="322" y="459"/>
                </a:cubicBezTo>
                <a:cubicBezTo>
                  <a:pt x="371" y="459"/>
                  <a:pt x="371" y="459"/>
                  <a:pt x="371" y="459"/>
                </a:cubicBezTo>
                <a:cubicBezTo>
                  <a:pt x="387" y="459"/>
                  <a:pt x="400" y="446"/>
                  <a:pt x="400" y="429"/>
                </a:cubicBezTo>
                <a:cubicBezTo>
                  <a:pt x="400" y="384"/>
                  <a:pt x="400" y="384"/>
                  <a:pt x="400" y="384"/>
                </a:cubicBezTo>
                <a:cubicBezTo>
                  <a:pt x="400" y="368"/>
                  <a:pt x="387" y="355"/>
                  <a:pt x="371" y="355"/>
                </a:cubicBezTo>
                <a:cubicBezTo>
                  <a:pt x="363" y="355"/>
                  <a:pt x="363" y="355"/>
                  <a:pt x="363" y="355"/>
                </a:cubicBezTo>
                <a:cubicBezTo>
                  <a:pt x="363" y="104"/>
                  <a:pt x="363" y="104"/>
                  <a:pt x="363" y="104"/>
                </a:cubicBezTo>
                <a:lnTo>
                  <a:pt x="371" y="104"/>
                </a:lnTo>
                <a:close/>
                <a:moveTo>
                  <a:pt x="331" y="355"/>
                </a:moveTo>
                <a:cubicBezTo>
                  <a:pt x="322" y="355"/>
                  <a:pt x="322" y="355"/>
                  <a:pt x="322" y="355"/>
                </a:cubicBezTo>
                <a:cubicBezTo>
                  <a:pt x="315" y="355"/>
                  <a:pt x="308" y="357"/>
                  <a:pt x="303" y="362"/>
                </a:cubicBezTo>
                <a:cubicBezTo>
                  <a:pt x="108" y="243"/>
                  <a:pt x="108" y="243"/>
                  <a:pt x="108" y="243"/>
                </a:cubicBezTo>
                <a:cubicBezTo>
                  <a:pt x="108" y="215"/>
                  <a:pt x="108" y="215"/>
                  <a:pt x="108" y="215"/>
                </a:cubicBezTo>
                <a:cubicBezTo>
                  <a:pt x="303" y="97"/>
                  <a:pt x="303" y="97"/>
                  <a:pt x="303" y="97"/>
                </a:cubicBezTo>
                <a:cubicBezTo>
                  <a:pt x="308" y="101"/>
                  <a:pt x="315" y="104"/>
                  <a:pt x="322" y="104"/>
                </a:cubicBezTo>
                <a:cubicBezTo>
                  <a:pt x="331" y="104"/>
                  <a:pt x="331" y="104"/>
                  <a:pt x="331" y="104"/>
                </a:cubicBezTo>
                <a:lnTo>
                  <a:pt x="331" y="35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 name="Group 8"/>
          <p:cNvGrpSpPr>
            <a:grpSpLocks noChangeAspect="1"/>
          </p:cNvGrpSpPr>
          <p:nvPr/>
        </p:nvGrpSpPr>
        <p:grpSpPr bwMode="auto">
          <a:xfrm>
            <a:off x="3763095" y="3886150"/>
            <a:ext cx="599303" cy="597357"/>
            <a:chOff x="6337" y="1771"/>
            <a:chExt cx="308" cy="307"/>
          </a:xfrm>
          <a:solidFill>
            <a:schemeClr val="tx2"/>
          </a:solidFill>
        </p:grpSpPr>
        <p:sp>
          <p:nvSpPr>
            <p:cNvPr id="18" name="Freeform 9"/>
            <p:cNvSpPr>
              <a:spLocks/>
            </p:cNvSpPr>
            <p:nvPr/>
          </p:nvSpPr>
          <p:spPr bwMode="auto">
            <a:xfrm>
              <a:off x="6472" y="1771"/>
              <a:ext cx="173" cy="112"/>
            </a:xfrm>
            <a:custGeom>
              <a:avLst/>
              <a:gdLst>
                <a:gd name="T0" fmla="*/ 0 w 244"/>
                <a:gd name="T1" fmla="*/ 69 h 157"/>
                <a:gd name="T2" fmla="*/ 9 w 244"/>
                <a:gd name="T3" fmla="*/ 93 h 157"/>
                <a:gd name="T4" fmla="*/ 6 w 244"/>
                <a:gd name="T5" fmla="*/ 106 h 157"/>
                <a:gd name="T6" fmla="*/ 166 w 244"/>
                <a:gd name="T7" fmla="*/ 157 h 157"/>
                <a:gd name="T8" fmla="*/ 244 w 244"/>
                <a:gd name="T9" fmla="*/ 146 h 157"/>
                <a:gd name="T10" fmla="*/ 244 w 244"/>
                <a:gd name="T11" fmla="*/ 91 h 157"/>
                <a:gd name="T12" fmla="*/ 152 w 244"/>
                <a:gd name="T13" fmla="*/ 0 h 157"/>
                <a:gd name="T14" fmla="*/ 68 w 244"/>
                <a:gd name="T15" fmla="*/ 0 h 157"/>
                <a:gd name="T16" fmla="*/ 0 w 244"/>
                <a:gd name="T17" fmla="*/ 6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57">
                  <a:moveTo>
                    <a:pt x="0" y="69"/>
                  </a:moveTo>
                  <a:cubicBezTo>
                    <a:pt x="6" y="75"/>
                    <a:pt x="9" y="83"/>
                    <a:pt x="9" y="93"/>
                  </a:cubicBezTo>
                  <a:cubicBezTo>
                    <a:pt x="9" y="97"/>
                    <a:pt x="8" y="102"/>
                    <a:pt x="6" y="106"/>
                  </a:cubicBezTo>
                  <a:cubicBezTo>
                    <a:pt x="52" y="138"/>
                    <a:pt x="107" y="157"/>
                    <a:pt x="166" y="157"/>
                  </a:cubicBezTo>
                  <a:cubicBezTo>
                    <a:pt x="193" y="157"/>
                    <a:pt x="219" y="153"/>
                    <a:pt x="244" y="146"/>
                  </a:cubicBezTo>
                  <a:cubicBezTo>
                    <a:pt x="244" y="91"/>
                    <a:pt x="244" y="91"/>
                    <a:pt x="244" y="91"/>
                  </a:cubicBezTo>
                  <a:cubicBezTo>
                    <a:pt x="244" y="41"/>
                    <a:pt x="203" y="0"/>
                    <a:pt x="152" y="0"/>
                  </a:cubicBezTo>
                  <a:cubicBezTo>
                    <a:pt x="68" y="0"/>
                    <a:pt x="68" y="0"/>
                    <a:pt x="68" y="0"/>
                  </a:cubicBezTo>
                  <a:cubicBezTo>
                    <a:pt x="41" y="19"/>
                    <a:pt x="18" y="42"/>
                    <a:pt x="0"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p:nvSpPr>
          <p:spPr bwMode="auto">
            <a:xfrm>
              <a:off x="6414" y="1771"/>
              <a:ext cx="82" cy="43"/>
            </a:xfrm>
            <a:custGeom>
              <a:avLst/>
              <a:gdLst>
                <a:gd name="T0" fmla="*/ 56 w 116"/>
                <a:gd name="T1" fmla="*/ 57 h 61"/>
                <a:gd name="T2" fmla="*/ 64 w 116"/>
                <a:gd name="T3" fmla="*/ 58 h 61"/>
                <a:gd name="T4" fmla="*/ 116 w 116"/>
                <a:gd name="T5" fmla="*/ 0 h 61"/>
                <a:gd name="T6" fmla="*/ 0 w 116"/>
                <a:gd name="T7" fmla="*/ 0 h 61"/>
                <a:gd name="T8" fmla="*/ 39 w 116"/>
                <a:gd name="T9" fmla="*/ 61 h 61"/>
                <a:gd name="T10" fmla="*/ 56 w 116"/>
                <a:gd name="T11" fmla="*/ 57 h 61"/>
              </a:gdLst>
              <a:ahLst/>
              <a:cxnLst>
                <a:cxn ang="0">
                  <a:pos x="T0" y="T1"/>
                </a:cxn>
                <a:cxn ang="0">
                  <a:pos x="T2" y="T3"/>
                </a:cxn>
                <a:cxn ang="0">
                  <a:pos x="T4" y="T5"/>
                </a:cxn>
                <a:cxn ang="0">
                  <a:pos x="T6" y="T7"/>
                </a:cxn>
                <a:cxn ang="0">
                  <a:pos x="T8" y="T9"/>
                </a:cxn>
                <a:cxn ang="0">
                  <a:pos x="T10" y="T11"/>
                </a:cxn>
              </a:cxnLst>
              <a:rect l="0" t="0" r="r" b="b"/>
              <a:pathLst>
                <a:path w="116" h="61">
                  <a:moveTo>
                    <a:pt x="56" y="57"/>
                  </a:moveTo>
                  <a:cubicBezTo>
                    <a:pt x="58" y="57"/>
                    <a:pt x="61" y="57"/>
                    <a:pt x="64" y="58"/>
                  </a:cubicBezTo>
                  <a:cubicBezTo>
                    <a:pt x="79" y="36"/>
                    <a:pt x="96" y="17"/>
                    <a:pt x="116" y="0"/>
                  </a:cubicBezTo>
                  <a:cubicBezTo>
                    <a:pt x="0" y="0"/>
                    <a:pt x="0" y="0"/>
                    <a:pt x="0" y="0"/>
                  </a:cubicBezTo>
                  <a:cubicBezTo>
                    <a:pt x="10" y="22"/>
                    <a:pt x="24" y="43"/>
                    <a:pt x="39" y="61"/>
                  </a:cubicBezTo>
                  <a:cubicBezTo>
                    <a:pt x="44" y="58"/>
                    <a:pt x="50" y="57"/>
                    <a:pt x="5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p:cNvSpPr>
            <p:nvPr/>
          </p:nvSpPr>
          <p:spPr bwMode="auto">
            <a:xfrm>
              <a:off x="6448" y="1858"/>
              <a:ext cx="197" cy="113"/>
            </a:xfrm>
            <a:custGeom>
              <a:avLst/>
              <a:gdLst>
                <a:gd name="T0" fmla="*/ 27 w 278"/>
                <a:gd name="T1" fmla="*/ 0 h 159"/>
                <a:gd name="T2" fmla="*/ 8 w 278"/>
                <a:gd name="T3" fmla="*/ 6 h 159"/>
                <a:gd name="T4" fmla="*/ 4 w 278"/>
                <a:gd name="T5" fmla="*/ 6 h 159"/>
                <a:gd name="T6" fmla="*/ 0 w 278"/>
                <a:gd name="T7" fmla="*/ 16 h 159"/>
                <a:gd name="T8" fmla="*/ 16 w 278"/>
                <a:gd name="T9" fmla="*/ 45 h 159"/>
                <a:gd name="T10" fmla="*/ 15 w 278"/>
                <a:gd name="T11" fmla="*/ 48 h 159"/>
                <a:gd name="T12" fmla="*/ 107 w 278"/>
                <a:gd name="T13" fmla="*/ 120 h 159"/>
                <a:gd name="T14" fmla="*/ 119 w 278"/>
                <a:gd name="T15" fmla="*/ 118 h 159"/>
                <a:gd name="T16" fmla="*/ 153 w 278"/>
                <a:gd name="T17" fmla="*/ 142 h 159"/>
                <a:gd name="T18" fmla="*/ 177 w 278"/>
                <a:gd name="T19" fmla="*/ 141 h 159"/>
                <a:gd name="T20" fmla="*/ 278 w 278"/>
                <a:gd name="T21" fmla="*/ 159 h 159"/>
                <a:gd name="T22" fmla="*/ 278 w 278"/>
                <a:gd name="T23" fmla="*/ 45 h 159"/>
                <a:gd name="T24" fmla="*/ 200 w 278"/>
                <a:gd name="T25" fmla="*/ 56 h 159"/>
                <a:gd name="T26" fmla="*/ 27 w 278"/>
                <a:gd name="T2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159">
                  <a:moveTo>
                    <a:pt x="27" y="0"/>
                  </a:moveTo>
                  <a:cubicBezTo>
                    <a:pt x="22" y="4"/>
                    <a:pt x="15" y="6"/>
                    <a:pt x="8" y="6"/>
                  </a:cubicBezTo>
                  <a:cubicBezTo>
                    <a:pt x="6" y="6"/>
                    <a:pt x="5" y="6"/>
                    <a:pt x="4" y="6"/>
                  </a:cubicBezTo>
                  <a:cubicBezTo>
                    <a:pt x="2" y="9"/>
                    <a:pt x="1" y="12"/>
                    <a:pt x="0" y="16"/>
                  </a:cubicBezTo>
                  <a:cubicBezTo>
                    <a:pt x="9" y="22"/>
                    <a:pt x="16" y="33"/>
                    <a:pt x="16" y="45"/>
                  </a:cubicBezTo>
                  <a:cubicBezTo>
                    <a:pt x="16" y="46"/>
                    <a:pt x="16" y="47"/>
                    <a:pt x="15" y="48"/>
                  </a:cubicBezTo>
                  <a:cubicBezTo>
                    <a:pt x="51" y="66"/>
                    <a:pt x="82" y="91"/>
                    <a:pt x="107" y="120"/>
                  </a:cubicBezTo>
                  <a:cubicBezTo>
                    <a:pt x="111" y="119"/>
                    <a:pt x="115" y="118"/>
                    <a:pt x="119" y="118"/>
                  </a:cubicBezTo>
                  <a:cubicBezTo>
                    <a:pt x="135" y="118"/>
                    <a:pt x="148" y="128"/>
                    <a:pt x="153" y="142"/>
                  </a:cubicBezTo>
                  <a:cubicBezTo>
                    <a:pt x="161" y="141"/>
                    <a:pt x="169" y="141"/>
                    <a:pt x="177" y="141"/>
                  </a:cubicBezTo>
                  <a:cubicBezTo>
                    <a:pt x="212" y="141"/>
                    <a:pt x="246" y="147"/>
                    <a:pt x="278" y="159"/>
                  </a:cubicBezTo>
                  <a:cubicBezTo>
                    <a:pt x="278" y="45"/>
                    <a:pt x="278" y="45"/>
                    <a:pt x="278" y="45"/>
                  </a:cubicBezTo>
                  <a:cubicBezTo>
                    <a:pt x="252" y="52"/>
                    <a:pt x="227" y="56"/>
                    <a:pt x="200" y="56"/>
                  </a:cubicBezTo>
                  <a:cubicBezTo>
                    <a:pt x="137" y="56"/>
                    <a:pt x="77" y="35"/>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p:cNvSpPr>
              <a:spLocks/>
            </p:cNvSpPr>
            <p:nvPr/>
          </p:nvSpPr>
          <p:spPr bwMode="auto">
            <a:xfrm>
              <a:off x="6337" y="1771"/>
              <a:ext cx="100" cy="104"/>
            </a:xfrm>
            <a:custGeom>
              <a:avLst/>
              <a:gdLst>
                <a:gd name="T0" fmla="*/ 107 w 141"/>
                <a:gd name="T1" fmla="*/ 147 h 147"/>
                <a:gd name="T2" fmla="*/ 136 w 141"/>
                <a:gd name="T3" fmla="*/ 132 h 147"/>
                <a:gd name="T4" fmla="*/ 136 w 141"/>
                <a:gd name="T5" fmla="*/ 132 h 147"/>
                <a:gd name="T6" fmla="*/ 141 w 141"/>
                <a:gd name="T7" fmla="*/ 120 h 147"/>
                <a:gd name="T8" fmla="*/ 128 w 141"/>
                <a:gd name="T9" fmla="*/ 93 h 147"/>
                <a:gd name="T10" fmla="*/ 132 w 141"/>
                <a:gd name="T11" fmla="*/ 75 h 147"/>
                <a:gd name="T12" fmla="*/ 85 w 141"/>
                <a:gd name="T13" fmla="*/ 0 h 147"/>
                <a:gd name="T14" fmla="*/ 0 w 141"/>
                <a:gd name="T15" fmla="*/ 91 h 147"/>
                <a:gd name="T16" fmla="*/ 0 w 141"/>
                <a:gd name="T17" fmla="*/ 142 h 147"/>
                <a:gd name="T18" fmla="*/ 39 w 141"/>
                <a:gd name="T19" fmla="*/ 139 h 147"/>
                <a:gd name="T20" fmla="*/ 107 w 141"/>
                <a:gd name="T2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147">
                  <a:moveTo>
                    <a:pt x="107" y="147"/>
                  </a:moveTo>
                  <a:cubicBezTo>
                    <a:pt x="113" y="138"/>
                    <a:pt x="124" y="132"/>
                    <a:pt x="136" y="132"/>
                  </a:cubicBezTo>
                  <a:cubicBezTo>
                    <a:pt x="136" y="132"/>
                    <a:pt x="136" y="132"/>
                    <a:pt x="136" y="132"/>
                  </a:cubicBezTo>
                  <a:cubicBezTo>
                    <a:pt x="138" y="128"/>
                    <a:pt x="139" y="124"/>
                    <a:pt x="141" y="120"/>
                  </a:cubicBezTo>
                  <a:cubicBezTo>
                    <a:pt x="133" y="113"/>
                    <a:pt x="128" y="103"/>
                    <a:pt x="128" y="93"/>
                  </a:cubicBezTo>
                  <a:cubicBezTo>
                    <a:pt x="128" y="86"/>
                    <a:pt x="130" y="80"/>
                    <a:pt x="132" y="75"/>
                  </a:cubicBezTo>
                  <a:cubicBezTo>
                    <a:pt x="113" y="53"/>
                    <a:pt x="97" y="28"/>
                    <a:pt x="85" y="0"/>
                  </a:cubicBezTo>
                  <a:cubicBezTo>
                    <a:pt x="38" y="3"/>
                    <a:pt x="0" y="43"/>
                    <a:pt x="0" y="91"/>
                  </a:cubicBezTo>
                  <a:cubicBezTo>
                    <a:pt x="0" y="142"/>
                    <a:pt x="0" y="142"/>
                    <a:pt x="0" y="142"/>
                  </a:cubicBezTo>
                  <a:cubicBezTo>
                    <a:pt x="13" y="140"/>
                    <a:pt x="26" y="139"/>
                    <a:pt x="39" y="139"/>
                  </a:cubicBezTo>
                  <a:cubicBezTo>
                    <a:pt x="63" y="139"/>
                    <a:pt x="85" y="142"/>
                    <a:pt x="107"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p:cNvSpPr>
              <a:spLocks/>
            </p:cNvSpPr>
            <p:nvPr/>
          </p:nvSpPr>
          <p:spPr bwMode="auto">
            <a:xfrm>
              <a:off x="6438" y="1906"/>
              <a:ext cx="74" cy="83"/>
            </a:xfrm>
            <a:custGeom>
              <a:avLst/>
              <a:gdLst>
                <a:gd name="T0" fmla="*/ 0 w 104"/>
                <a:gd name="T1" fmla="*/ 33 h 117"/>
                <a:gd name="T2" fmla="*/ 12 w 104"/>
                <a:gd name="T3" fmla="*/ 111 h 117"/>
                <a:gd name="T4" fmla="*/ 14 w 104"/>
                <a:gd name="T5" fmla="*/ 111 h 117"/>
                <a:gd name="T6" fmla="*/ 35 w 104"/>
                <a:gd name="T7" fmla="*/ 117 h 117"/>
                <a:gd name="T8" fmla="*/ 98 w 104"/>
                <a:gd name="T9" fmla="*/ 88 h 117"/>
                <a:gd name="T10" fmla="*/ 98 w 104"/>
                <a:gd name="T11" fmla="*/ 85 h 117"/>
                <a:gd name="T12" fmla="*/ 104 w 104"/>
                <a:gd name="T13" fmla="*/ 65 h 117"/>
                <a:gd name="T14" fmla="*/ 22 w 104"/>
                <a:gd name="T15" fmla="*/ 0 h 117"/>
                <a:gd name="T16" fmla="*/ 1 w 104"/>
                <a:gd name="T17" fmla="*/ 12 h 117"/>
                <a:gd name="T18" fmla="*/ 0 w 104"/>
                <a:gd name="T19" fmla="*/ 3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7">
                  <a:moveTo>
                    <a:pt x="0" y="33"/>
                  </a:moveTo>
                  <a:cubicBezTo>
                    <a:pt x="0" y="60"/>
                    <a:pt x="4" y="86"/>
                    <a:pt x="12" y="111"/>
                  </a:cubicBezTo>
                  <a:cubicBezTo>
                    <a:pt x="12" y="111"/>
                    <a:pt x="13" y="111"/>
                    <a:pt x="14" y="111"/>
                  </a:cubicBezTo>
                  <a:cubicBezTo>
                    <a:pt x="22" y="111"/>
                    <a:pt x="29" y="113"/>
                    <a:pt x="35" y="117"/>
                  </a:cubicBezTo>
                  <a:cubicBezTo>
                    <a:pt x="55" y="105"/>
                    <a:pt x="76" y="95"/>
                    <a:pt x="98" y="88"/>
                  </a:cubicBezTo>
                  <a:cubicBezTo>
                    <a:pt x="98" y="87"/>
                    <a:pt x="98" y="86"/>
                    <a:pt x="98" y="85"/>
                  </a:cubicBezTo>
                  <a:cubicBezTo>
                    <a:pt x="98" y="78"/>
                    <a:pt x="100" y="70"/>
                    <a:pt x="104" y="65"/>
                  </a:cubicBezTo>
                  <a:cubicBezTo>
                    <a:pt x="81" y="38"/>
                    <a:pt x="53" y="16"/>
                    <a:pt x="22" y="0"/>
                  </a:cubicBezTo>
                  <a:cubicBezTo>
                    <a:pt x="16" y="6"/>
                    <a:pt x="9" y="11"/>
                    <a:pt x="1" y="12"/>
                  </a:cubicBezTo>
                  <a:cubicBezTo>
                    <a:pt x="1" y="19"/>
                    <a:pt x="0" y="26"/>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p:cNvSpPr>
              <a:spLocks/>
            </p:cNvSpPr>
            <p:nvPr/>
          </p:nvSpPr>
          <p:spPr bwMode="auto">
            <a:xfrm>
              <a:off x="6551" y="1973"/>
              <a:ext cx="94" cy="105"/>
            </a:xfrm>
            <a:custGeom>
              <a:avLst/>
              <a:gdLst>
                <a:gd name="T0" fmla="*/ 8 w 132"/>
                <a:gd name="T1" fmla="*/ 1 h 148"/>
                <a:gd name="T2" fmla="*/ 0 w 132"/>
                <a:gd name="T3" fmla="*/ 15 h 148"/>
                <a:gd name="T4" fmla="*/ 33 w 132"/>
                <a:gd name="T5" fmla="*/ 148 h 148"/>
                <a:gd name="T6" fmla="*/ 40 w 132"/>
                <a:gd name="T7" fmla="*/ 148 h 148"/>
                <a:gd name="T8" fmla="*/ 132 w 132"/>
                <a:gd name="T9" fmla="*/ 56 h 148"/>
                <a:gd name="T10" fmla="*/ 132 w 132"/>
                <a:gd name="T11" fmla="*/ 19 h 148"/>
                <a:gd name="T12" fmla="*/ 31 w 132"/>
                <a:gd name="T13" fmla="*/ 0 h 148"/>
                <a:gd name="T14" fmla="*/ 8 w 132"/>
                <a:gd name="T15" fmla="*/ 1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48">
                  <a:moveTo>
                    <a:pt x="8" y="1"/>
                  </a:moveTo>
                  <a:cubicBezTo>
                    <a:pt x="6" y="6"/>
                    <a:pt x="3" y="11"/>
                    <a:pt x="0" y="15"/>
                  </a:cubicBezTo>
                  <a:cubicBezTo>
                    <a:pt x="20" y="55"/>
                    <a:pt x="32" y="100"/>
                    <a:pt x="33" y="148"/>
                  </a:cubicBezTo>
                  <a:cubicBezTo>
                    <a:pt x="40" y="148"/>
                    <a:pt x="40" y="148"/>
                    <a:pt x="40" y="148"/>
                  </a:cubicBezTo>
                  <a:cubicBezTo>
                    <a:pt x="91" y="148"/>
                    <a:pt x="132" y="107"/>
                    <a:pt x="132" y="56"/>
                  </a:cubicBezTo>
                  <a:cubicBezTo>
                    <a:pt x="132" y="19"/>
                    <a:pt x="132" y="19"/>
                    <a:pt x="132" y="19"/>
                  </a:cubicBezTo>
                  <a:cubicBezTo>
                    <a:pt x="100" y="6"/>
                    <a:pt x="66" y="0"/>
                    <a:pt x="31" y="0"/>
                  </a:cubicBezTo>
                  <a:cubicBezTo>
                    <a:pt x="23" y="0"/>
                    <a:pt x="15" y="0"/>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p:nvSpPr>
          <p:spPr bwMode="auto">
            <a:xfrm>
              <a:off x="6337" y="1885"/>
              <a:ext cx="95" cy="191"/>
            </a:xfrm>
            <a:custGeom>
              <a:avLst/>
              <a:gdLst>
                <a:gd name="T0" fmla="*/ 120 w 134"/>
                <a:gd name="T1" fmla="*/ 176 h 269"/>
                <a:gd name="T2" fmla="*/ 134 w 134"/>
                <a:gd name="T3" fmla="*/ 148 h 269"/>
                <a:gd name="T4" fmla="*/ 121 w 134"/>
                <a:gd name="T5" fmla="*/ 63 h 269"/>
                <a:gd name="T6" fmla="*/ 122 w 134"/>
                <a:gd name="T7" fmla="*/ 40 h 269"/>
                <a:gd name="T8" fmla="*/ 101 w 134"/>
                <a:gd name="T9" fmla="*/ 7 h 269"/>
                <a:gd name="T10" fmla="*/ 101 w 134"/>
                <a:gd name="T11" fmla="*/ 7 h 269"/>
                <a:gd name="T12" fmla="*/ 39 w 134"/>
                <a:gd name="T13" fmla="*/ 0 h 269"/>
                <a:gd name="T14" fmla="*/ 0 w 134"/>
                <a:gd name="T15" fmla="*/ 3 h 269"/>
                <a:gd name="T16" fmla="*/ 0 w 134"/>
                <a:gd name="T17" fmla="*/ 180 h 269"/>
                <a:gd name="T18" fmla="*/ 68 w 134"/>
                <a:gd name="T19" fmla="*/ 269 h 269"/>
                <a:gd name="T20" fmla="*/ 123 w 134"/>
                <a:gd name="T21" fmla="*/ 190 h 269"/>
                <a:gd name="T22" fmla="*/ 120 w 134"/>
                <a:gd name="T23" fmla="*/ 17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269">
                  <a:moveTo>
                    <a:pt x="120" y="176"/>
                  </a:moveTo>
                  <a:cubicBezTo>
                    <a:pt x="120" y="165"/>
                    <a:pt x="126" y="155"/>
                    <a:pt x="134" y="148"/>
                  </a:cubicBezTo>
                  <a:cubicBezTo>
                    <a:pt x="126" y="121"/>
                    <a:pt x="121" y="92"/>
                    <a:pt x="121" y="63"/>
                  </a:cubicBezTo>
                  <a:cubicBezTo>
                    <a:pt x="121" y="55"/>
                    <a:pt x="122" y="48"/>
                    <a:pt x="122" y="40"/>
                  </a:cubicBezTo>
                  <a:cubicBezTo>
                    <a:pt x="110" y="35"/>
                    <a:pt x="101" y="22"/>
                    <a:pt x="101" y="7"/>
                  </a:cubicBezTo>
                  <a:cubicBezTo>
                    <a:pt x="101" y="7"/>
                    <a:pt x="101" y="7"/>
                    <a:pt x="101" y="7"/>
                  </a:cubicBezTo>
                  <a:cubicBezTo>
                    <a:pt x="81" y="2"/>
                    <a:pt x="60" y="0"/>
                    <a:pt x="39" y="0"/>
                  </a:cubicBezTo>
                  <a:cubicBezTo>
                    <a:pt x="26" y="0"/>
                    <a:pt x="13" y="1"/>
                    <a:pt x="0" y="3"/>
                  </a:cubicBezTo>
                  <a:cubicBezTo>
                    <a:pt x="0" y="180"/>
                    <a:pt x="0" y="180"/>
                    <a:pt x="0" y="180"/>
                  </a:cubicBezTo>
                  <a:cubicBezTo>
                    <a:pt x="0" y="223"/>
                    <a:pt x="29" y="258"/>
                    <a:pt x="68" y="269"/>
                  </a:cubicBezTo>
                  <a:cubicBezTo>
                    <a:pt x="82" y="239"/>
                    <a:pt x="101" y="213"/>
                    <a:pt x="123" y="190"/>
                  </a:cubicBezTo>
                  <a:cubicBezTo>
                    <a:pt x="121" y="186"/>
                    <a:pt x="120" y="181"/>
                    <a:pt x="120"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p:cNvSpPr>
              <a:spLocks/>
            </p:cNvSpPr>
            <p:nvPr/>
          </p:nvSpPr>
          <p:spPr bwMode="auto">
            <a:xfrm>
              <a:off x="6400" y="2031"/>
              <a:ext cx="85" cy="47"/>
            </a:xfrm>
            <a:custGeom>
              <a:avLst/>
              <a:gdLst>
                <a:gd name="T0" fmla="*/ 67 w 119"/>
                <a:gd name="T1" fmla="*/ 6 h 66"/>
                <a:gd name="T2" fmla="*/ 48 w 119"/>
                <a:gd name="T3" fmla="*/ 0 h 66"/>
                <a:gd name="T4" fmla="*/ 0 w 119"/>
                <a:gd name="T5" fmla="*/ 66 h 66"/>
                <a:gd name="T6" fmla="*/ 3 w 119"/>
                <a:gd name="T7" fmla="*/ 66 h 66"/>
                <a:gd name="T8" fmla="*/ 119 w 119"/>
                <a:gd name="T9" fmla="*/ 66 h 66"/>
                <a:gd name="T10" fmla="*/ 72 w 119"/>
                <a:gd name="T11" fmla="*/ 5 h 66"/>
                <a:gd name="T12" fmla="*/ 67 w 119"/>
                <a:gd name="T13" fmla="*/ 6 h 66"/>
              </a:gdLst>
              <a:ahLst/>
              <a:cxnLst>
                <a:cxn ang="0">
                  <a:pos x="T0" y="T1"/>
                </a:cxn>
                <a:cxn ang="0">
                  <a:pos x="T2" y="T3"/>
                </a:cxn>
                <a:cxn ang="0">
                  <a:pos x="T4" y="T5"/>
                </a:cxn>
                <a:cxn ang="0">
                  <a:pos x="T6" y="T7"/>
                </a:cxn>
                <a:cxn ang="0">
                  <a:pos x="T8" y="T9"/>
                </a:cxn>
                <a:cxn ang="0">
                  <a:pos x="T10" y="T11"/>
                </a:cxn>
                <a:cxn ang="0">
                  <a:pos x="T12" y="T13"/>
                </a:cxn>
              </a:cxnLst>
              <a:rect l="0" t="0" r="r" b="b"/>
              <a:pathLst>
                <a:path w="119" h="66">
                  <a:moveTo>
                    <a:pt x="67" y="6"/>
                  </a:moveTo>
                  <a:cubicBezTo>
                    <a:pt x="60" y="6"/>
                    <a:pt x="53" y="4"/>
                    <a:pt x="48" y="0"/>
                  </a:cubicBezTo>
                  <a:cubicBezTo>
                    <a:pt x="29" y="19"/>
                    <a:pt x="13" y="41"/>
                    <a:pt x="0" y="66"/>
                  </a:cubicBezTo>
                  <a:cubicBezTo>
                    <a:pt x="1" y="66"/>
                    <a:pt x="2" y="66"/>
                    <a:pt x="3" y="66"/>
                  </a:cubicBezTo>
                  <a:cubicBezTo>
                    <a:pt x="119" y="66"/>
                    <a:pt x="119" y="66"/>
                    <a:pt x="119" y="66"/>
                  </a:cubicBezTo>
                  <a:cubicBezTo>
                    <a:pt x="101" y="48"/>
                    <a:pt x="85" y="27"/>
                    <a:pt x="72" y="5"/>
                  </a:cubicBezTo>
                  <a:cubicBezTo>
                    <a:pt x="71" y="5"/>
                    <a:pt x="69" y="6"/>
                    <a:pt x="6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p:nvSpPr>
          <p:spPr bwMode="auto">
            <a:xfrm>
              <a:off x="6465" y="1982"/>
              <a:ext cx="95" cy="96"/>
            </a:xfrm>
            <a:custGeom>
              <a:avLst/>
              <a:gdLst>
                <a:gd name="T0" fmla="*/ 95 w 134"/>
                <a:gd name="T1" fmla="*/ 14 h 135"/>
                <a:gd name="T2" fmla="*/ 67 w 134"/>
                <a:gd name="T3" fmla="*/ 0 h 135"/>
                <a:gd name="T4" fmla="*/ 9 w 134"/>
                <a:gd name="T5" fmla="*/ 27 h 135"/>
                <a:gd name="T6" fmla="*/ 12 w 134"/>
                <a:gd name="T7" fmla="*/ 39 h 135"/>
                <a:gd name="T8" fmla="*/ 0 w 134"/>
                <a:gd name="T9" fmla="*/ 65 h 135"/>
                <a:gd name="T10" fmla="*/ 59 w 134"/>
                <a:gd name="T11" fmla="*/ 135 h 135"/>
                <a:gd name="T12" fmla="*/ 134 w 134"/>
                <a:gd name="T13" fmla="*/ 135 h 135"/>
                <a:gd name="T14" fmla="*/ 104 w 134"/>
                <a:gd name="T15" fmla="*/ 13 h 135"/>
                <a:gd name="T16" fmla="*/ 95 w 134"/>
                <a:gd name="T17" fmla="*/ 1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95" y="14"/>
                  </a:moveTo>
                  <a:cubicBezTo>
                    <a:pt x="84" y="14"/>
                    <a:pt x="74" y="8"/>
                    <a:pt x="67" y="0"/>
                  </a:cubicBezTo>
                  <a:cubicBezTo>
                    <a:pt x="47" y="7"/>
                    <a:pt x="27" y="16"/>
                    <a:pt x="9" y="27"/>
                  </a:cubicBezTo>
                  <a:cubicBezTo>
                    <a:pt x="11" y="31"/>
                    <a:pt x="12" y="35"/>
                    <a:pt x="12" y="39"/>
                  </a:cubicBezTo>
                  <a:cubicBezTo>
                    <a:pt x="12" y="49"/>
                    <a:pt x="7" y="59"/>
                    <a:pt x="0" y="65"/>
                  </a:cubicBezTo>
                  <a:cubicBezTo>
                    <a:pt x="16" y="91"/>
                    <a:pt x="35" y="115"/>
                    <a:pt x="59" y="135"/>
                  </a:cubicBezTo>
                  <a:cubicBezTo>
                    <a:pt x="134" y="135"/>
                    <a:pt x="134" y="135"/>
                    <a:pt x="134" y="135"/>
                  </a:cubicBezTo>
                  <a:cubicBezTo>
                    <a:pt x="133" y="91"/>
                    <a:pt x="123" y="49"/>
                    <a:pt x="104" y="13"/>
                  </a:cubicBezTo>
                  <a:cubicBezTo>
                    <a:pt x="101" y="13"/>
                    <a:pt x="98" y="14"/>
                    <a:pt x="9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21"/>
          <p:cNvSpPr>
            <a:spLocks noEditPoints="1"/>
          </p:cNvSpPr>
          <p:nvPr/>
        </p:nvSpPr>
        <p:spPr bwMode="auto">
          <a:xfrm>
            <a:off x="3729012" y="2790466"/>
            <a:ext cx="667469" cy="667469"/>
          </a:xfrm>
          <a:custGeom>
            <a:avLst/>
            <a:gdLst>
              <a:gd name="T0" fmla="*/ 0 w 429"/>
              <a:gd name="T1" fmla="*/ 215 h 430"/>
              <a:gd name="T2" fmla="*/ 212 w 429"/>
              <a:gd name="T3" fmla="*/ 430 h 430"/>
              <a:gd name="T4" fmla="*/ 216 w 429"/>
              <a:gd name="T5" fmla="*/ 430 h 430"/>
              <a:gd name="T6" fmla="*/ 429 w 429"/>
              <a:gd name="T7" fmla="*/ 215 h 430"/>
              <a:gd name="T8" fmla="*/ 370 w 429"/>
              <a:gd name="T9" fmla="*/ 272 h 430"/>
              <a:gd name="T10" fmla="*/ 339 w 429"/>
              <a:gd name="T11" fmla="*/ 310 h 430"/>
              <a:gd name="T12" fmla="*/ 321 w 429"/>
              <a:gd name="T13" fmla="*/ 342 h 430"/>
              <a:gd name="T14" fmla="*/ 275 w 429"/>
              <a:gd name="T15" fmla="*/ 360 h 430"/>
              <a:gd name="T16" fmla="*/ 243 w 429"/>
              <a:gd name="T17" fmla="*/ 378 h 430"/>
              <a:gd name="T18" fmla="*/ 195 w 429"/>
              <a:gd name="T19" fmla="*/ 371 h 430"/>
              <a:gd name="T20" fmla="*/ 157 w 429"/>
              <a:gd name="T21" fmla="*/ 371 h 430"/>
              <a:gd name="T22" fmla="*/ 119 w 429"/>
              <a:gd name="T23" fmla="*/ 340 h 430"/>
              <a:gd name="T24" fmla="*/ 87 w 429"/>
              <a:gd name="T25" fmla="*/ 321 h 430"/>
              <a:gd name="T26" fmla="*/ 70 w 429"/>
              <a:gd name="T27" fmla="*/ 276 h 430"/>
              <a:gd name="T28" fmla="*/ 51 w 429"/>
              <a:gd name="T29" fmla="*/ 243 h 430"/>
              <a:gd name="T30" fmla="*/ 58 w 429"/>
              <a:gd name="T31" fmla="*/ 195 h 430"/>
              <a:gd name="T32" fmla="*/ 59 w 429"/>
              <a:gd name="T33" fmla="*/ 158 h 430"/>
              <a:gd name="T34" fmla="*/ 89 w 429"/>
              <a:gd name="T35" fmla="*/ 120 h 430"/>
              <a:gd name="T36" fmla="*/ 108 w 429"/>
              <a:gd name="T37" fmla="*/ 88 h 430"/>
              <a:gd name="T38" fmla="*/ 153 w 429"/>
              <a:gd name="T39" fmla="*/ 70 h 430"/>
              <a:gd name="T40" fmla="*/ 186 w 429"/>
              <a:gd name="T41" fmla="*/ 51 h 430"/>
              <a:gd name="T42" fmla="*/ 234 w 429"/>
              <a:gd name="T43" fmla="*/ 59 h 430"/>
              <a:gd name="T44" fmla="*/ 271 w 429"/>
              <a:gd name="T45" fmla="*/ 59 h 430"/>
              <a:gd name="T46" fmla="*/ 309 w 429"/>
              <a:gd name="T47" fmla="*/ 90 h 430"/>
              <a:gd name="T48" fmla="*/ 341 w 429"/>
              <a:gd name="T49" fmla="*/ 108 h 430"/>
              <a:gd name="T50" fmla="*/ 359 w 429"/>
              <a:gd name="T51" fmla="*/ 154 h 430"/>
              <a:gd name="T52" fmla="*/ 378 w 429"/>
              <a:gd name="T53" fmla="*/ 186 h 430"/>
              <a:gd name="T54" fmla="*/ 370 w 429"/>
              <a:gd name="T55" fmla="*/ 234 h 430"/>
              <a:gd name="T56" fmla="*/ 370 w 429"/>
              <a:gd name="T57" fmla="*/ 272 h 430"/>
              <a:gd name="T58" fmla="*/ 277 w 429"/>
              <a:gd name="T59" fmla="*/ 163 h 430"/>
              <a:gd name="T60" fmla="*/ 211 w 429"/>
              <a:gd name="T61" fmla="*/ 104 h 430"/>
              <a:gd name="T62" fmla="*/ 152 w 429"/>
              <a:gd name="T63" fmla="*/ 190 h 430"/>
              <a:gd name="T64" fmla="*/ 137 w 429"/>
              <a:gd name="T65" fmla="*/ 294 h 430"/>
              <a:gd name="T66" fmla="*/ 276 w 429"/>
              <a:gd name="T67" fmla="*/ 309 h 430"/>
              <a:gd name="T68" fmla="*/ 291 w 429"/>
              <a:gd name="T69" fmla="*/ 205 h 430"/>
              <a:gd name="T70" fmla="*/ 255 w 429"/>
              <a:gd name="T71" fmla="*/ 190 h 430"/>
              <a:gd name="T72" fmla="*/ 174 w 429"/>
              <a:gd name="T73" fmla="*/ 163 h 430"/>
              <a:gd name="T74" fmla="*/ 218 w 429"/>
              <a:gd name="T75" fmla="*/ 126 h 430"/>
              <a:gd name="T76" fmla="*/ 255 w 429"/>
              <a:gd name="T77" fmla="*/ 19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9" h="430">
                <a:moveTo>
                  <a:pt x="214" y="0"/>
                </a:moveTo>
                <a:cubicBezTo>
                  <a:pt x="96" y="0"/>
                  <a:pt x="0" y="96"/>
                  <a:pt x="0" y="215"/>
                </a:cubicBezTo>
                <a:cubicBezTo>
                  <a:pt x="0" y="279"/>
                  <a:pt x="28" y="337"/>
                  <a:pt x="73" y="376"/>
                </a:cubicBezTo>
                <a:cubicBezTo>
                  <a:pt x="110" y="409"/>
                  <a:pt x="159" y="429"/>
                  <a:pt x="212" y="430"/>
                </a:cubicBezTo>
                <a:cubicBezTo>
                  <a:pt x="213" y="430"/>
                  <a:pt x="214" y="430"/>
                  <a:pt x="214" y="430"/>
                </a:cubicBezTo>
                <a:cubicBezTo>
                  <a:pt x="215" y="430"/>
                  <a:pt x="216" y="430"/>
                  <a:pt x="216" y="430"/>
                </a:cubicBezTo>
                <a:cubicBezTo>
                  <a:pt x="270" y="429"/>
                  <a:pt x="318" y="409"/>
                  <a:pt x="356" y="376"/>
                </a:cubicBezTo>
                <a:cubicBezTo>
                  <a:pt x="400" y="337"/>
                  <a:pt x="429" y="279"/>
                  <a:pt x="429" y="215"/>
                </a:cubicBezTo>
                <a:cubicBezTo>
                  <a:pt x="429" y="96"/>
                  <a:pt x="333" y="0"/>
                  <a:pt x="214" y="0"/>
                </a:cubicBezTo>
                <a:close/>
                <a:moveTo>
                  <a:pt x="370" y="272"/>
                </a:moveTo>
                <a:cubicBezTo>
                  <a:pt x="359" y="276"/>
                  <a:pt x="359" y="276"/>
                  <a:pt x="359" y="276"/>
                </a:cubicBezTo>
                <a:cubicBezTo>
                  <a:pt x="346" y="281"/>
                  <a:pt x="337" y="296"/>
                  <a:pt x="339" y="310"/>
                </a:cubicBezTo>
                <a:cubicBezTo>
                  <a:pt x="341" y="321"/>
                  <a:pt x="341" y="321"/>
                  <a:pt x="341" y="321"/>
                </a:cubicBezTo>
                <a:cubicBezTo>
                  <a:pt x="344" y="335"/>
                  <a:pt x="335" y="344"/>
                  <a:pt x="321" y="342"/>
                </a:cubicBezTo>
                <a:cubicBezTo>
                  <a:pt x="309" y="340"/>
                  <a:pt x="309" y="340"/>
                  <a:pt x="309" y="340"/>
                </a:cubicBezTo>
                <a:cubicBezTo>
                  <a:pt x="295" y="338"/>
                  <a:pt x="280" y="346"/>
                  <a:pt x="275" y="360"/>
                </a:cubicBezTo>
                <a:cubicBezTo>
                  <a:pt x="271" y="371"/>
                  <a:pt x="271" y="371"/>
                  <a:pt x="271" y="371"/>
                </a:cubicBezTo>
                <a:cubicBezTo>
                  <a:pt x="266" y="384"/>
                  <a:pt x="254" y="387"/>
                  <a:pt x="243" y="378"/>
                </a:cubicBezTo>
                <a:cubicBezTo>
                  <a:pt x="234" y="371"/>
                  <a:pt x="234" y="371"/>
                  <a:pt x="234" y="371"/>
                </a:cubicBezTo>
                <a:cubicBezTo>
                  <a:pt x="223" y="362"/>
                  <a:pt x="205" y="362"/>
                  <a:pt x="195" y="371"/>
                </a:cubicBezTo>
                <a:cubicBezTo>
                  <a:pt x="186" y="378"/>
                  <a:pt x="186" y="378"/>
                  <a:pt x="186" y="378"/>
                </a:cubicBezTo>
                <a:cubicBezTo>
                  <a:pt x="175" y="387"/>
                  <a:pt x="162" y="384"/>
                  <a:pt x="157" y="371"/>
                </a:cubicBezTo>
                <a:cubicBezTo>
                  <a:pt x="153" y="360"/>
                  <a:pt x="153" y="360"/>
                  <a:pt x="153" y="360"/>
                </a:cubicBezTo>
                <a:cubicBezTo>
                  <a:pt x="149" y="346"/>
                  <a:pt x="133" y="338"/>
                  <a:pt x="119" y="340"/>
                </a:cubicBezTo>
                <a:cubicBezTo>
                  <a:pt x="108" y="342"/>
                  <a:pt x="108" y="342"/>
                  <a:pt x="108" y="342"/>
                </a:cubicBezTo>
                <a:cubicBezTo>
                  <a:pt x="94" y="344"/>
                  <a:pt x="85" y="335"/>
                  <a:pt x="87" y="321"/>
                </a:cubicBezTo>
                <a:cubicBezTo>
                  <a:pt x="89" y="310"/>
                  <a:pt x="89" y="310"/>
                  <a:pt x="89" y="310"/>
                </a:cubicBezTo>
                <a:cubicBezTo>
                  <a:pt x="92" y="296"/>
                  <a:pt x="83" y="281"/>
                  <a:pt x="70" y="276"/>
                </a:cubicBezTo>
                <a:cubicBezTo>
                  <a:pt x="59" y="272"/>
                  <a:pt x="59" y="272"/>
                  <a:pt x="59" y="272"/>
                </a:cubicBezTo>
                <a:cubicBezTo>
                  <a:pt x="45" y="267"/>
                  <a:pt x="42" y="254"/>
                  <a:pt x="51" y="243"/>
                </a:cubicBezTo>
                <a:cubicBezTo>
                  <a:pt x="58" y="234"/>
                  <a:pt x="58" y="234"/>
                  <a:pt x="58" y="234"/>
                </a:cubicBezTo>
                <a:cubicBezTo>
                  <a:pt x="67" y="224"/>
                  <a:pt x="67" y="206"/>
                  <a:pt x="58" y="195"/>
                </a:cubicBezTo>
                <a:cubicBezTo>
                  <a:pt x="51" y="186"/>
                  <a:pt x="51" y="186"/>
                  <a:pt x="51" y="186"/>
                </a:cubicBezTo>
                <a:cubicBezTo>
                  <a:pt x="42" y="175"/>
                  <a:pt x="45" y="163"/>
                  <a:pt x="59" y="158"/>
                </a:cubicBezTo>
                <a:cubicBezTo>
                  <a:pt x="70" y="154"/>
                  <a:pt x="70" y="154"/>
                  <a:pt x="70" y="154"/>
                </a:cubicBezTo>
                <a:cubicBezTo>
                  <a:pt x="83" y="149"/>
                  <a:pt x="92" y="134"/>
                  <a:pt x="89" y="120"/>
                </a:cubicBezTo>
                <a:cubicBezTo>
                  <a:pt x="87" y="108"/>
                  <a:pt x="87" y="108"/>
                  <a:pt x="87" y="108"/>
                </a:cubicBezTo>
                <a:cubicBezTo>
                  <a:pt x="85" y="95"/>
                  <a:pt x="94" y="85"/>
                  <a:pt x="108" y="88"/>
                </a:cubicBezTo>
                <a:cubicBezTo>
                  <a:pt x="119" y="90"/>
                  <a:pt x="119" y="90"/>
                  <a:pt x="119" y="90"/>
                </a:cubicBezTo>
                <a:cubicBezTo>
                  <a:pt x="133" y="92"/>
                  <a:pt x="149" y="83"/>
                  <a:pt x="153" y="70"/>
                </a:cubicBezTo>
                <a:cubicBezTo>
                  <a:pt x="157" y="59"/>
                  <a:pt x="157" y="59"/>
                  <a:pt x="157" y="59"/>
                </a:cubicBezTo>
                <a:cubicBezTo>
                  <a:pt x="162" y="46"/>
                  <a:pt x="175" y="43"/>
                  <a:pt x="186" y="51"/>
                </a:cubicBezTo>
                <a:cubicBezTo>
                  <a:pt x="195" y="59"/>
                  <a:pt x="195" y="59"/>
                  <a:pt x="195" y="59"/>
                </a:cubicBezTo>
                <a:cubicBezTo>
                  <a:pt x="205" y="68"/>
                  <a:pt x="223" y="68"/>
                  <a:pt x="234" y="59"/>
                </a:cubicBezTo>
                <a:cubicBezTo>
                  <a:pt x="243" y="51"/>
                  <a:pt x="243" y="51"/>
                  <a:pt x="243" y="51"/>
                </a:cubicBezTo>
                <a:cubicBezTo>
                  <a:pt x="254" y="43"/>
                  <a:pt x="266" y="46"/>
                  <a:pt x="271" y="59"/>
                </a:cubicBezTo>
                <a:cubicBezTo>
                  <a:pt x="275" y="70"/>
                  <a:pt x="275" y="70"/>
                  <a:pt x="275" y="70"/>
                </a:cubicBezTo>
                <a:cubicBezTo>
                  <a:pt x="280" y="83"/>
                  <a:pt x="295" y="92"/>
                  <a:pt x="309" y="90"/>
                </a:cubicBezTo>
                <a:cubicBezTo>
                  <a:pt x="321" y="88"/>
                  <a:pt x="321" y="88"/>
                  <a:pt x="321" y="88"/>
                </a:cubicBezTo>
                <a:cubicBezTo>
                  <a:pt x="335" y="85"/>
                  <a:pt x="344" y="95"/>
                  <a:pt x="341" y="108"/>
                </a:cubicBezTo>
                <a:cubicBezTo>
                  <a:pt x="339" y="120"/>
                  <a:pt x="339" y="120"/>
                  <a:pt x="339" y="120"/>
                </a:cubicBezTo>
                <a:cubicBezTo>
                  <a:pt x="337" y="134"/>
                  <a:pt x="346" y="149"/>
                  <a:pt x="359" y="154"/>
                </a:cubicBezTo>
                <a:cubicBezTo>
                  <a:pt x="370" y="158"/>
                  <a:pt x="370" y="158"/>
                  <a:pt x="370" y="158"/>
                </a:cubicBezTo>
                <a:cubicBezTo>
                  <a:pt x="383" y="163"/>
                  <a:pt x="387" y="175"/>
                  <a:pt x="378" y="186"/>
                </a:cubicBezTo>
                <a:cubicBezTo>
                  <a:pt x="370" y="195"/>
                  <a:pt x="370" y="195"/>
                  <a:pt x="370" y="195"/>
                </a:cubicBezTo>
                <a:cubicBezTo>
                  <a:pt x="361" y="206"/>
                  <a:pt x="361" y="224"/>
                  <a:pt x="370" y="234"/>
                </a:cubicBezTo>
                <a:cubicBezTo>
                  <a:pt x="378" y="243"/>
                  <a:pt x="378" y="243"/>
                  <a:pt x="378" y="243"/>
                </a:cubicBezTo>
                <a:cubicBezTo>
                  <a:pt x="387" y="254"/>
                  <a:pt x="383" y="267"/>
                  <a:pt x="370" y="272"/>
                </a:cubicBezTo>
                <a:close/>
                <a:moveTo>
                  <a:pt x="277" y="190"/>
                </a:moveTo>
                <a:cubicBezTo>
                  <a:pt x="277" y="163"/>
                  <a:pt x="277" y="163"/>
                  <a:pt x="277" y="163"/>
                </a:cubicBezTo>
                <a:cubicBezTo>
                  <a:pt x="277" y="130"/>
                  <a:pt x="250" y="104"/>
                  <a:pt x="218" y="104"/>
                </a:cubicBezTo>
                <a:cubicBezTo>
                  <a:pt x="211" y="104"/>
                  <a:pt x="211" y="104"/>
                  <a:pt x="211" y="104"/>
                </a:cubicBezTo>
                <a:cubicBezTo>
                  <a:pt x="178" y="104"/>
                  <a:pt x="152" y="130"/>
                  <a:pt x="152" y="163"/>
                </a:cubicBezTo>
                <a:cubicBezTo>
                  <a:pt x="152" y="190"/>
                  <a:pt x="152" y="190"/>
                  <a:pt x="152" y="190"/>
                </a:cubicBezTo>
                <a:cubicBezTo>
                  <a:pt x="144" y="190"/>
                  <a:pt x="137" y="197"/>
                  <a:pt x="137" y="205"/>
                </a:cubicBezTo>
                <a:cubicBezTo>
                  <a:pt x="137" y="294"/>
                  <a:pt x="137" y="294"/>
                  <a:pt x="137" y="294"/>
                </a:cubicBezTo>
                <a:cubicBezTo>
                  <a:pt x="137" y="303"/>
                  <a:pt x="144" y="309"/>
                  <a:pt x="152" y="309"/>
                </a:cubicBezTo>
                <a:cubicBezTo>
                  <a:pt x="276" y="309"/>
                  <a:pt x="276" y="309"/>
                  <a:pt x="276" y="309"/>
                </a:cubicBezTo>
                <a:cubicBezTo>
                  <a:pt x="285" y="309"/>
                  <a:pt x="291" y="303"/>
                  <a:pt x="291" y="294"/>
                </a:cubicBezTo>
                <a:cubicBezTo>
                  <a:pt x="291" y="205"/>
                  <a:pt x="291" y="205"/>
                  <a:pt x="291" y="205"/>
                </a:cubicBezTo>
                <a:cubicBezTo>
                  <a:pt x="291" y="197"/>
                  <a:pt x="285" y="190"/>
                  <a:pt x="277" y="190"/>
                </a:cubicBezTo>
                <a:close/>
                <a:moveTo>
                  <a:pt x="255" y="190"/>
                </a:moveTo>
                <a:cubicBezTo>
                  <a:pt x="174" y="190"/>
                  <a:pt x="174" y="190"/>
                  <a:pt x="174" y="190"/>
                </a:cubicBezTo>
                <a:cubicBezTo>
                  <a:pt x="174" y="163"/>
                  <a:pt x="174" y="163"/>
                  <a:pt x="174" y="163"/>
                </a:cubicBezTo>
                <a:cubicBezTo>
                  <a:pt x="174" y="143"/>
                  <a:pt x="191" y="126"/>
                  <a:pt x="211" y="126"/>
                </a:cubicBezTo>
                <a:cubicBezTo>
                  <a:pt x="218" y="126"/>
                  <a:pt x="218" y="126"/>
                  <a:pt x="218" y="126"/>
                </a:cubicBezTo>
                <a:cubicBezTo>
                  <a:pt x="238" y="126"/>
                  <a:pt x="255" y="143"/>
                  <a:pt x="255" y="163"/>
                </a:cubicBezTo>
                <a:lnTo>
                  <a:pt x="255" y="19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28"/>
          <p:cNvSpPr/>
          <p:nvPr/>
        </p:nvSpPr>
        <p:spPr>
          <a:xfrm rot="10800000">
            <a:off x="3235883" y="1599903"/>
            <a:ext cx="5715000" cy="942396"/>
          </a:xfrm>
          <a:prstGeom prst="rect">
            <a:avLst/>
          </a:prstGeom>
          <a:solidFill>
            <a:srgbClr val="434347">
              <a:alpha val="9804"/>
            </a:srgbClr>
          </a:solidFill>
          <a:ln w="1905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JM" sz="2800" b="1" dirty="0">
              <a:solidFill>
                <a:schemeClr val="lt1"/>
              </a:solidFill>
              <a:effectLst>
                <a:outerShdw blurRad="25400" dist="25400" dir="2700000" algn="tl">
                  <a:srgbClr val="000000">
                    <a:alpha val="0"/>
                  </a:srgbClr>
                </a:outerShdw>
              </a:effectLst>
            </a:endParaRPr>
          </a:p>
        </p:txBody>
      </p:sp>
    </p:spTree>
    <p:custDataLst>
      <p:tags r:id="rId1"/>
    </p:custDataLst>
    <p:extLst>
      <p:ext uri="{BB962C8B-B14F-4D97-AF65-F5344CB8AC3E}">
        <p14:creationId xmlns:p14="http://schemas.microsoft.com/office/powerpoint/2010/main" val="274679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SSL Renegotiation Mitigation</a:t>
            </a: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3076706" y="3633462"/>
            <a:ext cx="6142153" cy="1861258"/>
          </a:xfrm>
          <a:prstGeom prst="rect">
            <a:avLst/>
          </a:prstGeom>
          <a:noFill/>
          <a:ln>
            <a:solidFill>
              <a:schemeClr val="tx1">
                <a:lumMod val="50000"/>
                <a:lumOff val="50000"/>
              </a:schemeClr>
            </a:solidFill>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3076707" y="1600200"/>
            <a:ext cx="6142152" cy="1860758"/>
          </a:xfrm>
          <a:prstGeom prst="rect">
            <a:avLst/>
          </a:prstGeom>
          <a:noFill/>
          <a:ln>
            <a:solidFill>
              <a:schemeClr val="tx1">
                <a:lumMod val="50000"/>
                <a:lumOff val="50000"/>
              </a:schemeClr>
            </a:solidFill>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92073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t>
            </a:r>
            <a:r>
              <a:rPr lang="en-US" dirty="0"/>
              <a:t>s</a:t>
            </a:r>
            <a:r>
              <a:rPr lang="en-US" dirty="0" smtClean="0"/>
              <a:t>ophisticated </a:t>
            </a:r>
            <a:r>
              <a:rPr lang="en-US" dirty="0"/>
              <a:t>a</a:t>
            </a:r>
            <a:r>
              <a:rPr lang="en-US" dirty="0" smtClean="0"/>
              <a:t>ttacks are multi-layer</a:t>
            </a:r>
            <a:endParaRPr lang="en-US" dirty="0"/>
          </a:p>
        </p:txBody>
      </p:sp>
      <p:sp>
        <p:nvSpPr>
          <p:cNvPr id="3" name="Rectangle 2"/>
          <p:cNvSpPr/>
          <p:nvPr/>
        </p:nvSpPr>
        <p:spPr>
          <a:xfrm>
            <a:off x="3235883" y="4756812"/>
            <a:ext cx="5715000" cy="942396"/>
          </a:xfrm>
          <a:prstGeom prst="rect">
            <a:avLst/>
          </a:prstGeom>
          <a:solidFill>
            <a:schemeClr val="bg1">
              <a:lumMod val="95000"/>
            </a:schemeClr>
          </a:solidFill>
          <a:ln w="19050">
            <a:solidFill>
              <a:schemeClr val="bg1">
                <a:lumMod val="65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JM" sz="2800" b="1" dirty="0">
              <a:solidFill>
                <a:schemeClr val="lt1"/>
              </a:solidFill>
              <a:effectLst>
                <a:outerShdw blurRad="25400" dist="25400" dir="2700000" algn="tl">
                  <a:srgbClr val="000000">
                    <a:alpha val="0"/>
                  </a:srgbClr>
                </a:outerShdw>
              </a:effectLst>
            </a:endParaRPr>
          </a:p>
        </p:txBody>
      </p:sp>
      <p:sp>
        <p:nvSpPr>
          <p:cNvPr id="4" name="Rectangle 3"/>
          <p:cNvSpPr/>
          <p:nvPr/>
        </p:nvSpPr>
        <p:spPr>
          <a:xfrm>
            <a:off x="3235883" y="3704509"/>
            <a:ext cx="5715000" cy="942396"/>
          </a:xfrm>
          <a:prstGeom prst="rect">
            <a:avLst/>
          </a:prstGeom>
          <a:solidFill>
            <a:schemeClr val="bg1">
              <a:lumMod val="95000"/>
            </a:schemeClr>
          </a:solidFill>
          <a:ln w="19050">
            <a:solidFill>
              <a:schemeClr val="bg1">
                <a:lumMod val="65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JM" sz="2800" b="1" dirty="0">
              <a:solidFill>
                <a:schemeClr val="lt1"/>
              </a:solidFill>
              <a:effectLst>
                <a:outerShdw blurRad="25400" dist="25400" dir="2700000" algn="tl">
                  <a:srgbClr val="000000">
                    <a:alpha val="0"/>
                  </a:srgbClr>
                </a:outerShdw>
              </a:effectLst>
            </a:endParaRPr>
          </a:p>
        </p:txBody>
      </p:sp>
      <p:sp>
        <p:nvSpPr>
          <p:cNvPr id="5" name="Rectangle 4"/>
          <p:cNvSpPr/>
          <p:nvPr/>
        </p:nvSpPr>
        <p:spPr>
          <a:xfrm>
            <a:off x="3235883" y="2652206"/>
            <a:ext cx="5715000" cy="942396"/>
          </a:xfrm>
          <a:prstGeom prst="rect">
            <a:avLst/>
          </a:prstGeom>
          <a:solidFill>
            <a:schemeClr val="bg1">
              <a:lumMod val="95000"/>
            </a:schemeClr>
          </a:solidFill>
          <a:ln w="19050">
            <a:solidFill>
              <a:schemeClr val="bg1">
                <a:lumMod val="65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JM" sz="2800" b="1" dirty="0">
              <a:solidFill>
                <a:schemeClr val="lt1"/>
              </a:solidFill>
              <a:effectLst>
                <a:outerShdw blurRad="25400" dist="25400" dir="2700000" algn="tl">
                  <a:srgbClr val="000000">
                    <a:alpha val="0"/>
                  </a:srgbClr>
                </a:outerShdw>
              </a:effectLst>
            </a:endParaRPr>
          </a:p>
        </p:txBody>
      </p:sp>
      <p:sp>
        <p:nvSpPr>
          <p:cNvPr id="6" name="Rectangle 5"/>
          <p:cNvSpPr/>
          <p:nvPr/>
        </p:nvSpPr>
        <p:spPr>
          <a:xfrm rot="10800000">
            <a:off x="3235883" y="1599903"/>
            <a:ext cx="5715000" cy="942396"/>
          </a:xfrm>
          <a:prstGeom prst="rect">
            <a:avLst/>
          </a:prstGeom>
          <a:solidFill>
            <a:schemeClr val="bg1">
              <a:lumMod val="95000"/>
            </a:schemeClr>
          </a:solidFill>
          <a:ln w="19050">
            <a:solidFill>
              <a:schemeClr val="bg1">
                <a:lumMod val="65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JM" sz="2800" b="1" dirty="0">
              <a:solidFill>
                <a:schemeClr val="lt1"/>
              </a:solidFill>
              <a:effectLst>
                <a:outerShdw blurRad="25400" dist="25400" dir="2700000" algn="tl">
                  <a:srgbClr val="000000">
                    <a:alpha val="0"/>
                  </a:srgbClr>
                </a:outerShdw>
              </a:effectLst>
            </a:endParaRPr>
          </a:p>
        </p:txBody>
      </p:sp>
      <p:sp>
        <p:nvSpPr>
          <p:cNvPr id="8" name="Rectangle 7"/>
          <p:cNvSpPr/>
          <p:nvPr/>
        </p:nvSpPr>
        <p:spPr>
          <a:xfrm>
            <a:off x="4475157" y="1824880"/>
            <a:ext cx="4475726" cy="492443"/>
          </a:xfrm>
          <a:prstGeom prst="rect">
            <a:avLst/>
          </a:prstGeom>
        </p:spPr>
        <p:txBody>
          <a:bodyPr wrap="square" lIns="0" tIns="0" rIns="0" bIns="0">
            <a:spAutoFit/>
          </a:bodyPr>
          <a:lstStyle/>
          <a:p>
            <a:pPr lvl="0" algn="ctr">
              <a:defRPr/>
            </a:pPr>
            <a:r>
              <a:rPr lang="en-JM" sz="3200" dirty="0">
                <a:solidFill>
                  <a:schemeClr val="tx2"/>
                </a:solidFill>
                <a:latin typeface="Franklin Gothic Medium"/>
                <a:ea typeface="Tahoma" pitchFamily="34" charset="0"/>
                <a:cs typeface="Franklin Gothic Medium"/>
              </a:rPr>
              <a:t>Application</a:t>
            </a:r>
          </a:p>
        </p:txBody>
      </p:sp>
      <p:sp>
        <p:nvSpPr>
          <p:cNvPr id="11" name="Rectangle 10"/>
          <p:cNvSpPr/>
          <p:nvPr/>
        </p:nvSpPr>
        <p:spPr>
          <a:xfrm>
            <a:off x="4475157" y="2831813"/>
            <a:ext cx="4475726" cy="584775"/>
          </a:xfrm>
          <a:prstGeom prst="rect">
            <a:avLst/>
          </a:prstGeom>
        </p:spPr>
        <p:txBody>
          <a:bodyPr wrap="square">
            <a:spAutoFit/>
          </a:bodyPr>
          <a:lstStyle/>
          <a:p>
            <a:pPr lvl="0" algn="ctr">
              <a:defRPr/>
            </a:pPr>
            <a:r>
              <a:rPr lang="en-JM" sz="3200" dirty="0">
                <a:solidFill>
                  <a:schemeClr val="tx2"/>
                </a:solidFill>
                <a:latin typeface="Franklin Gothic Medium"/>
                <a:ea typeface="Tahoma" pitchFamily="34" charset="0"/>
                <a:cs typeface="Franklin Gothic Medium"/>
              </a:rPr>
              <a:t>SSL</a:t>
            </a:r>
          </a:p>
        </p:txBody>
      </p:sp>
      <p:sp>
        <p:nvSpPr>
          <p:cNvPr id="12" name="Rectangle 11"/>
          <p:cNvSpPr/>
          <p:nvPr/>
        </p:nvSpPr>
        <p:spPr>
          <a:xfrm>
            <a:off x="4475157" y="3892441"/>
            <a:ext cx="4475726" cy="584775"/>
          </a:xfrm>
          <a:prstGeom prst="rect">
            <a:avLst/>
          </a:prstGeom>
        </p:spPr>
        <p:txBody>
          <a:bodyPr wrap="square">
            <a:spAutoFit/>
          </a:bodyPr>
          <a:lstStyle/>
          <a:p>
            <a:pPr lvl="0" algn="ctr">
              <a:defRPr/>
            </a:pPr>
            <a:r>
              <a:rPr lang="en-JM" sz="3200" dirty="0">
                <a:solidFill>
                  <a:schemeClr val="tx2"/>
                </a:solidFill>
                <a:latin typeface="Franklin Gothic Medium"/>
                <a:ea typeface="Tahoma" pitchFamily="34" charset="0"/>
                <a:cs typeface="Franklin Gothic Medium"/>
              </a:rPr>
              <a:t>DNS</a:t>
            </a:r>
          </a:p>
        </p:txBody>
      </p:sp>
      <p:sp>
        <p:nvSpPr>
          <p:cNvPr id="14" name="Rectangle 13"/>
          <p:cNvSpPr/>
          <p:nvPr/>
        </p:nvSpPr>
        <p:spPr>
          <a:xfrm>
            <a:off x="4421975" y="4935623"/>
            <a:ext cx="4528908" cy="584775"/>
          </a:xfrm>
          <a:prstGeom prst="rect">
            <a:avLst/>
          </a:prstGeom>
        </p:spPr>
        <p:txBody>
          <a:bodyPr wrap="square">
            <a:spAutoFit/>
          </a:bodyPr>
          <a:lstStyle/>
          <a:p>
            <a:pPr lvl="0" algn="ctr">
              <a:defRPr/>
            </a:pPr>
            <a:r>
              <a:rPr lang="en-JM" sz="3200" dirty="0">
                <a:solidFill>
                  <a:schemeClr val="tx2"/>
                </a:solidFill>
                <a:latin typeface="Franklin Gothic Medium"/>
                <a:ea typeface="Tahoma" pitchFamily="34" charset="0"/>
                <a:cs typeface="Franklin Gothic Medium"/>
              </a:rPr>
              <a:t>Network</a:t>
            </a:r>
          </a:p>
        </p:txBody>
      </p:sp>
      <p:sp>
        <p:nvSpPr>
          <p:cNvPr id="10" name="Freeform 5"/>
          <p:cNvSpPr>
            <a:spLocks noEditPoints="1"/>
          </p:cNvSpPr>
          <p:nvPr/>
        </p:nvSpPr>
        <p:spPr bwMode="auto">
          <a:xfrm>
            <a:off x="3786444" y="4911819"/>
            <a:ext cx="552604" cy="632382"/>
          </a:xfrm>
          <a:custGeom>
            <a:avLst/>
            <a:gdLst>
              <a:gd name="T0" fmla="*/ 371 w 400"/>
              <a:gd name="T1" fmla="*/ 104 h 459"/>
              <a:gd name="T2" fmla="*/ 400 w 400"/>
              <a:gd name="T3" fmla="*/ 74 h 459"/>
              <a:gd name="T4" fmla="*/ 400 w 400"/>
              <a:gd name="T5" fmla="*/ 29 h 459"/>
              <a:gd name="T6" fmla="*/ 371 w 400"/>
              <a:gd name="T7" fmla="*/ 0 h 459"/>
              <a:gd name="T8" fmla="*/ 322 w 400"/>
              <a:gd name="T9" fmla="*/ 0 h 459"/>
              <a:gd name="T10" fmla="*/ 293 w 400"/>
              <a:gd name="T11" fmla="*/ 29 h 459"/>
              <a:gd name="T12" fmla="*/ 293 w 400"/>
              <a:gd name="T13" fmla="*/ 66 h 459"/>
              <a:gd name="T14" fmla="*/ 98 w 400"/>
              <a:gd name="T15" fmla="*/ 184 h 459"/>
              <a:gd name="T16" fmla="*/ 79 w 400"/>
              <a:gd name="T17" fmla="*/ 177 h 459"/>
              <a:gd name="T18" fmla="*/ 30 w 400"/>
              <a:gd name="T19" fmla="*/ 177 h 459"/>
              <a:gd name="T20" fmla="*/ 0 w 400"/>
              <a:gd name="T21" fmla="*/ 207 h 459"/>
              <a:gd name="T22" fmla="*/ 0 w 400"/>
              <a:gd name="T23" fmla="*/ 252 h 459"/>
              <a:gd name="T24" fmla="*/ 30 w 400"/>
              <a:gd name="T25" fmla="*/ 281 h 459"/>
              <a:gd name="T26" fmla="*/ 79 w 400"/>
              <a:gd name="T27" fmla="*/ 281 h 459"/>
              <a:gd name="T28" fmla="*/ 98 w 400"/>
              <a:gd name="T29" fmla="*/ 274 h 459"/>
              <a:gd name="T30" fmla="*/ 293 w 400"/>
              <a:gd name="T31" fmla="*/ 393 h 459"/>
              <a:gd name="T32" fmla="*/ 293 w 400"/>
              <a:gd name="T33" fmla="*/ 429 h 459"/>
              <a:gd name="T34" fmla="*/ 322 w 400"/>
              <a:gd name="T35" fmla="*/ 459 h 459"/>
              <a:gd name="T36" fmla="*/ 371 w 400"/>
              <a:gd name="T37" fmla="*/ 459 h 459"/>
              <a:gd name="T38" fmla="*/ 400 w 400"/>
              <a:gd name="T39" fmla="*/ 429 h 459"/>
              <a:gd name="T40" fmla="*/ 400 w 400"/>
              <a:gd name="T41" fmla="*/ 384 h 459"/>
              <a:gd name="T42" fmla="*/ 371 w 400"/>
              <a:gd name="T43" fmla="*/ 355 h 459"/>
              <a:gd name="T44" fmla="*/ 363 w 400"/>
              <a:gd name="T45" fmla="*/ 355 h 459"/>
              <a:gd name="T46" fmla="*/ 363 w 400"/>
              <a:gd name="T47" fmla="*/ 104 h 459"/>
              <a:gd name="T48" fmla="*/ 371 w 400"/>
              <a:gd name="T49" fmla="*/ 104 h 459"/>
              <a:gd name="T50" fmla="*/ 331 w 400"/>
              <a:gd name="T51" fmla="*/ 355 h 459"/>
              <a:gd name="T52" fmla="*/ 322 w 400"/>
              <a:gd name="T53" fmla="*/ 355 h 459"/>
              <a:gd name="T54" fmla="*/ 303 w 400"/>
              <a:gd name="T55" fmla="*/ 362 h 459"/>
              <a:gd name="T56" fmla="*/ 108 w 400"/>
              <a:gd name="T57" fmla="*/ 243 h 459"/>
              <a:gd name="T58" fmla="*/ 108 w 400"/>
              <a:gd name="T59" fmla="*/ 215 h 459"/>
              <a:gd name="T60" fmla="*/ 303 w 400"/>
              <a:gd name="T61" fmla="*/ 97 h 459"/>
              <a:gd name="T62" fmla="*/ 322 w 400"/>
              <a:gd name="T63" fmla="*/ 104 h 459"/>
              <a:gd name="T64" fmla="*/ 331 w 400"/>
              <a:gd name="T65" fmla="*/ 104 h 459"/>
              <a:gd name="T66" fmla="*/ 331 w 400"/>
              <a:gd name="T67" fmla="*/ 355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0" h="459">
                <a:moveTo>
                  <a:pt x="371" y="104"/>
                </a:moveTo>
                <a:cubicBezTo>
                  <a:pt x="387" y="104"/>
                  <a:pt x="400" y="91"/>
                  <a:pt x="400" y="74"/>
                </a:cubicBezTo>
                <a:cubicBezTo>
                  <a:pt x="400" y="29"/>
                  <a:pt x="400" y="29"/>
                  <a:pt x="400" y="29"/>
                </a:cubicBezTo>
                <a:cubicBezTo>
                  <a:pt x="400" y="13"/>
                  <a:pt x="387" y="0"/>
                  <a:pt x="371" y="0"/>
                </a:cubicBezTo>
                <a:cubicBezTo>
                  <a:pt x="322" y="0"/>
                  <a:pt x="322" y="0"/>
                  <a:pt x="322" y="0"/>
                </a:cubicBezTo>
                <a:cubicBezTo>
                  <a:pt x="306" y="0"/>
                  <a:pt x="293" y="13"/>
                  <a:pt x="293" y="29"/>
                </a:cubicBezTo>
                <a:cubicBezTo>
                  <a:pt x="293" y="66"/>
                  <a:pt x="293" y="66"/>
                  <a:pt x="293" y="66"/>
                </a:cubicBezTo>
                <a:cubicBezTo>
                  <a:pt x="98" y="184"/>
                  <a:pt x="98" y="184"/>
                  <a:pt x="98" y="184"/>
                </a:cubicBezTo>
                <a:cubicBezTo>
                  <a:pt x="93" y="180"/>
                  <a:pt x="86" y="177"/>
                  <a:pt x="79" y="177"/>
                </a:cubicBezTo>
                <a:cubicBezTo>
                  <a:pt x="30" y="177"/>
                  <a:pt x="30" y="177"/>
                  <a:pt x="30" y="177"/>
                </a:cubicBezTo>
                <a:cubicBezTo>
                  <a:pt x="14" y="177"/>
                  <a:pt x="0" y="190"/>
                  <a:pt x="0" y="207"/>
                </a:cubicBezTo>
                <a:cubicBezTo>
                  <a:pt x="0" y="252"/>
                  <a:pt x="0" y="252"/>
                  <a:pt x="0" y="252"/>
                </a:cubicBezTo>
                <a:cubicBezTo>
                  <a:pt x="0" y="268"/>
                  <a:pt x="14" y="281"/>
                  <a:pt x="30" y="281"/>
                </a:cubicBezTo>
                <a:cubicBezTo>
                  <a:pt x="79" y="281"/>
                  <a:pt x="79" y="281"/>
                  <a:pt x="79" y="281"/>
                </a:cubicBezTo>
                <a:cubicBezTo>
                  <a:pt x="86" y="281"/>
                  <a:pt x="93" y="279"/>
                  <a:pt x="98" y="274"/>
                </a:cubicBezTo>
                <a:cubicBezTo>
                  <a:pt x="293" y="393"/>
                  <a:pt x="293" y="393"/>
                  <a:pt x="293" y="393"/>
                </a:cubicBezTo>
                <a:cubicBezTo>
                  <a:pt x="293" y="429"/>
                  <a:pt x="293" y="429"/>
                  <a:pt x="293" y="429"/>
                </a:cubicBezTo>
                <a:cubicBezTo>
                  <a:pt x="293" y="446"/>
                  <a:pt x="306" y="459"/>
                  <a:pt x="322" y="459"/>
                </a:cubicBezTo>
                <a:cubicBezTo>
                  <a:pt x="371" y="459"/>
                  <a:pt x="371" y="459"/>
                  <a:pt x="371" y="459"/>
                </a:cubicBezTo>
                <a:cubicBezTo>
                  <a:pt x="387" y="459"/>
                  <a:pt x="400" y="446"/>
                  <a:pt x="400" y="429"/>
                </a:cubicBezTo>
                <a:cubicBezTo>
                  <a:pt x="400" y="384"/>
                  <a:pt x="400" y="384"/>
                  <a:pt x="400" y="384"/>
                </a:cubicBezTo>
                <a:cubicBezTo>
                  <a:pt x="400" y="368"/>
                  <a:pt x="387" y="355"/>
                  <a:pt x="371" y="355"/>
                </a:cubicBezTo>
                <a:cubicBezTo>
                  <a:pt x="363" y="355"/>
                  <a:pt x="363" y="355"/>
                  <a:pt x="363" y="355"/>
                </a:cubicBezTo>
                <a:cubicBezTo>
                  <a:pt x="363" y="104"/>
                  <a:pt x="363" y="104"/>
                  <a:pt x="363" y="104"/>
                </a:cubicBezTo>
                <a:lnTo>
                  <a:pt x="371" y="104"/>
                </a:lnTo>
                <a:close/>
                <a:moveTo>
                  <a:pt x="331" y="355"/>
                </a:moveTo>
                <a:cubicBezTo>
                  <a:pt x="322" y="355"/>
                  <a:pt x="322" y="355"/>
                  <a:pt x="322" y="355"/>
                </a:cubicBezTo>
                <a:cubicBezTo>
                  <a:pt x="315" y="355"/>
                  <a:pt x="308" y="357"/>
                  <a:pt x="303" y="362"/>
                </a:cubicBezTo>
                <a:cubicBezTo>
                  <a:pt x="108" y="243"/>
                  <a:pt x="108" y="243"/>
                  <a:pt x="108" y="243"/>
                </a:cubicBezTo>
                <a:cubicBezTo>
                  <a:pt x="108" y="215"/>
                  <a:pt x="108" y="215"/>
                  <a:pt x="108" y="215"/>
                </a:cubicBezTo>
                <a:cubicBezTo>
                  <a:pt x="303" y="97"/>
                  <a:pt x="303" y="97"/>
                  <a:pt x="303" y="97"/>
                </a:cubicBezTo>
                <a:cubicBezTo>
                  <a:pt x="308" y="101"/>
                  <a:pt x="315" y="104"/>
                  <a:pt x="322" y="104"/>
                </a:cubicBezTo>
                <a:cubicBezTo>
                  <a:pt x="331" y="104"/>
                  <a:pt x="331" y="104"/>
                  <a:pt x="331" y="104"/>
                </a:cubicBezTo>
                <a:lnTo>
                  <a:pt x="331" y="35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 name="Group 8"/>
          <p:cNvGrpSpPr>
            <a:grpSpLocks noChangeAspect="1"/>
          </p:cNvGrpSpPr>
          <p:nvPr/>
        </p:nvGrpSpPr>
        <p:grpSpPr bwMode="auto">
          <a:xfrm>
            <a:off x="3763095" y="3886150"/>
            <a:ext cx="599303" cy="597357"/>
            <a:chOff x="6337" y="1771"/>
            <a:chExt cx="308" cy="307"/>
          </a:xfrm>
          <a:solidFill>
            <a:schemeClr val="tx2"/>
          </a:solidFill>
        </p:grpSpPr>
        <p:sp>
          <p:nvSpPr>
            <p:cNvPr id="18" name="Freeform 9"/>
            <p:cNvSpPr>
              <a:spLocks/>
            </p:cNvSpPr>
            <p:nvPr/>
          </p:nvSpPr>
          <p:spPr bwMode="auto">
            <a:xfrm>
              <a:off x="6472" y="1771"/>
              <a:ext cx="173" cy="112"/>
            </a:xfrm>
            <a:custGeom>
              <a:avLst/>
              <a:gdLst>
                <a:gd name="T0" fmla="*/ 0 w 244"/>
                <a:gd name="T1" fmla="*/ 69 h 157"/>
                <a:gd name="T2" fmla="*/ 9 w 244"/>
                <a:gd name="T3" fmla="*/ 93 h 157"/>
                <a:gd name="T4" fmla="*/ 6 w 244"/>
                <a:gd name="T5" fmla="*/ 106 h 157"/>
                <a:gd name="T6" fmla="*/ 166 w 244"/>
                <a:gd name="T7" fmla="*/ 157 h 157"/>
                <a:gd name="T8" fmla="*/ 244 w 244"/>
                <a:gd name="T9" fmla="*/ 146 h 157"/>
                <a:gd name="T10" fmla="*/ 244 w 244"/>
                <a:gd name="T11" fmla="*/ 91 h 157"/>
                <a:gd name="T12" fmla="*/ 152 w 244"/>
                <a:gd name="T13" fmla="*/ 0 h 157"/>
                <a:gd name="T14" fmla="*/ 68 w 244"/>
                <a:gd name="T15" fmla="*/ 0 h 157"/>
                <a:gd name="T16" fmla="*/ 0 w 244"/>
                <a:gd name="T17" fmla="*/ 6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57">
                  <a:moveTo>
                    <a:pt x="0" y="69"/>
                  </a:moveTo>
                  <a:cubicBezTo>
                    <a:pt x="6" y="75"/>
                    <a:pt x="9" y="83"/>
                    <a:pt x="9" y="93"/>
                  </a:cubicBezTo>
                  <a:cubicBezTo>
                    <a:pt x="9" y="97"/>
                    <a:pt x="8" y="102"/>
                    <a:pt x="6" y="106"/>
                  </a:cubicBezTo>
                  <a:cubicBezTo>
                    <a:pt x="52" y="138"/>
                    <a:pt x="107" y="157"/>
                    <a:pt x="166" y="157"/>
                  </a:cubicBezTo>
                  <a:cubicBezTo>
                    <a:pt x="193" y="157"/>
                    <a:pt x="219" y="153"/>
                    <a:pt x="244" y="146"/>
                  </a:cubicBezTo>
                  <a:cubicBezTo>
                    <a:pt x="244" y="91"/>
                    <a:pt x="244" y="91"/>
                    <a:pt x="244" y="91"/>
                  </a:cubicBezTo>
                  <a:cubicBezTo>
                    <a:pt x="244" y="41"/>
                    <a:pt x="203" y="0"/>
                    <a:pt x="152" y="0"/>
                  </a:cubicBezTo>
                  <a:cubicBezTo>
                    <a:pt x="68" y="0"/>
                    <a:pt x="68" y="0"/>
                    <a:pt x="68" y="0"/>
                  </a:cubicBezTo>
                  <a:cubicBezTo>
                    <a:pt x="41" y="19"/>
                    <a:pt x="18" y="42"/>
                    <a:pt x="0"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p:nvSpPr>
          <p:spPr bwMode="auto">
            <a:xfrm>
              <a:off x="6414" y="1771"/>
              <a:ext cx="82" cy="43"/>
            </a:xfrm>
            <a:custGeom>
              <a:avLst/>
              <a:gdLst>
                <a:gd name="T0" fmla="*/ 56 w 116"/>
                <a:gd name="T1" fmla="*/ 57 h 61"/>
                <a:gd name="T2" fmla="*/ 64 w 116"/>
                <a:gd name="T3" fmla="*/ 58 h 61"/>
                <a:gd name="T4" fmla="*/ 116 w 116"/>
                <a:gd name="T5" fmla="*/ 0 h 61"/>
                <a:gd name="T6" fmla="*/ 0 w 116"/>
                <a:gd name="T7" fmla="*/ 0 h 61"/>
                <a:gd name="T8" fmla="*/ 39 w 116"/>
                <a:gd name="T9" fmla="*/ 61 h 61"/>
                <a:gd name="T10" fmla="*/ 56 w 116"/>
                <a:gd name="T11" fmla="*/ 57 h 61"/>
              </a:gdLst>
              <a:ahLst/>
              <a:cxnLst>
                <a:cxn ang="0">
                  <a:pos x="T0" y="T1"/>
                </a:cxn>
                <a:cxn ang="0">
                  <a:pos x="T2" y="T3"/>
                </a:cxn>
                <a:cxn ang="0">
                  <a:pos x="T4" y="T5"/>
                </a:cxn>
                <a:cxn ang="0">
                  <a:pos x="T6" y="T7"/>
                </a:cxn>
                <a:cxn ang="0">
                  <a:pos x="T8" y="T9"/>
                </a:cxn>
                <a:cxn ang="0">
                  <a:pos x="T10" y="T11"/>
                </a:cxn>
              </a:cxnLst>
              <a:rect l="0" t="0" r="r" b="b"/>
              <a:pathLst>
                <a:path w="116" h="61">
                  <a:moveTo>
                    <a:pt x="56" y="57"/>
                  </a:moveTo>
                  <a:cubicBezTo>
                    <a:pt x="58" y="57"/>
                    <a:pt x="61" y="57"/>
                    <a:pt x="64" y="58"/>
                  </a:cubicBezTo>
                  <a:cubicBezTo>
                    <a:pt x="79" y="36"/>
                    <a:pt x="96" y="17"/>
                    <a:pt x="116" y="0"/>
                  </a:cubicBezTo>
                  <a:cubicBezTo>
                    <a:pt x="0" y="0"/>
                    <a:pt x="0" y="0"/>
                    <a:pt x="0" y="0"/>
                  </a:cubicBezTo>
                  <a:cubicBezTo>
                    <a:pt x="10" y="22"/>
                    <a:pt x="24" y="43"/>
                    <a:pt x="39" y="61"/>
                  </a:cubicBezTo>
                  <a:cubicBezTo>
                    <a:pt x="44" y="58"/>
                    <a:pt x="50" y="57"/>
                    <a:pt x="5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p:cNvSpPr>
            <p:nvPr/>
          </p:nvSpPr>
          <p:spPr bwMode="auto">
            <a:xfrm>
              <a:off x="6448" y="1858"/>
              <a:ext cx="197" cy="113"/>
            </a:xfrm>
            <a:custGeom>
              <a:avLst/>
              <a:gdLst>
                <a:gd name="T0" fmla="*/ 27 w 278"/>
                <a:gd name="T1" fmla="*/ 0 h 159"/>
                <a:gd name="T2" fmla="*/ 8 w 278"/>
                <a:gd name="T3" fmla="*/ 6 h 159"/>
                <a:gd name="T4" fmla="*/ 4 w 278"/>
                <a:gd name="T5" fmla="*/ 6 h 159"/>
                <a:gd name="T6" fmla="*/ 0 w 278"/>
                <a:gd name="T7" fmla="*/ 16 h 159"/>
                <a:gd name="T8" fmla="*/ 16 w 278"/>
                <a:gd name="T9" fmla="*/ 45 h 159"/>
                <a:gd name="T10" fmla="*/ 15 w 278"/>
                <a:gd name="T11" fmla="*/ 48 h 159"/>
                <a:gd name="T12" fmla="*/ 107 w 278"/>
                <a:gd name="T13" fmla="*/ 120 h 159"/>
                <a:gd name="T14" fmla="*/ 119 w 278"/>
                <a:gd name="T15" fmla="*/ 118 h 159"/>
                <a:gd name="T16" fmla="*/ 153 w 278"/>
                <a:gd name="T17" fmla="*/ 142 h 159"/>
                <a:gd name="T18" fmla="*/ 177 w 278"/>
                <a:gd name="T19" fmla="*/ 141 h 159"/>
                <a:gd name="T20" fmla="*/ 278 w 278"/>
                <a:gd name="T21" fmla="*/ 159 h 159"/>
                <a:gd name="T22" fmla="*/ 278 w 278"/>
                <a:gd name="T23" fmla="*/ 45 h 159"/>
                <a:gd name="T24" fmla="*/ 200 w 278"/>
                <a:gd name="T25" fmla="*/ 56 h 159"/>
                <a:gd name="T26" fmla="*/ 27 w 278"/>
                <a:gd name="T2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159">
                  <a:moveTo>
                    <a:pt x="27" y="0"/>
                  </a:moveTo>
                  <a:cubicBezTo>
                    <a:pt x="22" y="4"/>
                    <a:pt x="15" y="6"/>
                    <a:pt x="8" y="6"/>
                  </a:cubicBezTo>
                  <a:cubicBezTo>
                    <a:pt x="6" y="6"/>
                    <a:pt x="5" y="6"/>
                    <a:pt x="4" y="6"/>
                  </a:cubicBezTo>
                  <a:cubicBezTo>
                    <a:pt x="2" y="9"/>
                    <a:pt x="1" y="12"/>
                    <a:pt x="0" y="16"/>
                  </a:cubicBezTo>
                  <a:cubicBezTo>
                    <a:pt x="9" y="22"/>
                    <a:pt x="16" y="33"/>
                    <a:pt x="16" y="45"/>
                  </a:cubicBezTo>
                  <a:cubicBezTo>
                    <a:pt x="16" y="46"/>
                    <a:pt x="16" y="47"/>
                    <a:pt x="15" y="48"/>
                  </a:cubicBezTo>
                  <a:cubicBezTo>
                    <a:pt x="51" y="66"/>
                    <a:pt x="82" y="91"/>
                    <a:pt x="107" y="120"/>
                  </a:cubicBezTo>
                  <a:cubicBezTo>
                    <a:pt x="111" y="119"/>
                    <a:pt x="115" y="118"/>
                    <a:pt x="119" y="118"/>
                  </a:cubicBezTo>
                  <a:cubicBezTo>
                    <a:pt x="135" y="118"/>
                    <a:pt x="148" y="128"/>
                    <a:pt x="153" y="142"/>
                  </a:cubicBezTo>
                  <a:cubicBezTo>
                    <a:pt x="161" y="141"/>
                    <a:pt x="169" y="141"/>
                    <a:pt x="177" y="141"/>
                  </a:cubicBezTo>
                  <a:cubicBezTo>
                    <a:pt x="212" y="141"/>
                    <a:pt x="246" y="147"/>
                    <a:pt x="278" y="159"/>
                  </a:cubicBezTo>
                  <a:cubicBezTo>
                    <a:pt x="278" y="45"/>
                    <a:pt x="278" y="45"/>
                    <a:pt x="278" y="45"/>
                  </a:cubicBezTo>
                  <a:cubicBezTo>
                    <a:pt x="252" y="52"/>
                    <a:pt x="227" y="56"/>
                    <a:pt x="200" y="56"/>
                  </a:cubicBezTo>
                  <a:cubicBezTo>
                    <a:pt x="137" y="56"/>
                    <a:pt x="77" y="35"/>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p:cNvSpPr>
              <a:spLocks/>
            </p:cNvSpPr>
            <p:nvPr/>
          </p:nvSpPr>
          <p:spPr bwMode="auto">
            <a:xfrm>
              <a:off x="6337" y="1771"/>
              <a:ext cx="100" cy="104"/>
            </a:xfrm>
            <a:custGeom>
              <a:avLst/>
              <a:gdLst>
                <a:gd name="T0" fmla="*/ 107 w 141"/>
                <a:gd name="T1" fmla="*/ 147 h 147"/>
                <a:gd name="T2" fmla="*/ 136 w 141"/>
                <a:gd name="T3" fmla="*/ 132 h 147"/>
                <a:gd name="T4" fmla="*/ 136 w 141"/>
                <a:gd name="T5" fmla="*/ 132 h 147"/>
                <a:gd name="T6" fmla="*/ 141 w 141"/>
                <a:gd name="T7" fmla="*/ 120 h 147"/>
                <a:gd name="T8" fmla="*/ 128 w 141"/>
                <a:gd name="T9" fmla="*/ 93 h 147"/>
                <a:gd name="T10" fmla="*/ 132 w 141"/>
                <a:gd name="T11" fmla="*/ 75 h 147"/>
                <a:gd name="T12" fmla="*/ 85 w 141"/>
                <a:gd name="T13" fmla="*/ 0 h 147"/>
                <a:gd name="T14" fmla="*/ 0 w 141"/>
                <a:gd name="T15" fmla="*/ 91 h 147"/>
                <a:gd name="T16" fmla="*/ 0 w 141"/>
                <a:gd name="T17" fmla="*/ 142 h 147"/>
                <a:gd name="T18" fmla="*/ 39 w 141"/>
                <a:gd name="T19" fmla="*/ 139 h 147"/>
                <a:gd name="T20" fmla="*/ 107 w 141"/>
                <a:gd name="T2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147">
                  <a:moveTo>
                    <a:pt x="107" y="147"/>
                  </a:moveTo>
                  <a:cubicBezTo>
                    <a:pt x="113" y="138"/>
                    <a:pt x="124" y="132"/>
                    <a:pt x="136" y="132"/>
                  </a:cubicBezTo>
                  <a:cubicBezTo>
                    <a:pt x="136" y="132"/>
                    <a:pt x="136" y="132"/>
                    <a:pt x="136" y="132"/>
                  </a:cubicBezTo>
                  <a:cubicBezTo>
                    <a:pt x="138" y="128"/>
                    <a:pt x="139" y="124"/>
                    <a:pt x="141" y="120"/>
                  </a:cubicBezTo>
                  <a:cubicBezTo>
                    <a:pt x="133" y="113"/>
                    <a:pt x="128" y="103"/>
                    <a:pt x="128" y="93"/>
                  </a:cubicBezTo>
                  <a:cubicBezTo>
                    <a:pt x="128" y="86"/>
                    <a:pt x="130" y="80"/>
                    <a:pt x="132" y="75"/>
                  </a:cubicBezTo>
                  <a:cubicBezTo>
                    <a:pt x="113" y="53"/>
                    <a:pt x="97" y="28"/>
                    <a:pt x="85" y="0"/>
                  </a:cubicBezTo>
                  <a:cubicBezTo>
                    <a:pt x="38" y="3"/>
                    <a:pt x="0" y="43"/>
                    <a:pt x="0" y="91"/>
                  </a:cubicBezTo>
                  <a:cubicBezTo>
                    <a:pt x="0" y="142"/>
                    <a:pt x="0" y="142"/>
                    <a:pt x="0" y="142"/>
                  </a:cubicBezTo>
                  <a:cubicBezTo>
                    <a:pt x="13" y="140"/>
                    <a:pt x="26" y="139"/>
                    <a:pt x="39" y="139"/>
                  </a:cubicBezTo>
                  <a:cubicBezTo>
                    <a:pt x="63" y="139"/>
                    <a:pt x="85" y="142"/>
                    <a:pt x="107"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p:cNvSpPr>
              <a:spLocks/>
            </p:cNvSpPr>
            <p:nvPr/>
          </p:nvSpPr>
          <p:spPr bwMode="auto">
            <a:xfrm>
              <a:off x="6438" y="1906"/>
              <a:ext cx="74" cy="83"/>
            </a:xfrm>
            <a:custGeom>
              <a:avLst/>
              <a:gdLst>
                <a:gd name="T0" fmla="*/ 0 w 104"/>
                <a:gd name="T1" fmla="*/ 33 h 117"/>
                <a:gd name="T2" fmla="*/ 12 w 104"/>
                <a:gd name="T3" fmla="*/ 111 h 117"/>
                <a:gd name="T4" fmla="*/ 14 w 104"/>
                <a:gd name="T5" fmla="*/ 111 h 117"/>
                <a:gd name="T6" fmla="*/ 35 w 104"/>
                <a:gd name="T7" fmla="*/ 117 h 117"/>
                <a:gd name="T8" fmla="*/ 98 w 104"/>
                <a:gd name="T9" fmla="*/ 88 h 117"/>
                <a:gd name="T10" fmla="*/ 98 w 104"/>
                <a:gd name="T11" fmla="*/ 85 h 117"/>
                <a:gd name="T12" fmla="*/ 104 w 104"/>
                <a:gd name="T13" fmla="*/ 65 h 117"/>
                <a:gd name="T14" fmla="*/ 22 w 104"/>
                <a:gd name="T15" fmla="*/ 0 h 117"/>
                <a:gd name="T16" fmla="*/ 1 w 104"/>
                <a:gd name="T17" fmla="*/ 12 h 117"/>
                <a:gd name="T18" fmla="*/ 0 w 104"/>
                <a:gd name="T19" fmla="*/ 3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7">
                  <a:moveTo>
                    <a:pt x="0" y="33"/>
                  </a:moveTo>
                  <a:cubicBezTo>
                    <a:pt x="0" y="60"/>
                    <a:pt x="4" y="86"/>
                    <a:pt x="12" y="111"/>
                  </a:cubicBezTo>
                  <a:cubicBezTo>
                    <a:pt x="12" y="111"/>
                    <a:pt x="13" y="111"/>
                    <a:pt x="14" y="111"/>
                  </a:cubicBezTo>
                  <a:cubicBezTo>
                    <a:pt x="22" y="111"/>
                    <a:pt x="29" y="113"/>
                    <a:pt x="35" y="117"/>
                  </a:cubicBezTo>
                  <a:cubicBezTo>
                    <a:pt x="55" y="105"/>
                    <a:pt x="76" y="95"/>
                    <a:pt x="98" y="88"/>
                  </a:cubicBezTo>
                  <a:cubicBezTo>
                    <a:pt x="98" y="87"/>
                    <a:pt x="98" y="86"/>
                    <a:pt x="98" y="85"/>
                  </a:cubicBezTo>
                  <a:cubicBezTo>
                    <a:pt x="98" y="78"/>
                    <a:pt x="100" y="70"/>
                    <a:pt x="104" y="65"/>
                  </a:cubicBezTo>
                  <a:cubicBezTo>
                    <a:pt x="81" y="38"/>
                    <a:pt x="53" y="16"/>
                    <a:pt x="22" y="0"/>
                  </a:cubicBezTo>
                  <a:cubicBezTo>
                    <a:pt x="16" y="6"/>
                    <a:pt x="9" y="11"/>
                    <a:pt x="1" y="12"/>
                  </a:cubicBezTo>
                  <a:cubicBezTo>
                    <a:pt x="1" y="19"/>
                    <a:pt x="0" y="26"/>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p:cNvSpPr>
              <a:spLocks/>
            </p:cNvSpPr>
            <p:nvPr/>
          </p:nvSpPr>
          <p:spPr bwMode="auto">
            <a:xfrm>
              <a:off x="6551" y="1973"/>
              <a:ext cx="94" cy="105"/>
            </a:xfrm>
            <a:custGeom>
              <a:avLst/>
              <a:gdLst>
                <a:gd name="T0" fmla="*/ 8 w 132"/>
                <a:gd name="T1" fmla="*/ 1 h 148"/>
                <a:gd name="T2" fmla="*/ 0 w 132"/>
                <a:gd name="T3" fmla="*/ 15 h 148"/>
                <a:gd name="T4" fmla="*/ 33 w 132"/>
                <a:gd name="T5" fmla="*/ 148 h 148"/>
                <a:gd name="T6" fmla="*/ 40 w 132"/>
                <a:gd name="T7" fmla="*/ 148 h 148"/>
                <a:gd name="T8" fmla="*/ 132 w 132"/>
                <a:gd name="T9" fmla="*/ 56 h 148"/>
                <a:gd name="T10" fmla="*/ 132 w 132"/>
                <a:gd name="T11" fmla="*/ 19 h 148"/>
                <a:gd name="T12" fmla="*/ 31 w 132"/>
                <a:gd name="T13" fmla="*/ 0 h 148"/>
                <a:gd name="T14" fmla="*/ 8 w 132"/>
                <a:gd name="T15" fmla="*/ 1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48">
                  <a:moveTo>
                    <a:pt x="8" y="1"/>
                  </a:moveTo>
                  <a:cubicBezTo>
                    <a:pt x="6" y="6"/>
                    <a:pt x="3" y="11"/>
                    <a:pt x="0" y="15"/>
                  </a:cubicBezTo>
                  <a:cubicBezTo>
                    <a:pt x="20" y="55"/>
                    <a:pt x="32" y="100"/>
                    <a:pt x="33" y="148"/>
                  </a:cubicBezTo>
                  <a:cubicBezTo>
                    <a:pt x="40" y="148"/>
                    <a:pt x="40" y="148"/>
                    <a:pt x="40" y="148"/>
                  </a:cubicBezTo>
                  <a:cubicBezTo>
                    <a:pt x="91" y="148"/>
                    <a:pt x="132" y="107"/>
                    <a:pt x="132" y="56"/>
                  </a:cubicBezTo>
                  <a:cubicBezTo>
                    <a:pt x="132" y="19"/>
                    <a:pt x="132" y="19"/>
                    <a:pt x="132" y="19"/>
                  </a:cubicBezTo>
                  <a:cubicBezTo>
                    <a:pt x="100" y="6"/>
                    <a:pt x="66" y="0"/>
                    <a:pt x="31" y="0"/>
                  </a:cubicBezTo>
                  <a:cubicBezTo>
                    <a:pt x="23" y="0"/>
                    <a:pt x="15" y="0"/>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p:nvSpPr>
          <p:spPr bwMode="auto">
            <a:xfrm>
              <a:off x="6337" y="1885"/>
              <a:ext cx="95" cy="191"/>
            </a:xfrm>
            <a:custGeom>
              <a:avLst/>
              <a:gdLst>
                <a:gd name="T0" fmla="*/ 120 w 134"/>
                <a:gd name="T1" fmla="*/ 176 h 269"/>
                <a:gd name="T2" fmla="*/ 134 w 134"/>
                <a:gd name="T3" fmla="*/ 148 h 269"/>
                <a:gd name="T4" fmla="*/ 121 w 134"/>
                <a:gd name="T5" fmla="*/ 63 h 269"/>
                <a:gd name="T6" fmla="*/ 122 w 134"/>
                <a:gd name="T7" fmla="*/ 40 h 269"/>
                <a:gd name="T8" fmla="*/ 101 w 134"/>
                <a:gd name="T9" fmla="*/ 7 h 269"/>
                <a:gd name="T10" fmla="*/ 101 w 134"/>
                <a:gd name="T11" fmla="*/ 7 h 269"/>
                <a:gd name="T12" fmla="*/ 39 w 134"/>
                <a:gd name="T13" fmla="*/ 0 h 269"/>
                <a:gd name="T14" fmla="*/ 0 w 134"/>
                <a:gd name="T15" fmla="*/ 3 h 269"/>
                <a:gd name="T16" fmla="*/ 0 w 134"/>
                <a:gd name="T17" fmla="*/ 180 h 269"/>
                <a:gd name="T18" fmla="*/ 68 w 134"/>
                <a:gd name="T19" fmla="*/ 269 h 269"/>
                <a:gd name="T20" fmla="*/ 123 w 134"/>
                <a:gd name="T21" fmla="*/ 190 h 269"/>
                <a:gd name="T22" fmla="*/ 120 w 134"/>
                <a:gd name="T23" fmla="*/ 17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269">
                  <a:moveTo>
                    <a:pt x="120" y="176"/>
                  </a:moveTo>
                  <a:cubicBezTo>
                    <a:pt x="120" y="165"/>
                    <a:pt x="126" y="155"/>
                    <a:pt x="134" y="148"/>
                  </a:cubicBezTo>
                  <a:cubicBezTo>
                    <a:pt x="126" y="121"/>
                    <a:pt x="121" y="92"/>
                    <a:pt x="121" y="63"/>
                  </a:cubicBezTo>
                  <a:cubicBezTo>
                    <a:pt x="121" y="55"/>
                    <a:pt x="122" y="48"/>
                    <a:pt x="122" y="40"/>
                  </a:cubicBezTo>
                  <a:cubicBezTo>
                    <a:pt x="110" y="35"/>
                    <a:pt x="101" y="22"/>
                    <a:pt x="101" y="7"/>
                  </a:cubicBezTo>
                  <a:cubicBezTo>
                    <a:pt x="101" y="7"/>
                    <a:pt x="101" y="7"/>
                    <a:pt x="101" y="7"/>
                  </a:cubicBezTo>
                  <a:cubicBezTo>
                    <a:pt x="81" y="2"/>
                    <a:pt x="60" y="0"/>
                    <a:pt x="39" y="0"/>
                  </a:cubicBezTo>
                  <a:cubicBezTo>
                    <a:pt x="26" y="0"/>
                    <a:pt x="13" y="1"/>
                    <a:pt x="0" y="3"/>
                  </a:cubicBezTo>
                  <a:cubicBezTo>
                    <a:pt x="0" y="180"/>
                    <a:pt x="0" y="180"/>
                    <a:pt x="0" y="180"/>
                  </a:cubicBezTo>
                  <a:cubicBezTo>
                    <a:pt x="0" y="223"/>
                    <a:pt x="29" y="258"/>
                    <a:pt x="68" y="269"/>
                  </a:cubicBezTo>
                  <a:cubicBezTo>
                    <a:pt x="82" y="239"/>
                    <a:pt x="101" y="213"/>
                    <a:pt x="123" y="190"/>
                  </a:cubicBezTo>
                  <a:cubicBezTo>
                    <a:pt x="121" y="186"/>
                    <a:pt x="120" y="181"/>
                    <a:pt x="120"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p:cNvSpPr>
              <a:spLocks/>
            </p:cNvSpPr>
            <p:nvPr/>
          </p:nvSpPr>
          <p:spPr bwMode="auto">
            <a:xfrm>
              <a:off x="6400" y="2031"/>
              <a:ext cx="85" cy="47"/>
            </a:xfrm>
            <a:custGeom>
              <a:avLst/>
              <a:gdLst>
                <a:gd name="T0" fmla="*/ 67 w 119"/>
                <a:gd name="T1" fmla="*/ 6 h 66"/>
                <a:gd name="T2" fmla="*/ 48 w 119"/>
                <a:gd name="T3" fmla="*/ 0 h 66"/>
                <a:gd name="T4" fmla="*/ 0 w 119"/>
                <a:gd name="T5" fmla="*/ 66 h 66"/>
                <a:gd name="T6" fmla="*/ 3 w 119"/>
                <a:gd name="T7" fmla="*/ 66 h 66"/>
                <a:gd name="T8" fmla="*/ 119 w 119"/>
                <a:gd name="T9" fmla="*/ 66 h 66"/>
                <a:gd name="T10" fmla="*/ 72 w 119"/>
                <a:gd name="T11" fmla="*/ 5 h 66"/>
                <a:gd name="T12" fmla="*/ 67 w 119"/>
                <a:gd name="T13" fmla="*/ 6 h 66"/>
              </a:gdLst>
              <a:ahLst/>
              <a:cxnLst>
                <a:cxn ang="0">
                  <a:pos x="T0" y="T1"/>
                </a:cxn>
                <a:cxn ang="0">
                  <a:pos x="T2" y="T3"/>
                </a:cxn>
                <a:cxn ang="0">
                  <a:pos x="T4" y="T5"/>
                </a:cxn>
                <a:cxn ang="0">
                  <a:pos x="T6" y="T7"/>
                </a:cxn>
                <a:cxn ang="0">
                  <a:pos x="T8" y="T9"/>
                </a:cxn>
                <a:cxn ang="0">
                  <a:pos x="T10" y="T11"/>
                </a:cxn>
                <a:cxn ang="0">
                  <a:pos x="T12" y="T13"/>
                </a:cxn>
              </a:cxnLst>
              <a:rect l="0" t="0" r="r" b="b"/>
              <a:pathLst>
                <a:path w="119" h="66">
                  <a:moveTo>
                    <a:pt x="67" y="6"/>
                  </a:moveTo>
                  <a:cubicBezTo>
                    <a:pt x="60" y="6"/>
                    <a:pt x="53" y="4"/>
                    <a:pt x="48" y="0"/>
                  </a:cubicBezTo>
                  <a:cubicBezTo>
                    <a:pt x="29" y="19"/>
                    <a:pt x="13" y="41"/>
                    <a:pt x="0" y="66"/>
                  </a:cubicBezTo>
                  <a:cubicBezTo>
                    <a:pt x="1" y="66"/>
                    <a:pt x="2" y="66"/>
                    <a:pt x="3" y="66"/>
                  </a:cubicBezTo>
                  <a:cubicBezTo>
                    <a:pt x="119" y="66"/>
                    <a:pt x="119" y="66"/>
                    <a:pt x="119" y="66"/>
                  </a:cubicBezTo>
                  <a:cubicBezTo>
                    <a:pt x="101" y="48"/>
                    <a:pt x="85" y="27"/>
                    <a:pt x="72" y="5"/>
                  </a:cubicBezTo>
                  <a:cubicBezTo>
                    <a:pt x="71" y="5"/>
                    <a:pt x="69" y="6"/>
                    <a:pt x="6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p:nvSpPr>
          <p:spPr bwMode="auto">
            <a:xfrm>
              <a:off x="6465" y="1982"/>
              <a:ext cx="95" cy="96"/>
            </a:xfrm>
            <a:custGeom>
              <a:avLst/>
              <a:gdLst>
                <a:gd name="T0" fmla="*/ 95 w 134"/>
                <a:gd name="T1" fmla="*/ 14 h 135"/>
                <a:gd name="T2" fmla="*/ 67 w 134"/>
                <a:gd name="T3" fmla="*/ 0 h 135"/>
                <a:gd name="T4" fmla="*/ 9 w 134"/>
                <a:gd name="T5" fmla="*/ 27 h 135"/>
                <a:gd name="T6" fmla="*/ 12 w 134"/>
                <a:gd name="T7" fmla="*/ 39 h 135"/>
                <a:gd name="T8" fmla="*/ 0 w 134"/>
                <a:gd name="T9" fmla="*/ 65 h 135"/>
                <a:gd name="T10" fmla="*/ 59 w 134"/>
                <a:gd name="T11" fmla="*/ 135 h 135"/>
                <a:gd name="T12" fmla="*/ 134 w 134"/>
                <a:gd name="T13" fmla="*/ 135 h 135"/>
                <a:gd name="T14" fmla="*/ 104 w 134"/>
                <a:gd name="T15" fmla="*/ 13 h 135"/>
                <a:gd name="T16" fmla="*/ 95 w 134"/>
                <a:gd name="T17" fmla="*/ 1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95" y="14"/>
                  </a:moveTo>
                  <a:cubicBezTo>
                    <a:pt x="84" y="14"/>
                    <a:pt x="74" y="8"/>
                    <a:pt x="67" y="0"/>
                  </a:cubicBezTo>
                  <a:cubicBezTo>
                    <a:pt x="47" y="7"/>
                    <a:pt x="27" y="16"/>
                    <a:pt x="9" y="27"/>
                  </a:cubicBezTo>
                  <a:cubicBezTo>
                    <a:pt x="11" y="31"/>
                    <a:pt x="12" y="35"/>
                    <a:pt x="12" y="39"/>
                  </a:cubicBezTo>
                  <a:cubicBezTo>
                    <a:pt x="12" y="49"/>
                    <a:pt x="7" y="59"/>
                    <a:pt x="0" y="65"/>
                  </a:cubicBezTo>
                  <a:cubicBezTo>
                    <a:pt x="16" y="91"/>
                    <a:pt x="35" y="115"/>
                    <a:pt x="59" y="135"/>
                  </a:cubicBezTo>
                  <a:cubicBezTo>
                    <a:pt x="134" y="135"/>
                    <a:pt x="134" y="135"/>
                    <a:pt x="134" y="135"/>
                  </a:cubicBezTo>
                  <a:cubicBezTo>
                    <a:pt x="133" y="91"/>
                    <a:pt x="123" y="49"/>
                    <a:pt x="104" y="13"/>
                  </a:cubicBezTo>
                  <a:cubicBezTo>
                    <a:pt x="101" y="13"/>
                    <a:pt x="98" y="14"/>
                    <a:pt x="9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21"/>
          <p:cNvSpPr>
            <a:spLocks noEditPoints="1"/>
          </p:cNvSpPr>
          <p:nvPr/>
        </p:nvSpPr>
        <p:spPr bwMode="auto">
          <a:xfrm>
            <a:off x="3729012" y="2790466"/>
            <a:ext cx="667469" cy="667469"/>
          </a:xfrm>
          <a:custGeom>
            <a:avLst/>
            <a:gdLst>
              <a:gd name="T0" fmla="*/ 0 w 429"/>
              <a:gd name="T1" fmla="*/ 215 h 430"/>
              <a:gd name="T2" fmla="*/ 212 w 429"/>
              <a:gd name="T3" fmla="*/ 430 h 430"/>
              <a:gd name="T4" fmla="*/ 216 w 429"/>
              <a:gd name="T5" fmla="*/ 430 h 430"/>
              <a:gd name="T6" fmla="*/ 429 w 429"/>
              <a:gd name="T7" fmla="*/ 215 h 430"/>
              <a:gd name="T8" fmla="*/ 370 w 429"/>
              <a:gd name="T9" fmla="*/ 272 h 430"/>
              <a:gd name="T10" fmla="*/ 339 w 429"/>
              <a:gd name="T11" fmla="*/ 310 h 430"/>
              <a:gd name="T12" fmla="*/ 321 w 429"/>
              <a:gd name="T13" fmla="*/ 342 h 430"/>
              <a:gd name="T14" fmla="*/ 275 w 429"/>
              <a:gd name="T15" fmla="*/ 360 h 430"/>
              <a:gd name="T16" fmla="*/ 243 w 429"/>
              <a:gd name="T17" fmla="*/ 378 h 430"/>
              <a:gd name="T18" fmla="*/ 195 w 429"/>
              <a:gd name="T19" fmla="*/ 371 h 430"/>
              <a:gd name="T20" fmla="*/ 157 w 429"/>
              <a:gd name="T21" fmla="*/ 371 h 430"/>
              <a:gd name="T22" fmla="*/ 119 w 429"/>
              <a:gd name="T23" fmla="*/ 340 h 430"/>
              <a:gd name="T24" fmla="*/ 87 w 429"/>
              <a:gd name="T25" fmla="*/ 321 h 430"/>
              <a:gd name="T26" fmla="*/ 70 w 429"/>
              <a:gd name="T27" fmla="*/ 276 h 430"/>
              <a:gd name="T28" fmla="*/ 51 w 429"/>
              <a:gd name="T29" fmla="*/ 243 h 430"/>
              <a:gd name="T30" fmla="*/ 58 w 429"/>
              <a:gd name="T31" fmla="*/ 195 h 430"/>
              <a:gd name="T32" fmla="*/ 59 w 429"/>
              <a:gd name="T33" fmla="*/ 158 h 430"/>
              <a:gd name="T34" fmla="*/ 89 w 429"/>
              <a:gd name="T35" fmla="*/ 120 h 430"/>
              <a:gd name="T36" fmla="*/ 108 w 429"/>
              <a:gd name="T37" fmla="*/ 88 h 430"/>
              <a:gd name="T38" fmla="*/ 153 w 429"/>
              <a:gd name="T39" fmla="*/ 70 h 430"/>
              <a:gd name="T40" fmla="*/ 186 w 429"/>
              <a:gd name="T41" fmla="*/ 51 h 430"/>
              <a:gd name="T42" fmla="*/ 234 w 429"/>
              <a:gd name="T43" fmla="*/ 59 h 430"/>
              <a:gd name="T44" fmla="*/ 271 w 429"/>
              <a:gd name="T45" fmla="*/ 59 h 430"/>
              <a:gd name="T46" fmla="*/ 309 w 429"/>
              <a:gd name="T47" fmla="*/ 90 h 430"/>
              <a:gd name="T48" fmla="*/ 341 w 429"/>
              <a:gd name="T49" fmla="*/ 108 h 430"/>
              <a:gd name="T50" fmla="*/ 359 w 429"/>
              <a:gd name="T51" fmla="*/ 154 h 430"/>
              <a:gd name="T52" fmla="*/ 378 w 429"/>
              <a:gd name="T53" fmla="*/ 186 h 430"/>
              <a:gd name="T54" fmla="*/ 370 w 429"/>
              <a:gd name="T55" fmla="*/ 234 h 430"/>
              <a:gd name="T56" fmla="*/ 370 w 429"/>
              <a:gd name="T57" fmla="*/ 272 h 430"/>
              <a:gd name="T58" fmla="*/ 277 w 429"/>
              <a:gd name="T59" fmla="*/ 163 h 430"/>
              <a:gd name="T60" fmla="*/ 211 w 429"/>
              <a:gd name="T61" fmla="*/ 104 h 430"/>
              <a:gd name="T62" fmla="*/ 152 w 429"/>
              <a:gd name="T63" fmla="*/ 190 h 430"/>
              <a:gd name="T64" fmla="*/ 137 w 429"/>
              <a:gd name="T65" fmla="*/ 294 h 430"/>
              <a:gd name="T66" fmla="*/ 276 w 429"/>
              <a:gd name="T67" fmla="*/ 309 h 430"/>
              <a:gd name="T68" fmla="*/ 291 w 429"/>
              <a:gd name="T69" fmla="*/ 205 h 430"/>
              <a:gd name="T70" fmla="*/ 255 w 429"/>
              <a:gd name="T71" fmla="*/ 190 h 430"/>
              <a:gd name="T72" fmla="*/ 174 w 429"/>
              <a:gd name="T73" fmla="*/ 163 h 430"/>
              <a:gd name="T74" fmla="*/ 218 w 429"/>
              <a:gd name="T75" fmla="*/ 126 h 430"/>
              <a:gd name="T76" fmla="*/ 255 w 429"/>
              <a:gd name="T77" fmla="*/ 19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9" h="430">
                <a:moveTo>
                  <a:pt x="214" y="0"/>
                </a:moveTo>
                <a:cubicBezTo>
                  <a:pt x="96" y="0"/>
                  <a:pt x="0" y="96"/>
                  <a:pt x="0" y="215"/>
                </a:cubicBezTo>
                <a:cubicBezTo>
                  <a:pt x="0" y="279"/>
                  <a:pt x="28" y="337"/>
                  <a:pt x="73" y="376"/>
                </a:cubicBezTo>
                <a:cubicBezTo>
                  <a:pt x="110" y="409"/>
                  <a:pt x="159" y="429"/>
                  <a:pt x="212" y="430"/>
                </a:cubicBezTo>
                <a:cubicBezTo>
                  <a:pt x="213" y="430"/>
                  <a:pt x="214" y="430"/>
                  <a:pt x="214" y="430"/>
                </a:cubicBezTo>
                <a:cubicBezTo>
                  <a:pt x="215" y="430"/>
                  <a:pt x="216" y="430"/>
                  <a:pt x="216" y="430"/>
                </a:cubicBezTo>
                <a:cubicBezTo>
                  <a:pt x="270" y="429"/>
                  <a:pt x="318" y="409"/>
                  <a:pt x="356" y="376"/>
                </a:cubicBezTo>
                <a:cubicBezTo>
                  <a:pt x="400" y="337"/>
                  <a:pt x="429" y="279"/>
                  <a:pt x="429" y="215"/>
                </a:cubicBezTo>
                <a:cubicBezTo>
                  <a:pt x="429" y="96"/>
                  <a:pt x="333" y="0"/>
                  <a:pt x="214" y="0"/>
                </a:cubicBezTo>
                <a:close/>
                <a:moveTo>
                  <a:pt x="370" y="272"/>
                </a:moveTo>
                <a:cubicBezTo>
                  <a:pt x="359" y="276"/>
                  <a:pt x="359" y="276"/>
                  <a:pt x="359" y="276"/>
                </a:cubicBezTo>
                <a:cubicBezTo>
                  <a:pt x="346" y="281"/>
                  <a:pt x="337" y="296"/>
                  <a:pt x="339" y="310"/>
                </a:cubicBezTo>
                <a:cubicBezTo>
                  <a:pt x="341" y="321"/>
                  <a:pt x="341" y="321"/>
                  <a:pt x="341" y="321"/>
                </a:cubicBezTo>
                <a:cubicBezTo>
                  <a:pt x="344" y="335"/>
                  <a:pt x="335" y="344"/>
                  <a:pt x="321" y="342"/>
                </a:cubicBezTo>
                <a:cubicBezTo>
                  <a:pt x="309" y="340"/>
                  <a:pt x="309" y="340"/>
                  <a:pt x="309" y="340"/>
                </a:cubicBezTo>
                <a:cubicBezTo>
                  <a:pt x="295" y="338"/>
                  <a:pt x="280" y="346"/>
                  <a:pt x="275" y="360"/>
                </a:cubicBezTo>
                <a:cubicBezTo>
                  <a:pt x="271" y="371"/>
                  <a:pt x="271" y="371"/>
                  <a:pt x="271" y="371"/>
                </a:cubicBezTo>
                <a:cubicBezTo>
                  <a:pt x="266" y="384"/>
                  <a:pt x="254" y="387"/>
                  <a:pt x="243" y="378"/>
                </a:cubicBezTo>
                <a:cubicBezTo>
                  <a:pt x="234" y="371"/>
                  <a:pt x="234" y="371"/>
                  <a:pt x="234" y="371"/>
                </a:cubicBezTo>
                <a:cubicBezTo>
                  <a:pt x="223" y="362"/>
                  <a:pt x="205" y="362"/>
                  <a:pt x="195" y="371"/>
                </a:cubicBezTo>
                <a:cubicBezTo>
                  <a:pt x="186" y="378"/>
                  <a:pt x="186" y="378"/>
                  <a:pt x="186" y="378"/>
                </a:cubicBezTo>
                <a:cubicBezTo>
                  <a:pt x="175" y="387"/>
                  <a:pt x="162" y="384"/>
                  <a:pt x="157" y="371"/>
                </a:cubicBezTo>
                <a:cubicBezTo>
                  <a:pt x="153" y="360"/>
                  <a:pt x="153" y="360"/>
                  <a:pt x="153" y="360"/>
                </a:cubicBezTo>
                <a:cubicBezTo>
                  <a:pt x="149" y="346"/>
                  <a:pt x="133" y="338"/>
                  <a:pt x="119" y="340"/>
                </a:cubicBezTo>
                <a:cubicBezTo>
                  <a:pt x="108" y="342"/>
                  <a:pt x="108" y="342"/>
                  <a:pt x="108" y="342"/>
                </a:cubicBezTo>
                <a:cubicBezTo>
                  <a:pt x="94" y="344"/>
                  <a:pt x="85" y="335"/>
                  <a:pt x="87" y="321"/>
                </a:cubicBezTo>
                <a:cubicBezTo>
                  <a:pt x="89" y="310"/>
                  <a:pt x="89" y="310"/>
                  <a:pt x="89" y="310"/>
                </a:cubicBezTo>
                <a:cubicBezTo>
                  <a:pt x="92" y="296"/>
                  <a:pt x="83" y="281"/>
                  <a:pt x="70" y="276"/>
                </a:cubicBezTo>
                <a:cubicBezTo>
                  <a:pt x="59" y="272"/>
                  <a:pt x="59" y="272"/>
                  <a:pt x="59" y="272"/>
                </a:cubicBezTo>
                <a:cubicBezTo>
                  <a:pt x="45" y="267"/>
                  <a:pt x="42" y="254"/>
                  <a:pt x="51" y="243"/>
                </a:cubicBezTo>
                <a:cubicBezTo>
                  <a:pt x="58" y="234"/>
                  <a:pt x="58" y="234"/>
                  <a:pt x="58" y="234"/>
                </a:cubicBezTo>
                <a:cubicBezTo>
                  <a:pt x="67" y="224"/>
                  <a:pt x="67" y="206"/>
                  <a:pt x="58" y="195"/>
                </a:cubicBezTo>
                <a:cubicBezTo>
                  <a:pt x="51" y="186"/>
                  <a:pt x="51" y="186"/>
                  <a:pt x="51" y="186"/>
                </a:cubicBezTo>
                <a:cubicBezTo>
                  <a:pt x="42" y="175"/>
                  <a:pt x="45" y="163"/>
                  <a:pt x="59" y="158"/>
                </a:cubicBezTo>
                <a:cubicBezTo>
                  <a:pt x="70" y="154"/>
                  <a:pt x="70" y="154"/>
                  <a:pt x="70" y="154"/>
                </a:cubicBezTo>
                <a:cubicBezTo>
                  <a:pt x="83" y="149"/>
                  <a:pt x="92" y="134"/>
                  <a:pt x="89" y="120"/>
                </a:cubicBezTo>
                <a:cubicBezTo>
                  <a:pt x="87" y="108"/>
                  <a:pt x="87" y="108"/>
                  <a:pt x="87" y="108"/>
                </a:cubicBezTo>
                <a:cubicBezTo>
                  <a:pt x="85" y="95"/>
                  <a:pt x="94" y="85"/>
                  <a:pt x="108" y="88"/>
                </a:cubicBezTo>
                <a:cubicBezTo>
                  <a:pt x="119" y="90"/>
                  <a:pt x="119" y="90"/>
                  <a:pt x="119" y="90"/>
                </a:cubicBezTo>
                <a:cubicBezTo>
                  <a:pt x="133" y="92"/>
                  <a:pt x="149" y="83"/>
                  <a:pt x="153" y="70"/>
                </a:cubicBezTo>
                <a:cubicBezTo>
                  <a:pt x="157" y="59"/>
                  <a:pt x="157" y="59"/>
                  <a:pt x="157" y="59"/>
                </a:cubicBezTo>
                <a:cubicBezTo>
                  <a:pt x="162" y="46"/>
                  <a:pt x="175" y="43"/>
                  <a:pt x="186" y="51"/>
                </a:cubicBezTo>
                <a:cubicBezTo>
                  <a:pt x="195" y="59"/>
                  <a:pt x="195" y="59"/>
                  <a:pt x="195" y="59"/>
                </a:cubicBezTo>
                <a:cubicBezTo>
                  <a:pt x="205" y="68"/>
                  <a:pt x="223" y="68"/>
                  <a:pt x="234" y="59"/>
                </a:cubicBezTo>
                <a:cubicBezTo>
                  <a:pt x="243" y="51"/>
                  <a:pt x="243" y="51"/>
                  <a:pt x="243" y="51"/>
                </a:cubicBezTo>
                <a:cubicBezTo>
                  <a:pt x="254" y="43"/>
                  <a:pt x="266" y="46"/>
                  <a:pt x="271" y="59"/>
                </a:cubicBezTo>
                <a:cubicBezTo>
                  <a:pt x="275" y="70"/>
                  <a:pt x="275" y="70"/>
                  <a:pt x="275" y="70"/>
                </a:cubicBezTo>
                <a:cubicBezTo>
                  <a:pt x="280" y="83"/>
                  <a:pt x="295" y="92"/>
                  <a:pt x="309" y="90"/>
                </a:cubicBezTo>
                <a:cubicBezTo>
                  <a:pt x="321" y="88"/>
                  <a:pt x="321" y="88"/>
                  <a:pt x="321" y="88"/>
                </a:cubicBezTo>
                <a:cubicBezTo>
                  <a:pt x="335" y="85"/>
                  <a:pt x="344" y="95"/>
                  <a:pt x="341" y="108"/>
                </a:cubicBezTo>
                <a:cubicBezTo>
                  <a:pt x="339" y="120"/>
                  <a:pt x="339" y="120"/>
                  <a:pt x="339" y="120"/>
                </a:cubicBezTo>
                <a:cubicBezTo>
                  <a:pt x="337" y="134"/>
                  <a:pt x="346" y="149"/>
                  <a:pt x="359" y="154"/>
                </a:cubicBezTo>
                <a:cubicBezTo>
                  <a:pt x="370" y="158"/>
                  <a:pt x="370" y="158"/>
                  <a:pt x="370" y="158"/>
                </a:cubicBezTo>
                <a:cubicBezTo>
                  <a:pt x="383" y="163"/>
                  <a:pt x="387" y="175"/>
                  <a:pt x="378" y="186"/>
                </a:cubicBezTo>
                <a:cubicBezTo>
                  <a:pt x="370" y="195"/>
                  <a:pt x="370" y="195"/>
                  <a:pt x="370" y="195"/>
                </a:cubicBezTo>
                <a:cubicBezTo>
                  <a:pt x="361" y="206"/>
                  <a:pt x="361" y="224"/>
                  <a:pt x="370" y="234"/>
                </a:cubicBezTo>
                <a:cubicBezTo>
                  <a:pt x="378" y="243"/>
                  <a:pt x="378" y="243"/>
                  <a:pt x="378" y="243"/>
                </a:cubicBezTo>
                <a:cubicBezTo>
                  <a:pt x="387" y="254"/>
                  <a:pt x="383" y="267"/>
                  <a:pt x="370" y="272"/>
                </a:cubicBezTo>
                <a:close/>
                <a:moveTo>
                  <a:pt x="277" y="190"/>
                </a:moveTo>
                <a:cubicBezTo>
                  <a:pt x="277" y="163"/>
                  <a:pt x="277" y="163"/>
                  <a:pt x="277" y="163"/>
                </a:cubicBezTo>
                <a:cubicBezTo>
                  <a:pt x="277" y="130"/>
                  <a:pt x="250" y="104"/>
                  <a:pt x="218" y="104"/>
                </a:cubicBezTo>
                <a:cubicBezTo>
                  <a:pt x="211" y="104"/>
                  <a:pt x="211" y="104"/>
                  <a:pt x="211" y="104"/>
                </a:cubicBezTo>
                <a:cubicBezTo>
                  <a:pt x="178" y="104"/>
                  <a:pt x="152" y="130"/>
                  <a:pt x="152" y="163"/>
                </a:cubicBezTo>
                <a:cubicBezTo>
                  <a:pt x="152" y="190"/>
                  <a:pt x="152" y="190"/>
                  <a:pt x="152" y="190"/>
                </a:cubicBezTo>
                <a:cubicBezTo>
                  <a:pt x="144" y="190"/>
                  <a:pt x="137" y="197"/>
                  <a:pt x="137" y="205"/>
                </a:cubicBezTo>
                <a:cubicBezTo>
                  <a:pt x="137" y="294"/>
                  <a:pt x="137" y="294"/>
                  <a:pt x="137" y="294"/>
                </a:cubicBezTo>
                <a:cubicBezTo>
                  <a:pt x="137" y="303"/>
                  <a:pt x="144" y="309"/>
                  <a:pt x="152" y="309"/>
                </a:cubicBezTo>
                <a:cubicBezTo>
                  <a:pt x="276" y="309"/>
                  <a:pt x="276" y="309"/>
                  <a:pt x="276" y="309"/>
                </a:cubicBezTo>
                <a:cubicBezTo>
                  <a:pt x="285" y="309"/>
                  <a:pt x="291" y="303"/>
                  <a:pt x="291" y="294"/>
                </a:cubicBezTo>
                <a:cubicBezTo>
                  <a:pt x="291" y="205"/>
                  <a:pt x="291" y="205"/>
                  <a:pt x="291" y="205"/>
                </a:cubicBezTo>
                <a:cubicBezTo>
                  <a:pt x="291" y="197"/>
                  <a:pt x="285" y="190"/>
                  <a:pt x="277" y="190"/>
                </a:cubicBezTo>
                <a:close/>
                <a:moveTo>
                  <a:pt x="255" y="190"/>
                </a:moveTo>
                <a:cubicBezTo>
                  <a:pt x="174" y="190"/>
                  <a:pt x="174" y="190"/>
                  <a:pt x="174" y="190"/>
                </a:cubicBezTo>
                <a:cubicBezTo>
                  <a:pt x="174" y="163"/>
                  <a:pt x="174" y="163"/>
                  <a:pt x="174" y="163"/>
                </a:cubicBezTo>
                <a:cubicBezTo>
                  <a:pt x="174" y="143"/>
                  <a:pt x="191" y="126"/>
                  <a:pt x="211" y="126"/>
                </a:cubicBezTo>
                <a:cubicBezTo>
                  <a:pt x="218" y="126"/>
                  <a:pt x="218" y="126"/>
                  <a:pt x="218" y="126"/>
                </a:cubicBezTo>
                <a:cubicBezTo>
                  <a:pt x="238" y="126"/>
                  <a:pt x="255" y="143"/>
                  <a:pt x="255" y="163"/>
                </a:cubicBezTo>
                <a:lnTo>
                  <a:pt x="255" y="19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82"/>
          <p:cNvSpPr>
            <a:spLocks noEditPoints="1"/>
          </p:cNvSpPr>
          <p:nvPr/>
        </p:nvSpPr>
        <p:spPr bwMode="auto">
          <a:xfrm>
            <a:off x="3703517" y="1759775"/>
            <a:ext cx="718458" cy="622652"/>
          </a:xfrm>
          <a:custGeom>
            <a:avLst/>
            <a:gdLst>
              <a:gd name="T0" fmla="*/ 381 w 489"/>
              <a:gd name="T1" fmla="*/ 0 h 423"/>
              <a:gd name="T2" fmla="*/ 108 w 489"/>
              <a:gd name="T3" fmla="*/ 0 h 423"/>
              <a:gd name="T4" fmla="*/ 0 w 489"/>
              <a:gd name="T5" fmla="*/ 108 h 423"/>
              <a:gd name="T6" fmla="*/ 0 w 489"/>
              <a:gd name="T7" fmla="*/ 315 h 423"/>
              <a:gd name="T8" fmla="*/ 108 w 489"/>
              <a:gd name="T9" fmla="*/ 423 h 423"/>
              <a:gd name="T10" fmla="*/ 381 w 489"/>
              <a:gd name="T11" fmla="*/ 423 h 423"/>
              <a:gd name="T12" fmla="*/ 489 w 489"/>
              <a:gd name="T13" fmla="*/ 315 h 423"/>
              <a:gd name="T14" fmla="*/ 489 w 489"/>
              <a:gd name="T15" fmla="*/ 108 h 423"/>
              <a:gd name="T16" fmla="*/ 381 w 489"/>
              <a:gd name="T17" fmla="*/ 0 h 423"/>
              <a:gd name="T18" fmla="*/ 86 w 489"/>
              <a:gd name="T19" fmla="*/ 24 h 423"/>
              <a:gd name="T20" fmla="*/ 115 w 489"/>
              <a:gd name="T21" fmla="*/ 54 h 423"/>
              <a:gd name="T22" fmla="*/ 86 w 489"/>
              <a:gd name="T23" fmla="*/ 84 h 423"/>
              <a:gd name="T24" fmla="*/ 56 w 489"/>
              <a:gd name="T25" fmla="*/ 54 h 423"/>
              <a:gd name="T26" fmla="*/ 86 w 489"/>
              <a:gd name="T27" fmla="*/ 24 h 423"/>
              <a:gd name="T28" fmla="*/ 439 w 489"/>
              <a:gd name="T29" fmla="*/ 315 h 423"/>
              <a:gd name="T30" fmla="*/ 381 w 489"/>
              <a:gd name="T31" fmla="*/ 373 h 423"/>
              <a:gd name="T32" fmla="*/ 108 w 489"/>
              <a:gd name="T33" fmla="*/ 373 h 423"/>
              <a:gd name="T34" fmla="*/ 49 w 489"/>
              <a:gd name="T35" fmla="*/ 315 h 423"/>
              <a:gd name="T36" fmla="*/ 49 w 489"/>
              <a:gd name="T37" fmla="*/ 108 h 423"/>
              <a:gd name="T38" fmla="*/ 51 w 489"/>
              <a:gd name="T39" fmla="*/ 96 h 423"/>
              <a:gd name="T40" fmla="*/ 438 w 489"/>
              <a:gd name="T41" fmla="*/ 96 h 423"/>
              <a:gd name="T42" fmla="*/ 439 w 489"/>
              <a:gd name="T43" fmla="*/ 108 h 423"/>
              <a:gd name="T44" fmla="*/ 439 w 489"/>
              <a:gd name="T45" fmla="*/ 315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9" h="423">
                <a:moveTo>
                  <a:pt x="381" y="0"/>
                </a:moveTo>
                <a:cubicBezTo>
                  <a:pt x="108" y="0"/>
                  <a:pt x="108" y="0"/>
                  <a:pt x="108" y="0"/>
                </a:cubicBezTo>
                <a:cubicBezTo>
                  <a:pt x="48" y="0"/>
                  <a:pt x="0" y="48"/>
                  <a:pt x="0" y="108"/>
                </a:cubicBezTo>
                <a:cubicBezTo>
                  <a:pt x="0" y="315"/>
                  <a:pt x="0" y="315"/>
                  <a:pt x="0" y="315"/>
                </a:cubicBezTo>
                <a:cubicBezTo>
                  <a:pt x="0" y="374"/>
                  <a:pt x="48" y="423"/>
                  <a:pt x="108" y="423"/>
                </a:cubicBezTo>
                <a:cubicBezTo>
                  <a:pt x="381" y="423"/>
                  <a:pt x="381" y="423"/>
                  <a:pt x="381" y="423"/>
                </a:cubicBezTo>
                <a:cubicBezTo>
                  <a:pt x="440" y="423"/>
                  <a:pt x="489" y="374"/>
                  <a:pt x="489" y="315"/>
                </a:cubicBezTo>
                <a:cubicBezTo>
                  <a:pt x="489" y="108"/>
                  <a:pt x="489" y="108"/>
                  <a:pt x="489" y="108"/>
                </a:cubicBezTo>
                <a:cubicBezTo>
                  <a:pt x="489" y="48"/>
                  <a:pt x="440" y="0"/>
                  <a:pt x="381" y="0"/>
                </a:cubicBezTo>
                <a:close/>
                <a:moveTo>
                  <a:pt x="86" y="24"/>
                </a:moveTo>
                <a:cubicBezTo>
                  <a:pt x="102" y="24"/>
                  <a:pt x="115" y="38"/>
                  <a:pt x="115" y="54"/>
                </a:cubicBezTo>
                <a:cubicBezTo>
                  <a:pt x="115" y="70"/>
                  <a:pt x="102" y="84"/>
                  <a:pt x="86" y="84"/>
                </a:cubicBezTo>
                <a:cubicBezTo>
                  <a:pt x="69" y="84"/>
                  <a:pt x="56" y="70"/>
                  <a:pt x="56" y="54"/>
                </a:cubicBezTo>
                <a:cubicBezTo>
                  <a:pt x="56" y="38"/>
                  <a:pt x="69" y="24"/>
                  <a:pt x="86" y="24"/>
                </a:cubicBezTo>
                <a:close/>
                <a:moveTo>
                  <a:pt x="439" y="315"/>
                </a:moveTo>
                <a:cubicBezTo>
                  <a:pt x="439" y="347"/>
                  <a:pt x="413" y="373"/>
                  <a:pt x="381" y="373"/>
                </a:cubicBezTo>
                <a:cubicBezTo>
                  <a:pt x="108" y="373"/>
                  <a:pt x="108" y="373"/>
                  <a:pt x="108" y="373"/>
                </a:cubicBezTo>
                <a:cubicBezTo>
                  <a:pt x="76" y="373"/>
                  <a:pt x="49" y="347"/>
                  <a:pt x="49" y="315"/>
                </a:cubicBezTo>
                <a:cubicBezTo>
                  <a:pt x="49" y="108"/>
                  <a:pt x="49" y="108"/>
                  <a:pt x="49" y="108"/>
                </a:cubicBezTo>
                <a:cubicBezTo>
                  <a:pt x="49" y="103"/>
                  <a:pt x="50" y="99"/>
                  <a:pt x="51" y="96"/>
                </a:cubicBezTo>
                <a:cubicBezTo>
                  <a:pt x="438" y="96"/>
                  <a:pt x="438" y="96"/>
                  <a:pt x="438" y="96"/>
                </a:cubicBezTo>
                <a:cubicBezTo>
                  <a:pt x="439" y="99"/>
                  <a:pt x="439" y="103"/>
                  <a:pt x="439" y="108"/>
                </a:cubicBezTo>
                <a:lnTo>
                  <a:pt x="439" y="315"/>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dirty="0"/>
          </a:p>
        </p:txBody>
      </p:sp>
    </p:spTree>
    <p:custDataLst>
      <p:tags r:id="rId1"/>
    </p:custDataLst>
    <p:extLst>
      <p:ext uri="{BB962C8B-B14F-4D97-AF65-F5344CB8AC3E}">
        <p14:creationId xmlns:p14="http://schemas.microsoft.com/office/powerpoint/2010/main" val="229595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12788" y="1083360"/>
            <a:ext cx="11271379" cy="5281126"/>
          </a:xfrm>
          <a:prstGeom prst="rect">
            <a:avLst/>
          </a:prstGeom>
          <a:solidFill>
            <a:schemeClr val="tx2">
              <a:lumMod val="20000"/>
              <a:lumOff val="80000"/>
            </a:schemeClr>
          </a:solidFill>
        </p:spPr>
        <p:txBody>
          <a:bodyPr vert="horz" wrap="square" lIns="182880" tIns="0" rIns="91440" bIns="0" rtlCol="0" anchor="ctr">
            <a:noAutofit/>
          </a:bodyPr>
          <a:lstStyle/>
          <a:p>
            <a:pPr indent="0" algn="ctr">
              <a:lnSpc>
                <a:spcPct val="90000"/>
              </a:lnSpc>
              <a:spcBef>
                <a:spcPts val="0"/>
              </a:spcBef>
              <a:spcAft>
                <a:spcPts val="0"/>
              </a:spcAft>
              <a:buClrTx/>
              <a:buFont typeface="Arial" pitchFamily="34" charset="0"/>
              <a:buNone/>
            </a:pPr>
            <a:endParaRPr lang="en-US" sz="2000" b="0" i="0" cap="all" baseline="0">
              <a:solidFill>
                <a:schemeClr val="bg1"/>
              </a:solidFill>
              <a:effectLst>
                <a:outerShdw blurRad="38100" dist="25400" dir="2700000" algn="tl">
                  <a:srgbClr val="000000">
                    <a:alpha val="0"/>
                  </a:srgbClr>
                </a:outerShdw>
              </a:effectLst>
              <a:latin typeface="+mj-lt"/>
            </a:endParaRPr>
          </a:p>
        </p:txBody>
      </p:sp>
      <p:sp>
        <p:nvSpPr>
          <p:cNvPr id="11" name="Rectangle 10"/>
          <p:cNvSpPr/>
          <p:nvPr/>
        </p:nvSpPr>
        <p:spPr>
          <a:xfrm>
            <a:off x="6512051" y="1560154"/>
            <a:ext cx="4699892" cy="3010153"/>
          </a:xfrm>
          <a:prstGeom prst="rect">
            <a:avLst/>
          </a:prstGeom>
          <a:solidFill>
            <a:schemeClr val="accent1">
              <a:lumMod val="75000"/>
            </a:schemeClr>
          </a:solidFill>
        </p:spPr>
        <p:txBody>
          <a:bodyPr vert="horz" wrap="square" lIns="182880" tIns="0" rIns="91440" bIns="0" rtlCol="0" anchor="ctr">
            <a:noAutofit/>
          </a:bodyPr>
          <a:lstStyle/>
          <a:p>
            <a:pPr indent="0" algn="ctr">
              <a:lnSpc>
                <a:spcPct val="90000"/>
              </a:lnSpc>
              <a:spcBef>
                <a:spcPts val="0"/>
              </a:spcBef>
              <a:spcAft>
                <a:spcPts val="0"/>
              </a:spcAft>
              <a:buClrTx/>
              <a:buFont typeface="Arial" pitchFamily="34" charset="0"/>
              <a:buNone/>
            </a:pPr>
            <a:endParaRPr lang="en-US" sz="2000" b="0" i="0" cap="all" baseline="0">
              <a:solidFill>
                <a:schemeClr val="bg1"/>
              </a:solidFill>
              <a:effectLst>
                <a:outerShdw blurRad="38100" dist="25400" dir="2700000" algn="tl">
                  <a:srgbClr val="000000">
                    <a:alpha val="0"/>
                  </a:srgbClr>
                </a:outerShdw>
              </a:effectLst>
              <a:latin typeface="+mj-lt"/>
            </a:endParaRPr>
          </a:p>
        </p:txBody>
      </p:sp>
      <p:sp>
        <p:nvSpPr>
          <p:cNvPr id="4" name="Rectangle 3"/>
          <p:cNvSpPr/>
          <p:nvPr/>
        </p:nvSpPr>
        <p:spPr>
          <a:xfrm>
            <a:off x="1059351" y="3396343"/>
            <a:ext cx="4699892" cy="2673225"/>
          </a:xfrm>
          <a:prstGeom prst="rect">
            <a:avLst/>
          </a:prstGeom>
          <a:solidFill>
            <a:schemeClr val="accent1">
              <a:lumMod val="75000"/>
            </a:schemeClr>
          </a:solidFill>
        </p:spPr>
        <p:txBody>
          <a:bodyPr vert="horz" wrap="square" lIns="182880" tIns="0" rIns="91440" bIns="0" rtlCol="0" anchor="ctr">
            <a:noAutofit/>
          </a:bodyPr>
          <a:lstStyle/>
          <a:p>
            <a:pPr indent="0" algn="ctr">
              <a:lnSpc>
                <a:spcPct val="90000"/>
              </a:lnSpc>
              <a:spcBef>
                <a:spcPts val="0"/>
              </a:spcBef>
              <a:spcAft>
                <a:spcPts val="0"/>
              </a:spcAft>
              <a:buClrTx/>
              <a:buFont typeface="Arial" pitchFamily="34" charset="0"/>
              <a:buNone/>
            </a:pPr>
            <a:endParaRPr lang="en-US" sz="2000" b="0" i="0" cap="all" baseline="0">
              <a:solidFill>
                <a:schemeClr val="bg1"/>
              </a:solidFill>
              <a:effectLst>
                <a:outerShdw blurRad="38100" dist="25400" dir="2700000" algn="tl">
                  <a:srgbClr val="000000">
                    <a:alpha val="0"/>
                  </a:srgbClr>
                </a:outerShdw>
              </a:effectLst>
              <a:latin typeface="+mj-lt"/>
            </a:endParaRPr>
          </a:p>
        </p:txBody>
      </p:sp>
      <p:sp>
        <p:nvSpPr>
          <p:cNvPr id="2" name="Title 1"/>
          <p:cNvSpPr>
            <a:spLocks noGrp="1"/>
          </p:cNvSpPr>
          <p:nvPr>
            <p:ph type="title"/>
          </p:nvPr>
        </p:nvSpPr>
        <p:spPr/>
        <p:txBody>
          <a:bodyPr/>
          <a:lstStyle/>
          <a:p>
            <a:r>
              <a:rPr lang="en-US" dirty="0" err="1"/>
              <a:t>ASM</a:t>
            </a:r>
            <a:r>
              <a:rPr lang="en-US" dirty="0"/>
              <a:t>: L7 DDoS Mitigation</a:t>
            </a:r>
          </a:p>
        </p:txBody>
      </p:sp>
      <p:sp>
        <p:nvSpPr>
          <p:cNvPr id="3" name="Rectangle 11"/>
          <p:cNvSpPr>
            <a:spLocks noChangeArrowheads="1"/>
          </p:cNvSpPr>
          <p:nvPr/>
        </p:nvSpPr>
        <p:spPr bwMode="auto">
          <a:xfrm>
            <a:off x="1059351" y="1426790"/>
            <a:ext cx="469989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Aft>
                <a:spcPts val="600"/>
              </a:spcAft>
            </a:pPr>
            <a:r>
              <a:rPr lang="en-US" sz="2400" dirty="0">
                <a:solidFill>
                  <a:schemeClr val="accent1">
                    <a:lumMod val="75000"/>
                  </a:schemeClr>
                </a:solidFill>
                <a:latin typeface="Franklin Gothic Medium"/>
                <a:cs typeface="Franklin Gothic Medium"/>
              </a:rPr>
              <a:t>Transaction Per Seconds (TPS) based anomaly </a:t>
            </a:r>
            <a:r>
              <a:rPr lang="en-US" sz="2400" dirty="0" smtClean="0">
                <a:solidFill>
                  <a:schemeClr val="accent1">
                    <a:lumMod val="75000"/>
                  </a:schemeClr>
                </a:solidFill>
                <a:latin typeface="Franklin Gothic Medium"/>
                <a:cs typeface="Franklin Gothic Medium"/>
              </a:rPr>
              <a:t>detection</a:t>
            </a:r>
            <a:endParaRPr lang="en-US" sz="2400" dirty="0">
              <a:solidFill>
                <a:schemeClr val="accent1">
                  <a:lumMod val="75000"/>
                </a:schemeClr>
              </a:solidFill>
              <a:latin typeface="Franklin Gothic Medium"/>
              <a:cs typeface="Franklin Gothic Medium"/>
            </a:endParaRPr>
          </a:p>
        </p:txBody>
      </p:sp>
      <p:pic>
        <p:nvPicPr>
          <p:cNvPr id="5" name="Picture 4" descr="Screen Shot 2013-06-18 at 10.02.35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00027" y="3602628"/>
            <a:ext cx="4368435" cy="2298469"/>
          </a:xfrm>
          <a:prstGeom prst="rect">
            <a:avLst/>
          </a:prstGeom>
          <a:noFill/>
          <a:ln>
            <a:solidFill>
              <a:schemeClr val="bg1">
                <a:lumMod val="75000"/>
              </a:schemeClr>
            </a:solidFill>
          </a:ln>
        </p:spPr>
      </p:pic>
      <p:pic>
        <p:nvPicPr>
          <p:cNvPr id="6" name="Picture 5" descr="Screen Shot 2013-06-18 at 10.04.0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76581" y="1641411"/>
            <a:ext cx="4370832" cy="2813178"/>
          </a:xfrm>
          <a:prstGeom prst="rect">
            <a:avLst/>
          </a:prstGeom>
          <a:noFill/>
          <a:ln>
            <a:solidFill>
              <a:schemeClr val="bg1">
                <a:lumMod val="75000"/>
              </a:schemeClr>
            </a:solidFill>
          </a:ln>
        </p:spPr>
      </p:pic>
      <p:sp>
        <p:nvSpPr>
          <p:cNvPr id="7" name="Rectangle 11"/>
          <p:cNvSpPr>
            <a:spLocks noChangeArrowheads="1"/>
          </p:cNvSpPr>
          <p:nvPr/>
        </p:nvSpPr>
        <p:spPr bwMode="auto">
          <a:xfrm>
            <a:off x="6512051" y="4607629"/>
            <a:ext cx="4699892" cy="146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Aft>
                <a:spcPts val="600"/>
              </a:spcAft>
            </a:pPr>
            <a:r>
              <a:rPr lang="en-US" sz="2400" dirty="0">
                <a:solidFill>
                  <a:schemeClr val="accent1">
                    <a:lumMod val="75000"/>
                  </a:schemeClr>
                </a:solidFill>
                <a:latin typeface="Franklin Gothic Medium"/>
                <a:cs typeface="Franklin Gothic Medium"/>
              </a:rPr>
              <a:t>Latency based anomaly detection</a:t>
            </a:r>
          </a:p>
          <a:p>
            <a:pPr>
              <a:buClr>
                <a:schemeClr val="tx2"/>
              </a:buClr>
            </a:pPr>
            <a:r>
              <a:rPr lang="en-US" sz="2000" dirty="0">
                <a:solidFill>
                  <a:schemeClr val="tx1">
                    <a:lumMod val="85000"/>
                    <a:lumOff val="15000"/>
                  </a:schemeClr>
                </a:solidFill>
                <a:cs typeface="Franklin Gothic Book"/>
              </a:rPr>
              <a:t>Latency-based anomaly detection allows you to detect and mitigate attacks based on the behavior of the server side.</a:t>
            </a:r>
          </a:p>
        </p:txBody>
      </p:sp>
      <p:sp>
        <p:nvSpPr>
          <p:cNvPr id="8" name="Rectangle 7"/>
          <p:cNvSpPr/>
          <p:nvPr/>
        </p:nvSpPr>
        <p:spPr>
          <a:xfrm>
            <a:off x="1036206" y="2287578"/>
            <a:ext cx="4368435" cy="1015663"/>
          </a:xfrm>
          <a:prstGeom prst="rect">
            <a:avLst/>
          </a:prstGeom>
        </p:spPr>
        <p:txBody>
          <a:bodyPr wrap="square">
            <a:spAutoFit/>
          </a:bodyPr>
          <a:lstStyle/>
          <a:p>
            <a:pPr>
              <a:buClr>
                <a:schemeClr val="tx2"/>
              </a:buClr>
            </a:pPr>
            <a:r>
              <a:rPr lang="en-US" sz="2000" dirty="0">
                <a:cs typeface="Franklin Gothic Book"/>
              </a:rPr>
              <a:t>TPS-based anomaly detection allows you to detect and mitigate DoS attacks based on the client side.</a:t>
            </a:r>
          </a:p>
        </p:txBody>
      </p:sp>
      <p:cxnSp>
        <p:nvCxnSpPr>
          <p:cNvPr id="10" name="Straight Connector 9"/>
          <p:cNvCxnSpPr/>
          <p:nvPr/>
        </p:nvCxnSpPr>
        <p:spPr>
          <a:xfrm flipH="1">
            <a:off x="6176865" y="1600200"/>
            <a:ext cx="18662" cy="46139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3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492375"/>
            <a:ext cx="10360501" cy="1470025"/>
          </a:xfrm>
        </p:spPr>
        <p:txBody>
          <a:bodyPr/>
          <a:lstStyle/>
          <a:p>
            <a:pPr algn="ctr"/>
            <a:r>
              <a:rPr lang="en-US" altLang="zh-CN" sz="8000" dirty="0" smtClean="0"/>
              <a:t>Multi Layer </a:t>
            </a:r>
            <a:r>
              <a:rPr lang="en-US" altLang="zh-CN" sz="8000" dirty="0" err="1" smtClean="0"/>
              <a:t>DDoS</a:t>
            </a:r>
            <a:r>
              <a:rPr lang="en-US" altLang="zh-CN" sz="8000" dirty="0" smtClean="0"/>
              <a:t> Protection Architect</a:t>
            </a:r>
            <a:endParaRPr lang="en-US" sz="8000" dirty="0"/>
          </a:p>
        </p:txBody>
      </p:sp>
    </p:spTree>
    <p:extLst>
      <p:ext uri="{BB962C8B-B14F-4D97-AF65-F5344CB8AC3E}">
        <p14:creationId xmlns:p14="http://schemas.microsoft.com/office/powerpoint/2010/main" val="199333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Floods – Detection and Mitigation with TPS Based Detection </a:t>
            </a:r>
            <a:endParaRPr lang="en-US" dirty="0"/>
          </a:p>
        </p:txBody>
      </p:sp>
      <p:pic>
        <p:nvPicPr>
          <p:cNvPr id="3" name="Picture 2"/>
          <p:cNvPicPr>
            <a:picLocks noChangeAspect="1"/>
          </p:cNvPicPr>
          <p:nvPr/>
        </p:nvPicPr>
        <p:blipFill>
          <a:blip r:embed="rId3"/>
          <a:stretch>
            <a:fillRect/>
          </a:stretch>
        </p:blipFill>
        <p:spPr>
          <a:xfrm>
            <a:off x="1366909" y="1398964"/>
            <a:ext cx="9844016" cy="4815201"/>
          </a:xfrm>
          <a:prstGeom prst="rect">
            <a:avLst/>
          </a:prstGeom>
        </p:spPr>
      </p:pic>
      <p:sp>
        <p:nvSpPr>
          <p:cNvPr id="5" name="Rectangle 4"/>
          <p:cNvSpPr/>
          <p:nvPr/>
        </p:nvSpPr>
        <p:spPr>
          <a:xfrm>
            <a:off x="5479739" y="3432952"/>
            <a:ext cx="1073461" cy="1339073"/>
          </a:xfrm>
          <a:prstGeom prst="rect">
            <a:avLst/>
          </a:prstGeom>
          <a:noFill/>
          <a:ln w="38100">
            <a:solidFill>
              <a:schemeClr val="accent5"/>
            </a:solidFill>
          </a:ln>
        </p:spPr>
        <p:txBody>
          <a:bodyPr vert="horz" wrap="square" lIns="182880" tIns="0" rIns="91440" bIns="0" rtlCol="0" anchor="ctr">
            <a:noAutofit/>
          </a:bodyPr>
          <a:lstStyle/>
          <a:p>
            <a:pPr algn="ctr">
              <a:lnSpc>
                <a:spcPct val="90000"/>
              </a:lnSpc>
            </a:pPr>
            <a:endParaRPr lang="en-US" sz="2000" cap="all">
              <a:solidFill>
                <a:schemeClr val="bg1"/>
              </a:solidFill>
              <a:effectLst>
                <a:outerShdw blurRad="38100" dist="25400" dir="2700000" algn="tl">
                  <a:srgbClr val="000000">
                    <a:alpha val="0"/>
                  </a:srgbClr>
                </a:outerShdw>
              </a:effectLst>
              <a:latin typeface="+mj-lt"/>
            </a:endParaRPr>
          </a:p>
        </p:txBody>
      </p:sp>
    </p:spTree>
    <p:extLst>
      <p:ext uri="{BB962C8B-B14F-4D97-AF65-F5344CB8AC3E}">
        <p14:creationId xmlns:p14="http://schemas.microsoft.com/office/powerpoint/2010/main" val="203898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647" y="436245"/>
            <a:ext cx="5612128" cy="777240"/>
          </a:xfrm>
        </p:spPr>
        <p:txBody>
          <a:bodyPr/>
          <a:lstStyle/>
          <a:p>
            <a:r>
              <a:rPr lang="en-US" dirty="0"/>
              <a:t>HTTP Floods – Detection and Mitigation with TPS Based Detection </a:t>
            </a:r>
          </a:p>
        </p:txBody>
      </p:sp>
      <p:pic>
        <p:nvPicPr>
          <p:cNvPr id="3" name="Picture 2"/>
          <p:cNvPicPr>
            <a:picLocks noChangeAspect="1"/>
          </p:cNvPicPr>
          <p:nvPr/>
        </p:nvPicPr>
        <p:blipFill>
          <a:blip r:embed="rId3"/>
          <a:stretch>
            <a:fillRect/>
          </a:stretch>
        </p:blipFill>
        <p:spPr>
          <a:xfrm>
            <a:off x="5819775" y="209549"/>
            <a:ext cx="6106330" cy="6429375"/>
          </a:xfrm>
          <a:prstGeom prst="rect">
            <a:avLst/>
          </a:prstGeom>
        </p:spPr>
      </p:pic>
      <p:sp>
        <p:nvSpPr>
          <p:cNvPr id="4" name="TextBox 3"/>
          <p:cNvSpPr txBox="1"/>
          <p:nvPr/>
        </p:nvSpPr>
        <p:spPr>
          <a:xfrm>
            <a:off x="98266" y="1440181"/>
            <a:ext cx="6224746" cy="4373880"/>
          </a:xfrm>
          <a:prstGeom prst="rect">
            <a:avLst/>
          </a:prstGeom>
          <a:noFill/>
        </p:spPr>
        <p:txBody>
          <a:bodyPr wrap="square" lIns="0" tIns="0" rIns="0" bIns="0" rtlCol="0">
            <a:noAutofit/>
          </a:bodyPr>
          <a:lstStyle/>
          <a:p>
            <a:pPr marL="514350" indent="-514350">
              <a:lnSpc>
                <a:spcPct val="150000"/>
              </a:lnSpc>
              <a:spcAft>
                <a:spcPts val="600"/>
              </a:spcAft>
              <a:buFont typeface="+mj-lt"/>
              <a:buAutoNum type="arabicPeriod"/>
            </a:pPr>
            <a:r>
              <a:rPr lang="en-US" sz="2000" kern="1200" dirty="0" smtClean="0">
                <a:solidFill>
                  <a:schemeClr val="accent5"/>
                </a:solidFill>
                <a:effectLst>
                  <a:outerShdw blurRad="38100" dist="25400" dir="2700000" algn="tl">
                    <a:srgbClr val="000000">
                      <a:alpha val="0"/>
                    </a:srgbClr>
                  </a:outerShdw>
                </a:effectLst>
                <a:latin typeface="+mn-lt"/>
                <a:ea typeface="+mn-ea"/>
                <a:cs typeface="+mn-cs"/>
              </a:rPr>
              <a:t>IP Detection Criteria - </a:t>
            </a:r>
            <a:r>
              <a:rPr lang="en-US" sz="2000" dirty="0" smtClean="0">
                <a:solidFill>
                  <a:schemeClr val="accent5"/>
                </a:solidFill>
                <a:effectLst>
                  <a:outerShdw blurRad="38100" dist="25400" dir="2700000" algn="tl">
                    <a:srgbClr val="000000">
                      <a:alpha val="0"/>
                    </a:srgbClr>
                  </a:outerShdw>
                </a:effectLst>
              </a:rPr>
              <a:t> S</a:t>
            </a:r>
            <a:r>
              <a:rPr lang="en-US" sz="2000" kern="1200" dirty="0" smtClean="0">
                <a:solidFill>
                  <a:schemeClr val="accent5"/>
                </a:solidFill>
                <a:effectLst>
                  <a:outerShdw blurRad="38100" dist="25400" dir="2700000" algn="tl">
                    <a:srgbClr val="000000">
                      <a:alpha val="0"/>
                    </a:srgbClr>
                  </a:outerShdw>
                </a:effectLst>
                <a:latin typeface="+mn-lt"/>
                <a:ea typeface="+mn-ea"/>
                <a:cs typeface="+mn-cs"/>
              </a:rPr>
              <a:t>ettings</a:t>
            </a:r>
          </a:p>
          <a:p>
            <a:pPr marL="514350" indent="-514350">
              <a:lnSpc>
                <a:spcPts val="2800"/>
              </a:lnSpc>
              <a:spcAft>
                <a:spcPts val="600"/>
              </a:spcAft>
              <a:buFont typeface="+mj-lt"/>
              <a:buAutoNum type="arabicPeriod"/>
            </a:pPr>
            <a:r>
              <a:rPr lang="en-US" sz="2000" dirty="0" smtClean="0">
                <a:solidFill>
                  <a:schemeClr val="tx2"/>
                </a:solidFill>
                <a:effectLst>
                  <a:outerShdw blurRad="38100" dist="25400" dir="2700000" algn="tl">
                    <a:srgbClr val="000000">
                      <a:alpha val="0"/>
                    </a:srgbClr>
                  </a:outerShdw>
                </a:effectLst>
              </a:rPr>
              <a:t>Preventions polices:</a:t>
            </a:r>
          </a:p>
          <a:p>
            <a:pPr marL="971550" lvl="1" indent="-514350">
              <a:lnSpc>
                <a:spcPts val="2800"/>
              </a:lnSpc>
              <a:spcAft>
                <a:spcPts val="600"/>
              </a:spcAft>
              <a:buFont typeface="+mj-lt"/>
              <a:buAutoNum type="alphaLcParenR"/>
            </a:pPr>
            <a:r>
              <a:rPr lang="en-US" sz="2000" kern="1200" dirty="0" smtClean="0">
                <a:solidFill>
                  <a:schemeClr val="tx2"/>
                </a:solidFill>
                <a:effectLst>
                  <a:outerShdw blurRad="38100" dist="25400" dir="2700000" algn="tl">
                    <a:srgbClr val="000000">
                      <a:alpha val="0"/>
                    </a:srgbClr>
                  </a:outerShdw>
                </a:effectLst>
                <a:latin typeface="+mn-lt"/>
                <a:ea typeface="+mn-ea"/>
                <a:cs typeface="+mn-cs"/>
              </a:rPr>
              <a:t>Client Side Integrity Check </a:t>
            </a:r>
          </a:p>
          <a:p>
            <a:pPr marL="971550" lvl="1" indent="-514350">
              <a:lnSpc>
                <a:spcPts val="2800"/>
              </a:lnSpc>
              <a:spcAft>
                <a:spcPts val="600"/>
              </a:spcAft>
              <a:buFont typeface="+mj-lt"/>
              <a:buAutoNum type="alphaLcParenR"/>
            </a:pPr>
            <a:r>
              <a:rPr lang="en-US" sz="2000" kern="1200" dirty="0" smtClean="0">
                <a:solidFill>
                  <a:schemeClr val="tx2"/>
                </a:solidFill>
                <a:effectLst>
                  <a:outerShdw blurRad="38100" dist="25400" dir="2700000" algn="tl">
                    <a:srgbClr val="000000">
                      <a:alpha val="0"/>
                    </a:srgbClr>
                  </a:outerShdw>
                </a:effectLst>
                <a:latin typeface="+mn-lt"/>
                <a:ea typeface="+mn-ea"/>
                <a:cs typeface="+mn-cs"/>
              </a:rPr>
              <a:t> CAPTCHA</a:t>
            </a:r>
          </a:p>
          <a:p>
            <a:pPr marL="971550" lvl="1" indent="-514350">
              <a:lnSpc>
                <a:spcPts val="2800"/>
              </a:lnSpc>
              <a:spcAft>
                <a:spcPts val="600"/>
              </a:spcAft>
              <a:buFont typeface="+mj-lt"/>
              <a:buAutoNum type="alphaLcParenR"/>
            </a:pPr>
            <a:r>
              <a:rPr lang="en-US" sz="2000" dirty="0" smtClean="0">
                <a:solidFill>
                  <a:schemeClr val="tx2"/>
                </a:solidFill>
                <a:effectLst>
                  <a:outerShdw blurRad="38100" dist="25400" dir="2700000" algn="tl">
                    <a:srgbClr val="000000">
                      <a:alpha val="0"/>
                    </a:srgbClr>
                  </a:outerShdw>
                </a:effectLst>
              </a:rPr>
              <a:t>Request Blocking</a:t>
            </a:r>
          </a:p>
          <a:p>
            <a:pPr marL="514350" indent="-514350">
              <a:lnSpc>
                <a:spcPts val="2800"/>
              </a:lnSpc>
              <a:spcAft>
                <a:spcPts val="600"/>
              </a:spcAft>
              <a:buFont typeface="+mj-lt"/>
              <a:buAutoNum type="arabicPeriod"/>
            </a:pPr>
            <a:r>
              <a:rPr lang="en-US" sz="2000" dirty="0" smtClean="0">
                <a:solidFill>
                  <a:schemeClr val="tx2"/>
                </a:solidFill>
                <a:effectLst>
                  <a:outerShdw blurRad="38100" dist="25400" dir="2700000" algn="tl">
                    <a:srgbClr val="000000">
                      <a:alpha val="0"/>
                    </a:srgbClr>
                  </a:outerShdw>
                </a:effectLst>
              </a:rPr>
              <a:t>Geolocation Detection Criteria + </a:t>
            </a:r>
            <a:r>
              <a:rPr lang="en-US" sz="2000" dirty="0">
                <a:solidFill>
                  <a:schemeClr val="tx2"/>
                </a:solidFill>
                <a:effectLst>
                  <a:outerShdw blurRad="38100" dist="25400" dir="2700000" algn="tl">
                    <a:srgbClr val="000000">
                      <a:alpha val="0"/>
                    </a:srgbClr>
                  </a:outerShdw>
                </a:effectLst>
              </a:rPr>
              <a:t>Preventions </a:t>
            </a:r>
            <a:r>
              <a:rPr lang="en-US" sz="2000" dirty="0" smtClean="0">
                <a:solidFill>
                  <a:schemeClr val="tx2"/>
                </a:solidFill>
                <a:effectLst>
                  <a:outerShdw blurRad="38100" dist="25400" dir="2700000" algn="tl">
                    <a:srgbClr val="000000">
                      <a:alpha val="0"/>
                    </a:srgbClr>
                  </a:outerShdw>
                </a:effectLst>
              </a:rPr>
              <a:t>Polices </a:t>
            </a:r>
          </a:p>
          <a:p>
            <a:pPr marL="514350" indent="-514350">
              <a:lnSpc>
                <a:spcPts val="2800"/>
              </a:lnSpc>
              <a:spcAft>
                <a:spcPts val="600"/>
              </a:spcAft>
              <a:buFont typeface="+mj-lt"/>
              <a:buAutoNum type="arabicPeriod"/>
            </a:pPr>
            <a:r>
              <a:rPr lang="en-US" sz="2000" dirty="0" smtClean="0">
                <a:solidFill>
                  <a:schemeClr val="tx2"/>
                </a:solidFill>
                <a:effectLst>
                  <a:outerShdw blurRad="38100" dist="25400" dir="2700000" algn="tl">
                    <a:srgbClr val="000000">
                      <a:alpha val="0"/>
                    </a:srgbClr>
                  </a:outerShdw>
                </a:effectLst>
              </a:rPr>
              <a:t>URL Detection Criteria</a:t>
            </a:r>
            <a:r>
              <a:rPr lang="en-US" sz="2000" dirty="0">
                <a:solidFill>
                  <a:schemeClr val="tx2"/>
                </a:solidFill>
                <a:effectLst>
                  <a:outerShdw blurRad="38100" dist="25400" dir="2700000" algn="tl">
                    <a:srgbClr val="000000">
                      <a:alpha val="0"/>
                    </a:srgbClr>
                  </a:outerShdw>
                </a:effectLst>
              </a:rPr>
              <a:t> + Preventions Polices </a:t>
            </a:r>
          </a:p>
          <a:p>
            <a:pPr marL="514350" indent="-514350">
              <a:lnSpc>
                <a:spcPts val="2800"/>
              </a:lnSpc>
              <a:spcAft>
                <a:spcPts val="600"/>
              </a:spcAft>
              <a:buFont typeface="+mj-lt"/>
              <a:buAutoNum type="arabicPeriod"/>
            </a:pPr>
            <a:r>
              <a:rPr lang="en-US" sz="2000" dirty="0" smtClean="0">
                <a:solidFill>
                  <a:schemeClr val="tx2"/>
                </a:solidFill>
                <a:effectLst>
                  <a:outerShdw blurRad="38100" dist="25400" dir="2700000" algn="tl">
                    <a:srgbClr val="000000">
                      <a:alpha val="0"/>
                    </a:srgbClr>
                  </a:outerShdw>
                </a:effectLst>
              </a:rPr>
              <a:t>Site Wide Detection Criteria</a:t>
            </a:r>
            <a:r>
              <a:rPr lang="en-US" sz="2000" dirty="0">
                <a:solidFill>
                  <a:schemeClr val="tx2"/>
                </a:solidFill>
                <a:effectLst>
                  <a:outerShdw blurRad="38100" dist="25400" dir="2700000" algn="tl">
                    <a:srgbClr val="000000">
                      <a:alpha val="0"/>
                    </a:srgbClr>
                  </a:outerShdw>
                </a:effectLst>
              </a:rPr>
              <a:t> + Preventions Polices </a:t>
            </a:r>
          </a:p>
          <a:p>
            <a:pPr marL="514350" indent="-514350">
              <a:lnSpc>
                <a:spcPts val="2800"/>
              </a:lnSpc>
              <a:spcAft>
                <a:spcPts val="600"/>
              </a:spcAft>
              <a:buFont typeface="+mj-lt"/>
              <a:buAutoNum type="arabicPeriod"/>
            </a:pPr>
            <a:endParaRPr lang="en-US" sz="2000" dirty="0" smtClean="0">
              <a:solidFill>
                <a:schemeClr val="tx2"/>
              </a:solidFill>
              <a:effectLst>
                <a:outerShdw blurRad="38100" dist="25400" dir="2700000" algn="tl">
                  <a:srgbClr val="000000">
                    <a:alpha val="0"/>
                  </a:srgbClr>
                </a:outerShdw>
              </a:effectLst>
            </a:endParaRPr>
          </a:p>
          <a:p>
            <a:pPr marL="971550" lvl="1" indent="-514350">
              <a:lnSpc>
                <a:spcPts val="2800"/>
              </a:lnSpc>
              <a:spcAft>
                <a:spcPts val="600"/>
              </a:spcAft>
              <a:buFont typeface="+mj-lt"/>
              <a:buAutoNum type="alphaLcParenR"/>
            </a:pPr>
            <a:endParaRPr lang="en-US" sz="2000" dirty="0" smtClean="0">
              <a:solidFill>
                <a:schemeClr val="tx2"/>
              </a:solidFill>
              <a:effectLst>
                <a:outerShdw blurRad="38100" dist="25400" dir="2700000" algn="tl">
                  <a:srgbClr val="000000">
                    <a:alpha val="0"/>
                  </a:srgbClr>
                </a:outerShdw>
              </a:effectLst>
            </a:endParaRPr>
          </a:p>
          <a:p>
            <a:pPr marL="971550" lvl="1" indent="-514350">
              <a:lnSpc>
                <a:spcPts val="2800"/>
              </a:lnSpc>
              <a:spcAft>
                <a:spcPts val="600"/>
              </a:spcAft>
              <a:buFont typeface="+mj-lt"/>
              <a:buAutoNum type="alphaLcParenR"/>
            </a:pPr>
            <a:endParaRPr lang="en-US" sz="2000" kern="1200" dirty="0" smtClean="0">
              <a:solidFill>
                <a:schemeClr val="tx2"/>
              </a:solidFill>
              <a:effectLst>
                <a:outerShdw blurRad="38100" dist="25400" dir="2700000" algn="tl">
                  <a:srgbClr val="000000">
                    <a:alpha val="0"/>
                  </a:srgbClr>
                </a:outerShdw>
              </a:effectLst>
              <a:latin typeface="+mn-lt"/>
              <a:ea typeface="+mn-ea"/>
              <a:cs typeface="+mn-cs"/>
            </a:endParaRPr>
          </a:p>
          <a:p>
            <a:pPr>
              <a:lnSpc>
                <a:spcPts val="2800"/>
              </a:lnSpc>
              <a:spcAft>
                <a:spcPts val="600"/>
              </a:spcAft>
            </a:pPr>
            <a:endParaRPr lang="en-US" sz="2000" kern="1200" dirty="0" err="1" smtClean="0">
              <a:solidFill>
                <a:schemeClr val="tx2"/>
              </a:solidFill>
              <a:effectLst>
                <a:outerShdw blurRad="38100" dist="25400" dir="2700000" algn="tl">
                  <a:srgbClr val="000000">
                    <a:alpha val="0"/>
                  </a:srgbClr>
                </a:outerShdw>
              </a:effectLst>
              <a:latin typeface="+mn-lt"/>
              <a:ea typeface="+mn-ea"/>
              <a:cs typeface="+mn-cs"/>
            </a:endParaRPr>
          </a:p>
        </p:txBody>
      </p:sp>
      <p:sp>
        <p:nvSpPr>
          <p:cNvPr id="5" name="TextBox 4"/>
          <p:cNvSpPr txBox="1"/>
          <p:nvPr/>
        </p:nvSpPr>
        <p:spPr>
          <a:xfrm>
            <a:off x="7569733" y="555461"/>
            <a:ext cx="304800" cy="381000"/>
          </a:xfrm>
          <a:prstGeom prst="rect">
            <a:avLst/>
          </a:prstGeom>
          <a:noFill/>
        </p:spPr>
        <p:txBody>
          <a:bodyPr wrap="square" lIns="0" tIns="0" rIns="0" bIns="0" rtlCol="0">
            <a:noAutofit/>
          </a:bodyPr>
          <a:lstStyle/>
          <a:p>
            <a:pPr>
              <a:lnSpc>
                <a:spcPct val="90000"/>
              </a:lnSpc>
              <a:spcAft>
                <a:spcPts val="600"/>
              </a:spcAft>
            </a:pPr>
            <a:r>
              <a:rPr lang="en-US" sz="2400" b="1" kern="1200" dirty="0" smtClean="0">
                <a:solidFill>
                  <a:schemeClr val="accent5"/>
                </a:solidFill>
                <a:effectLst>
                  <a:outerShdw blurRad="38100" dist="25400" dir="2700000" algn="tl">
                    <a:srgbClr val="000000">
                      <a:alpha val="0"/>
                    </a:srgbClr>
                  </a:outerShdw>
                </a:effectLst>
                <a:latin typeface="+mn-lt"/>
                <a:ea typeface="+mn-ea"/>
                <a:cs typeface="+mn-cs"/>
              </a:rPr>
              <a:t>1</a:t>
            </a:r>
          </a:p>
        </p:txBody>
      </p:sp>
      <p:sp>
        <p:nvSpPr>
          <p:cNvPr id="6" name="TextBox 5"/>
          <p:cNvSpPr txBox="1"/>
          <p:nvPr/>
        </p:nvSpPr>
        <p:spPr>
          <a:xfrm>
            <a:off x="8037644" y="1319785"/>
            <a:ext cx="381000" cy="396148"/>
          </a:xfrm>
          <a:prstGeom prst="rect">
            <a:avLst/>
          </a:prstGeom>
          <a:noFill/>
        </p:spPr>
        <p:txBody>
          <a:bodyPr wrap="square" lIns="0" tIns="0" rIns="0" bIns="0" rtlCol="0">
            <a:noAutofit/>
          </a:bodyPr>
          <a:lstStyle/>
          <a:p>
            <a:pPr>
              <a:lnSpc>
                <a:spcPct val="90000"/>
              </a:lnSpc>
              <a:spcAft>
                <a:spcPts val="600"/>
              </a:spcAft>
            </a:pPr>
            <a:r>
              <a:rPr lang="en-US" sz="2400" b="1" kern="1200" dirty="0" smtClean="0">
                <a:solidFill>
                  <a:schemeClr val="accent5"/>
                </a:solidFill>
                <a:effectLst>
                  <a:outerShdw blurRad="38100" dist="25400" dir="2700000" algn="tl">
                    <a:srgbClr val="000000">
                      <a:alpha val="0"/>
                    </a:srgbClr>
                  </a:outerShdw>
                </a:effectLst>
                <a:latin typeface="+mn-lt"/>
                <a:ea typeface="+mn-ea"/>
                <a:cs typeface="+mn-cs"/>
              </a:rPr>
              <a:t>2a</a:t>
            </a:r>
          </a:p>
        </p:txBody>
      </p:sp>
      <p:sp>
        <p:nvSpPr>
          <p:cNvPr id="7" name="TextBox 6"/>
          <p:cNvSpPr txBox="1"/>
          <p:nvPr/>
        </p:nvSpPr>
        <p:spPr>
          <a:xfrm>
            <a:off x="7751436" y="1555310"/>
            <a:ext cx="381000" cy="396148"/>
          </a:xfrm>
          <a:prstGeom prst="rect">
            <a:avLst/>
          </a:prstGeom>
          <a:noFill/>
        </p:spPr>
        <p:txBody>
          <a:bodyPr wrap="square" lIns="0" tIns="0" rIns="0" bIns="0" rtlCol="0">
            <a:noAutofit/>
          </a:bodyPr>
          <a:lstStyle/>
          <a:p>
            <a:pPr>
              <a:lnSpc>
                <a:spcPct val="90000"/>
              </a:lnSpc>
              <a:spcAft>
                <a:spcPts val="600"/>
              </a:spcAft>
            </a:pPr>
            <a:r>
              <a:rPr lang="en-US" sz="2400" b="1" kern="1200" dirty="0" smtClean="0">
                <a:solidFill>
                  <a:schemeClr val="accent5"/>
                </a:solidFill>
                <a:effectLst>
                  <a:outerShdw blurRad="38100" dist="25400" dir="2700000" algn="tl">
                    <a:srgbClr val="000000">
                      <a:alpha val="0"/>
                    </a:srgbClr>
                  </a:outerShdw>
                </a:effectLst>
                <a:latin typeface="+mn-lt"/>
                <a:ea typeface="+mn-ea"/>
                <a:cs typeface="+mn-cs"/>
              </a:rPr>
              <a:t>2b</a:t>
            </a:r>
          </a:p>
        </p:txBody>
      </p:sp>
      <p:sp>
        <p:nvSpPr>
          <p:cNvPr id="8" name="TextBox 7"/>
          <p:cNvSpPr txBox="1"/>
          <p:nvPr/>
        </p:nvSpPr>
        <p:spPr>
          <a:xfrm>
            <a:off x="8037644" y="1811393"/>
            <a:ext cx="381000" cy="396148"/>
          </a:xfrm>
          <a:prstGeom prst="rect">
            <a:avLst/>
          </a:prstGeom>
          <a:noFill/>
        </p:spPr>
        <p:txBody>
          <a:bodyPr wrap="square" lIns="0" tIns="0" rIns="0" bIns="0" rtlCol="0">
            <a:noAutofit/>
          </a:bodyPr>
          <a:lstStyle/>
          <a:p>
            <a:pPr>
              <a:lnSpc>
                <a:spcPct val="90000"/>
              </a:lnSpc>
              <a:spcAft>
                <a:spcPts val="600"/>
              </a:spcAft>
            </a:pPr>
            <a:r>
              <a:rPr lang="en-US" sz="2400" b="1" kern="1200" dirty="0" smtClean="0">
                <a:solidFill>
                  <a:schemeClr val="accent5"/>
                </a:solidFill>
                <a:effectLst>
                  <a:outerShdw blurRad="38100" dist="25400" dir="2700000" algn="tl">
                    <a:srgbClr val="000000">
                      <a:alpha val="0"/>
                    </a:srgbClr>
                  </a:outerShdw>
                </a:effectLst>
                <a:latin typeface="+mn-lt"/>
                <a:ea typeface="+mn-ea"/>
                <a:cs typeface="+mn-cs"/>
              </a:rPr>
              <a:t>2c</a:t>
            </a:r>
          </a:p>
        </p:txBody>
      </p:sp>
      <p:sp>
        <p:nvSpPr>
          <p:cNvPr id="9" name="TextBox 8"/>
          <p:cNvSpPr txBox="1"/>
          <p:nvPr/>
        </p:nvSpPr>
        <p:spPr>
          <a:xfrm>
            <a:off x="7425443" y="2232168"/>
            <a:ext cx="381000" cy="396148"/>
          </a:xfrm>
          <a:prstGeom prst="rect">
            <a:avLst/>
          </a:prstGeom>
          <a:noFill/>
        </p:spPr>
        <p:txBody>
          <a:bodyPr wrap="square" lIns="0" tIns="0" rIns="0" bIns="0" rtlCol="0">
            <a:noAutofit/>
          </a:bodyPr>
          <a:lstStyle/>
          <a:p>
            <a:pPr>
              <a:lnSpc>
                <a:spcPct val="90000"/>
              </a:lnSpc>
              <a:spcAft>
                <a:spcPts val="600"/>
              </a:spcAft>
            </a:pPr>
            <a:r>
              <a:rPr lang="en-US" sz="2400" b="1" kern="1200" dirty="0" smtClean="0">
                <a:solidFill>
                  <a:schemeClr val="accent5"/>
                </a:solidFill>
                <a:effectLst>
                  <a:outerShdw blurRad="38100" dist="25400" dir="2700000" algn="tl">
                    <a:srgbClr val="000000">
                      <a:alpha val="0"/>
                    </a:srgbClr>
                  </a:outerShdw>
                </a:effectLst>
                <a:latin typeface="+mn-lt"/>
                <a:ea typeface="+mn-ea"/>
                <a:cs typeface="+mn-cs"/>
              </a:rPr>
              <a:t>3</a:t>
            </a:r>
          </a:p>
        </p:txBody>
      </p:sp>
      <p:sp>
        <p:nvSpPr>
          <p:cNvPr id="10" name="TextBox 9"/>
          <p:cNvSpPr txBox="1"/>
          <p:nvPr/>
        </p:nvSpPr>
        <p:spPr>
          <a:xfrm>
            <a:off x="7425443" y="3630936"/>
            <a:ext cx="381000" cy="396148"/>
          </a:xfrm>
          <a:prstGeom prst="rect">
            <a:avLst/>
          </a:prstGeom>
          <a:noFill/>
        </p:spPr>
        <p:txBody>
          <a:bodyPr wrap="square" lIns="0" tIns="0" rIns="0" bIns="0" rtlCol="0">
            <a:noAutofit/>
          </a:bodyPr>
          <a:lstStyle/>
          <a:p>
            <a:pPr>
              <a:lnSpc>
                <a:spcPct val="90000"/>
              </a:lnSpc>
              <a:spcAft>
                <a:spcPts val="600"/>
              </a:spcAft>
            </a:pPr>
            <a:r>
              <a:rPr lang="en-US" sz="2400" b="1" kern="1200" dirty="0" smtClean="0">
                <a:solidFill>
                  <a:schemeClr val="accent5"/>
                </a:solidFill>
                <a:effectLst>
                  <a:outerShdw blurRad="38100" dist="25400" dir="2700000" algn="tl">
                    <a:srgbClr val="000000">
                      <a:alpha val="0"/>
                    </a:srgbClr>
                  </a:outerShdw>
                </a:effectLst>
                <a:latin typeface="+mn-lt"/>
                <a:ea typeface="+mn-ea"/>
                <a:cs typeface="+mn-cs"/>
              </a:rPr>
              <a:t>4</a:t>
            </a:r>
          </a:p>
        </p:txBody>
      </p:sp>
      <p:sp>
        <p:nvSpPr>
          <p:cNvPr id="11" name="TextBox 10"/>
          <p:cNvSpPr txBox="1"/>
          <p:nvPr/>
        </p:nvSpPr>
        <p:spPr>
          <a:xfrm>
            <a:off x="7530177" y="5029704"/>
            <a:ext cx="381000" cy="396148"/>
          </a:xfrm>
          <a:prstGeom prst="rect">
            <a:avLst/>
          </a:prstGeom>
          <a:noFill/>
        </p:spPr>
        <p:txBody>
          <a:bodyPr wrap="square" lIns="0" tIns="0" rIns="0" bIns="0" rtlCol="0">
            <a:noAutofit/>
          </a:bodyPr>
          <a:lstStyle/>
          <a:p>
            <a:pPr>
              <a:lnSpc>
                <a:spcPct val="90000"/>
              </a:lnSpc>
              <a:spcAft>
                <a:spcPts val="600"/>
              </a:spcAft>
            </a:pPr>
            <a:r>
              <a:rPr lang="en-US" sz="2400" b="1" kern="1200" dirty="0" smtClean="0">
                <a:solidFill>
                  <a:schemeClr val="accent5"/>
                </a:solidFill>
                <a:effectLst>
                  <a:outerShdw blurRad="38100" dist="25400" dir="2700000" algn="tl">
                    <a:srgbClr val="000000">
                      <a:alpha val="0"/>
                    </a:srgbClr>
                  </a:outerShdw>
                </a:effectLst>
                <a:latin typeface="+mn-lt"/>
                <a:ea typeface="+mn-ea"/>
                <a:cs typeface="+mn-cs"/>
              </a:rPr>
              <a:t>5</a:t>
            </a:r>
          </a:p>
        </p:txBody>
      </p:sp>
      <p:sp>
        <p:nvSpPr>
          <p:cNvPr id="12" name="TextBox 11"/>
          <p:cNvSpPr txBox="1"/>
          <p:nvPr/>
        </p:nvSpPr>
        <p:spPr>
          <a:xfrm>
            <a:off x="7227332" y="1415245"/>
            <a:ext cx="381000" cy="396148"/>
          </a:xfrm>
          <a:prstGeom prst="rect">
            <a:avLst/>
          </a:prstGeom>
          <a:noFill/>
        </p:spPr>
        <p:txBody>
          <a:bodyPr wrap="square" lIns="0" tIns="0" rIns="0" bIns="0" rtlCol="0">
            <a:noAutofit/>
          </a:bodyPr>
          <a:lstStyle/>
          <a:p>
            <a:pPr>
              <a:lnSpc>
                <a:spcPct val="90000"/>
              </a:lnSpc>
              <a:spcAft>
                <a:spcPts val="600"/>
              </a:spcAft>
            </a:pPr>
            <a:r>
              <a:rPr lang="en-US" sz="2400" b="1" kern="1200" dirty="0" smtClean="0">
                <a:solidFill>
                  <a:schemeClr val="accent5"/>
                </a:solidFill>
                <a:effectLst>
                  <a:outerShdw blurRad="38100" dist="25400" dir="2700000" algn="tl">
                    <a:srgbClr val="000000">
                      <a:alpha val="0"/>
                    </a:srgbClr>
                  </a:outerShdw>
                </a:effectLst>
                <a:latin typeface="+mn-lt"/>
                <a:ea typeface="+mn-ea"/>
                <a:cs typeface="+mn-cs"/>
              </a:rPr>
              <a:t>2</a:t>
            </a:r>
          </a:p>
        </p:txBody>
      </p:sp>
    </p:spTree>
    <p:extLst>
      <p:ext uri="{BB962C8B-B14F-4D97-AF65-F5344CB8AC3E}">
        <p14:creationId xmlns:p14="http://schemas.microsoft.com/office/powerpoint/2010/main" val="15170763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9756" y="980728"/>
            <a:ext cx="6638962" cy="5384825"/>
          </a:xfrm>
          <a:prstGeom prst="rect">
            <a:avLst/>
          </a:prstGeom>
          <a:ln>
            <a:noFill/>
          </a:ln>
          <a:effectLst>
            <a:outerShdw blurRad="190500" algn="tl" rotWithShape="0">
              <a:srgbClr val="000000">
                <a:alpha val="70000"/>
              </a:srgbClr>
            </a:outerShdw>
          </a:effectLst>
        </p:spPr>
      </p:pic>
      <p:sp>
        <p:nvSpPr>
          <p:cNvPr id="3" name="Rectangle 2"/>
          <p:cNvSpPr>
            <a:spLocks noChangeArrowheads="1"/>
          </p:cNvSpPr>
          <p:nvPr/>
        </p:nvSpPr>
        <p:spPr bwMode="auto">
          <a:xfrm>
            <a:off x="7102524" y="1384315"/>
            <a:ext cx="4680520" cy="4708981"/>
          </a:xfrm>
          <a:prstGeom prst="rect">
            <a:avLst/>
          </a:prstGeom>
          <a:solidFill>
            <a:schemeClr val="tx2">
              <a:lumMod val="20000"/>
              <a:lumOff val="80000"/>
            </a:schemeClr>
          </a:solidFill>
          <a:ln>
            <a:solidFill>
              <a:srgbClr val="FF0000"/>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when HTTP_REQUEST {</a:t>
            </a:r>
            <a:endParaRPr kumimoji="0" lang="en-US" sz="1100" b="0" i="0" u="none" strike="noStrike" cap="none" normalizeH="0" baseline="0" dirty="0" smtClean="0">
              <a:ln>
                <a:noFill/>
              </a:ln>
              <a:solidFill>
                <a:srgbClr val="3366F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set </a:t>
            </a:r>
            <a:r>
              <a:rPr kumimoji="0" lang="en-US" sz="1000" b="0" i="0" u="none" strike="noStrike" cap="none" normalizeH="0" baseline="0" dirty="0" err="1"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userhost</a:t>
            </a: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[HTTP::host]</a:t>
            </a:r>
            <a:endParaRPr kumimoji="0" lang="en-US" sz="1100" b="0" i="0" u="none" strike="noStrike" cap="none" normalizeH="0" baseline="0" dirty="0" smtClean="0">
              <a:ln>
                <a:noFill/>
              </a:ln>
              <a:solidFill>
                <a:srgbClr val="3366F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if { [HTTP::cookie exists f5korealab] } {</a:t>
            </a:r>
            <a:endParaRPr kumimoji="0" lang="en-US" sz="1100" b="0" i="0" u="none" strike="noStrike" cap="none" normalizeH="0" baseline="0" dirty="0" smtClean="0">
              <a:ln>
                <a:noFill/>
              </a:ln>
              <a:solidFill>
                <a:srgbClr val="3366F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if { [HTTP::cookie value f5korealab] equals "mall" } {</a:t>
            </a:r>
            <a:endParaRPr kumimoji="0" lang="en-US" sz="1100" b="0" i="0" u="none" strike="noStrike" cap="none" normalizeH="0" baseline="0" dirty="0" smtClean="0">
              <a:ln>
                <a:noFill/>
              </a:ln>
              <a:solidFill>
                <a:srgbClr val="3366F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pool </a:t>
            </a:r>
            <a:r>
              <a:rPr kumimoji="0" lang="en-US" sz="1000" b="0" i="0" u="none" strike="noStrike" cap="none" normalizeH="0" baseline="0" dirty="0" err="1"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Mall_Pool</a:t>
            </a:r>
            <a:endParaRPr kumimoji="0" lang="en-US" sz="1100" b="0" i="0" u="none" strike="noStrike" cap="none" normalizeH="0" baseline="0" dirty="0" smtClean="0">
              <a:ln>
                <a:noFill/>
              </a:ln>
              <a:solidFill>
                <a:srgbClr val="3366F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 else { HTTP::redirect "</a:t>
            </a: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hlinkClick r:id="rId3"/>
              </a:rPr>
              <a:t>http://$</a:t>
            </a:r>
            <a:r>
              <a:rPr kumimoji="0" lang="en-US" sz="1000" b="0" i="0" u="none" strike="noStrike" cap="none" normalizeH="0" baseline="0" dirty="0" err="1"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hlinkClick r:id="rId3"/>
              </a:rPr>
              <a:t>userhost</a:t>
            </a: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a:t>
            </a:r>
            <a:endParaRPr kumimoji="0" lang="en-US" sz="1100" b="0" i="0" u="none" strike="noStrike" cap="none" normalizeH="0" baseline="0" dirty="0" smtClean="0">
              <a:ln>
                <a:noFill/>
              </a:ln>
              <a:solidFill>
                <a:srgbClr val="3366F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 else {</a:t>
            </a:r>
            <a:endParaRPr kumimoji="0" lang="en-US" sz="1100" b="0" i="0" u="none" strike="noStrike" cap="none" normalizeH="0" baseline="0" dirty="0" smtClean="0">
              <a:ln>
                <a:noFill/>
              </a:ln>
              <a:solidFill>
                <a:srgbClr val="3366F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set location "[HTTP::host][HTTP::uri]"</a:t>
            </a:r>
            <a:endParaRPr kumimoji="0" lang="en-US" sz="1100" b="0" i="0" u="none" strike="noStrike" cap="none" normalizeH="0" baseline="0" dirty="0" smtClean="0">
              <a:ln>
                <a:noFill/>
              </a:ln>
              <a:solidFill>
                <a:srgbClr val="3366F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set message1 "123"</a:t>
            </a:r>
            <a:endParaRPr kumimoji="0" lang="en-US" sz="1100" b="0" i="0" u="none" strike="noStrike" cap="none" normalizeH="0" baseline="0" dirty="0" smtClean="0">
              <a:ln>
                <a:noFill/>
              </a:ln>
              <a:solidFill>
                <a:srgbClr val="3366F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HTTP::respond 200 content "</a:t>
            </a:r>
            <a:endParaRPr kumimoji="0" lang="en-US" sz="1100" b="0" i="0" u="none" strike="noStrike" cap="none" normalizeH="0" baseline="0" dirty="0" smtClean="0">
              <a:ln>
                <a:noFill/>
              </a:ln>
              <a:solidFill>
                <a:srgbClr val="3366F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&lt;html&gt;&lt;head&gt;&lt;/head&gt;&lt;body&gt;</a:t>
            </a:r>
            <a:endParaRPr kumimoji="0" lang="en-US" sz="1100" b="0" i="0" u="none" strike="noStrike" cap="none" normalizeH="0" baseline="0" dirty="0" smtClean="0">
              <a:ln>
                <a:noFill/>
              </a:ln>
              <a:solidFill>
                <a:srgbClr val="3366F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&lt;script type=\"text/</a:t>
            </a:r>
            <a:r>
              <a:rPr kumimoji="0" lang="en-US" sz="1000" b="0" i="0" u="none" strike="noStrike" cap="none" normalizeH="0" baseline="0" dirty="0" err="1"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javascript</a:t>
            </a: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\"&gt;</a:t>
            </a:r>
            <a:endParaRPr kumimoji="0" lang="en-US" sz="1100" b="0" i="0" u="none" strike="noStrike" cap="none" normalizeH="0" baseline="0" dirty="0" smtClean="0">
              <a:ln>
                <a:noFill/>
              </a:ln>
              <a:solidFill>
                <a:srgbClr val="3366F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function sleep(</a:t>
            </a:r>
            <a:r>
              <a:rPr kumimoji="0" lang="en-US" sz="1000" b="0" i="0" u="none" strike="noStrike" cap="none" normalizeH="0" baseline="0" dirty="0" err="1"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ms</a:t>
            </a: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a:t>
            </a:r>
            <a:endParaRPr kumimoji="0" lang="en-US" sz="1100" b="0" i="0" u="none" strike="noStrike" cap="none" normalizeH="0" baseline="0" dirty="0" smtClean="0">
              <a:ln>
                <a:noFill/>
              </a:ln>
              <a:solidFill>
                <a:srgbClr val="3366F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a:t>
            </a:r>
            <a:r>
              <a:rPr kumimoji="0" lang="en-US" sz="1000" b="0" i="0" u="none" strike="noStrike" cap="none" normalizeH="0" baseline="0" dirty="0" err="1"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var</a:t>
            </a: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a:t>
            </a:r>
            <a:r>
              <a:rPr kumimoji="0" lang="en-US" sz="1000" b="0" i="0" u="none" strike="noStrike" cap="none" normalizeH="0" baseline="0" dirty="0" err="1"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dt</a:t>
            </a: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 new Date();</a:t>
            </a:r>
            <a:endParaRPr kumimoji="0" lang="en-US" sz="1100" b="0" i="0" u="none" strike="noStrike" cap="none" normalizeH="0" baseline="0" dirty="0" smtClean="0">
              <a:ln>
                <a:noFill/>
              </a:ln>
              <a:solidFill>
                <a:srgbClr val="3366F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a:t>
            </a:r>
            <a:r>
              <a:rPr kumimoji="0" lang="en-US" sz="1000" b="0" i="0" u="none" strike="noStrike" cap="none" normalizeH="0" baseline="0" dirty="0" err="1"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dt.setTime</a:t>
            </a: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a:t>
            </a:r>
            <a:r>
              <a:rPr kumimoji="0" lang="en-US" sz="1000" b="0" i="0" u="none" strike="noStrike" cap="none" normalizeH="0" baseline="0" dirty="0" err="1"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dt.getTime</a:t>
            </a: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 </a:t>
            </a:r>
            <a:r>
              <a:rPr kumimoji="0" lang="en-US" sz="1000" b="0" i="0" u="none" strike="noStrike" cap="none" normalizeH="0" baseline="0" dirty="0" err="1"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ms</a:t>
            </a: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a:t>
            </a:r>
            <a:endParaRPr kumimoji="0" lang="en-US" sz="1100" b="0" i="0" u="none" strike="noStrike" cap="none" normalizeH="0" baseline="0" dirty="0" smtClean="0">
              <a:ln>
                <a:noFill/>
              </a:ln>
              <a:solidFill>
                <a:srgbClr val="3366F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while (new Date().</a:t>
            </a:r>
            <a:r>
              <a:rPr kumimoji="0" lang="en-US" sz="1000" b="0" i="0" u="none" strike="noStrike" cap="none" normalizeH="0" baseline="0" dirty="0" err="1"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getTime</a:t>
            </a: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&lt; </a:t>
            </a:r>
            <a:r>
              <a:rPr kumimoji="0" lang="en-US" sz="1000" b="0" i="0" u="none" strike="noStrike" cap="none" normalizeH="0" baseline="0" dirty="0" err="1"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dt.getTime</a:t>
            </a: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a:t>
            </a:r>
            <a:endParaRPr kumimoji="0" lang="en-US" sz="1100" b="0" i="0" u="none" strike="noStrike" cap="none" normalizeH="0" baseline="0" dirty="0" smtClean="0">
              <a:ln>
                <a:noFill/>
              </a:ln>
              <a:solidFill>
                <a:srgbClr val="3366F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a:t>
            </a:r>
            <a:endParaRPr kumimoji="0" lang="en-US" sz="1100" b="0" i="0" u="none" strike="noStrike" cap="none" normalizeH="0" baseline="0" dirty="0" smtClean="0">
              <a:ln>
                <a:noFill/>
              </a:ln>
              <a:solidFill>
                <a:srgbClr val="3366F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function redirect() {</a:t>
            </a:r>
            <a:endParaRPr kumimoji="0" lang="en-US" sz="1100" b="0" i="0" u="none" strike="noStrike" cap="none" normalizeH="0" baseline="0" dirty="0" smtClean="0">
              <a:ln>
                <a:noFill/>
              </a:ln>
              <a:solidFill>
                <a:srgbClr val="3366F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a:t>
            </a:r>
            <a:r>
              <a:rPr kumimoji="0" lang="en-US" sz="1000" b="0" i="0" u="none" strike="noStrike" cap="none" normalizeH="0" baseline="0" dirty="0" err="1"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var</a:t>
            </a: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today = new Date();</a:t>
            </a:r>
            <a:endParaRPr kumimoji="0" lang="en-US" sz="1100" b="0" i="0" u="none" strike="noStrike" cap="none" normalizeH="0" baseline="0" dirty="0" smtClean="0">
              <a:ln>
                <a:noFill/>
              </a:ln>
              <a:solidFill>
                <a:srgbClr val="3366F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a:t>
            </a:r>
            <a:r>
              <a:rPr kumimoji="0" lang="en-US" sz="1000" b="0" i="0" u="none" strike="noStrike" cap="none" normalizeH="0" baseline="0" dirty="0" err="1"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today.setDate</a:t>
            </a: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a:t>
            </a:r>
            <a:r>
              <a:rPr kumimoji="0" lang="en-US" sz="1000" b="0" i="0" u="none" strike="noStrike" cap="none" normalizeH="0" baseline="0" dirty="0" err="1"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today.getDate</a:t>
            </a: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+ 1);</a:t>
            </a:r>
            <a:endParaRPr kumimoji="0" lang="en-US" sz="1100" b="0" i="0" u="none" strike="noStrike" cap="none" normalizeH="0" baseline="0" dirty="0" smtClean="0">
              <a:ln>
                <a:noFill/>
              </a:ln>
              <a:solidFill>
                <a:srgbClr val="3366F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a:t>
            </a:r>
            <a:r>
              <a:rPr kumimoji="0" lang="en-US" sz="1000" b="0" i="0" u="none" strike="noStrike" cap="none" normalizeH="0" baseline="0" dirty="0" err="1"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document.cookie</a:t>
            </a: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 \"f5korealab=mall; path=/\; expires=\" + </a:t>
            </a:r>
            <a:r>
              <a:rPr kumimoji="0" lang="en-US" sz="1000" b="0" i="0" u="none" strike="noStrike" cap="none" normalizeH="0" baseline="0" dirty="0" err="1"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today.toGMTString</a:t>
            </a: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 \"; domain=$</a:t>
            </a:r>
            <a:r>
              <a:rPr kumimoji="0" lang="en-US" sz="1000" b="0" i="0" u="none" strike="noStrike" cap="none" normalizeH="0" baseline="0" dirty="0" err="1"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userhost</a:t>
            </a: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a:t>
            </a:r>
            <a:endParaRPr kumimoji="0" lang="en-US" sz="1100" b="0" i="0" u="none" strike="noStrike" cap="none" normalizeH="0" baseline="0" dirty="0" smtClean="0">
              <a:ln>
                <a:noFill/>
              </a:ln>
              <a:solidFill>
                <a:srgbClr val="3366F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a:t>
            </a:r>
            <a:r>
              <a:rPr kumimoji="0" lang="en-US" sz="1000" b="0" i="0" u="none" strike="noStrike" cap="none" normalizeH="0" baseline="0" dirty="0" err="1"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window.location</a:t>
            </a: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a:t>
            </a: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hlinkClick r:id="rId4"/>
              </a:rPr>
              <a:t>http://$location\</a:t>
            </a:r>
            <a:r>
              <a:rPr kumimoji="0" lang="en-US" sz="1000" b="0" i="0" u="none" strike="noStrike" cap="none" normalizeH="0" baseline="0" dirty="0" smtClean="0">
                <a:ln>
                  <a:noFill/>
                </a:ln>
                <a:solidFill>
                  <a:srgbClr val="3366FF"/>
                </a:solidFill>
                <a:effectLst/>
                <a:latin typeface="Gulim" panose="020B0600000101010101" pitchFamily="34" charset="-127"/>
                <a:ea typeface="Gulim" panose="020B0600000101010101" pitchFamily="34" charset="-127"/>
                <a:cs typeface="Times New Roman" panose="02020603050405020304" pitchFamily="18" charset="0"/>
              </a:rPr>
              <a:t>"; </a:t>
            </a:r>
            <a:endParaRPr kumimoji="0" lang="en-US" sz="1800" b="0" i="0" u="none" strike="noStrike" cap="none" normalizeH="0" baseline="0" dirty="0" smtClean="0">
              <a:ln>
                <a:noFill/>
              </a:ln>
              <a:solidFill>
                <a:srgbClr val="3366FF"/>
              </a:solidFill>
              <a:effectLst/>
              <a:latin typeface="Arial" panose="020B0604020202020204" pitchFamily="34" charset="0"/>
            </a:endParaRPr>
          </a:p>
        </p:txBody>
      </p:sp>
      <p:sp>
        <p:nvSpPr>
          <p:cNvPr id="4" name="TextBox 3"/>
          <p:cNvSpPr txBox="1"/>
          <p:nvPr/>
        </p:nvSpPr>
        <p:spPr>
          <a:xfrm>
            <a:off x="3732212" y="384919"/>
            <a:ext cx="7907870" cy="307777"/>
          </a:xfrm>
          <a:prstGeom prst="rect">
            <a:avLst/>
          </a:prstGeom>
        </p:spPr>
        <p:txBody>
          <a:bodyPr wrap="none" lIns="0" tIns="0" rIns="0" bIns="0" rtlCol="0">
            <a:spAutoFit/>
          </a:bodyPr>
          <a:lstStyle/>
          <a:p>
            <a:r>
              <a:rPr lang="zh-CN" altLang="en-US" sz="2000" dirty="0" smtClean="0"/>
              <a:t>韩国总统府</a:t>
            </a:r>
            <a:r>
              <a:rPr lang="en-US" altLang="zh-CN" sz="2000" dirty="0" smtClean="0"/>
              <a:t> </a:t>
            </a:r>
            <a:r>
              <a:rPr lang="en-US" sz="2000" dirty="0"/>
              <a:t>National Intelligence Service( NIS )</a:t>
            </a:r>
            <a:r>
              <a:rPr lang="en-US" altLang="zh-CN" sz="2000" dirty="0" smtClean="0"/>
              <a:t> </a:t>
            </a:r>
            <a:r>
              <a:rPr lang="en-US" altLang="zh-CN" sz="2000" dirty="0"/>
              <a:t>Cyber Attack</a:t>
            </a:r>
            <a:r>
              <a:rPr lang="en-US" altLang="zh-CN" sz="2000" dirty="0" smtClean="0"/>
              <a:t>  </a:t>
            </a:r>
            <a:r>
              <a:rPr lang="en-US" altLang="zh-CN" sz="1400" dirty="0" smtClean="0">
                <a:solidFill>
                  <a:srgbClr val="FF0000"/>
                </a:solidFill>
              </a:rPr>
              <a:t>2013-06-26</a:t>
            </a:r>
            <a:endParaRPr lang="en-US" sz="1400" dirty="0" smtClean="0">
              <a:solidFill>
                <a:srgbClr val="FF0000"/>
              </a:solidFill>
            </a:endParaRPr>
          </a:p>
        </p:txBody>
      </p:sp>
      <p:sp>
        <p:nvSpPr>
          <p:cNvPr id="5" name="标题 1"/>
          <p:cNvSpPr txBox="1">
            <a:spLocks/>
          </p:cNvSpPr>
          <p:nvPr/>
        </p:nvSpPr>
        <p:spPr>
          <a:xfrm>
            <a:off x="198120" y="304800"/>
            <a:ext cx="4372292" cy="597337"/>
          </a:xfrm>
          <a:prstGeom prst="rect">
            <a:avLst/>
          </a:prstGeom>
        </p:spPr>
        <p:txBody>
          <a:bodyPr/>
          <a:lstStyle>
            <a:lvl1pPr algn="l" defTabSz="914400" rtl="0" eaLnBrk="1" latinLnBrk="0" hangingPunct="1">
              <a:lnSpc>
                <a:spcPct val="80000"/>
              </a:lnSpc>
              <a:spcBef>
                <a:spcPct val="0"/>
              </a:spcBef>
              <a:buNone/>
              <a:defRPr lang="en-US" sz="3400" kern="1200" spc="-30" baseline="0" dirty="0" smtClean="0">
                <a:solidFill>
                  <a:srgbClr val="305F8A"/>
                </a:solidFill>
                <a:effectLst>
                  <a:outerShdw blurRad="38100" dist="25400" dir="2700000" algn="tl">
                    <a:srgbClr val="000000">
                      <a:alpha val="0"/>
                    </a:srgbClr>
                  </a:outerShdw>
                </a:effectLst>
                <a:latin typeface="+mj-lt"/>
                <a:ea typeface="+mj-ea"/>
                <a:cs typeface="+mj-cs"/>
              </a:defRPr>
            </a:lvl1pPr>
          </a:lstStyle>
          <a:p>
            <a:r>
              <a:rPr lang="en-US" dirty="0" err="1" smtClean="0"/>
              <a:t>DDoS</a:t>
            </a:r>
            <a:r>
              <a:rPr lang="zh-CN" altLang="en-US" dirty="0" smtClean="0"/>
              <a:t>对抗案例</a:t>
            </a:r>
            <a:r>
              <a:rPr lang="en-US" dirty="0" smtClean="0"/>
              <a:t/>
            </a:r>
            <a:br>
              <a:rPr lang="en-US" dirty="0" smtClean="0"/>
            </a:br>
            <a:endParaRPr kumimoji="1" lang="en-US" altLang="zh-CN" dirty="0"/>
          </a:p>
        </p:txBody>
      </p:sp>
    </p:spTree>
    <p:extLst>
      <p:ext uri="{BB962C8B-B14F-4D97-AF65-F5344CB8AC3E}">
        <p14:creationId xmlns:p14="http://schemas.microsoft.com/office/powerpoint/2010/main" val="6947005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492375"/>
            <a:ext cx="10360501" cy="1470025"/>
          </a:xfrm>
        </p:spPr>
        <p:txBody>
          <a:bodyPr/>
          <a:lstStyle/>
          <a:p>
            <a:pPr algn="ctr"/>
            <a:r>
              <a:rPr lang="en-US" sz="8000" dirty="0" smtClean="0"/>
              <a:t>Web Fraud Protection Architect</a:t>
            </a:r>
            <a:endParaRPr lang="en-US" sz="8000" dirty="0"/>
          </a:p>
        </p:txBody>
      </p:sp>
    </p:spTree>
    <p:extLst>
      <p:ext uri="{BB962C8B-B14F-4D97-AF65-F5344CB8AC3E}">
        <p14:creationId xmlns:p14="http://schemas.microsoft.com/office/powerpoint/2010/main" val="57234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8469" y="381000"/>
            <a:ext cx="10969943" cy="1143000"/>
          </a:xfrm>
        </p:spPr>
        <p:txBody>
          <a:bodyPr/>
          <a:lstStyle/>
          <a:p>
            <a:r>
              <a:rPr lang="zh-CN" altLang="en-US" dirty="0"/>
              <a:t>客户浏览访问是最脆弱的环节</a:t>
            </a:r>
            <a:endParaRPr lang="en-US" dirty="0"/>
          </a:p>
        </p:txBody>
      </p:sp>
      <p:sp>
        <p:nvSpPr>
          <p:cNvPr id="3" name="Rounded Rectangle 2"/>
          <p:cNvSpPr/>
          <p:nvPr/>
        </p:nvSpPr>
        <p:spPr>
          <a:xfrm>
            <a:off x="7161212" y="1501083"/>
            <a:ext cx="4243388" cy="4709160"/>
          </a:xfrm>
          <a:prstGeom prst="roundRect">
            <a:avLst>
              <a:gd name="adj" fmla="val 1786"/>
            </a:avLst>
          </a:prstGeom>
          <a:solidFill>
            <a:schemeClr val="bg1">
              <a:lumMod val="95000"/>
            </a:schemeClr>
          </a:solidFill>
          <a:ln w="19050">
            <a:solidFill>
              <a:schemeClr val="bg1">
                <a:lumMod val="65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t" anchorCtr="0" forceAA="0" compatLnSpc="1">
            <a:prstTxWarp prst="textNoShape">
              <a:avLst/>
            </a:prstTxWarp>
            <a:noAutofit/>
          </a:bodyPr>
          <a:lstStyle/>
          <a:p>
            <a:endParaRPr lang="en-US" sz="2000" b="1" dirty="0">
              <a:solidFill>
                <a:schemeClr val="accent1"/>
              </a:solidFill>
              <a:effectLst>
                <a:outerShdw blurRad="25400" dist="25400" dir="2700000" algn="tl">
                  <a:srgbClr val="000000">
                    <a:alpha val="0"/>
                  </a:srgbClr>
                </a:outerShdw>
              </a:effectLst>
            </a:endParaRPr>
          </a:p>
        </p:txBody>
      </p:sp>
      <p:grpSp>
        <p:nvGrpSpPr>
          <p:cNvPr id="7" name="Group 6"/>
          <p:cNvGrpSpPr/>
          <p:nvPr/>
        </p:nvGrpSpPr>
        <p:grpSpPr>
          <a:xfrm>
            <a:off x="5143358" y="2976611"/>
            <a:ext cx="1140110" cy="871430"/>
            <a:chOff x="4213954" y="3063875"/>
            <a:chExt cx="855305" cy="653573"/>
          </a:xfrm>
        </p:grpSpPr>
        <p:sp>
          <p:nvSpPr>
            <p:cNvPr id="8" name="Freeform 57"/>
            <p:cNvSpPr>
              <a:spLocks noEditPoints="1"/>
            </p:cNvSpPr>
            <p:nvPr/>
          </p:nvSpPr>
          <p:spPr bwMode="auto">
            <a:xfrm>
              <a:off x="4408244" y="3063875"/>
              <a:ext cx="466725" cy="468313"/>
            </a:xfrm>
            <a:custGeom>
              <a:avLst/>
              <a:gdLst>
                <a:gd name="T0" fmla="*/ 0 w 520"/>
                <a:gd name="T1" fmla="*/ 260 h 520"/>
                <a:gd name="T2" fmla="*/ 520 w 520"/>
                <a:gd name="T3" fmla="*/ 260 h 520"/>
                <a:gd name="T4" fmla="*/ 398 w 520"/>
                <a:gd name="T5" fmla="*/ 85 h 520"/>
                <a:gd name="T6" fmla="*/ 433 w 520"/>
                <a:gd name="T7" fmla="*/ 119 h 520"/>
                <a:gd name="T8" fmla="*/ 476 w 520"/>
                <a:gd name="T9" fmla="*/ 226 h 520"/>
                <a:gd name="T10" fmla="*/ 465 w 520"/>
                <a:gd name="T11" fmla="*/ 194 h 520"/>
                <a:gd name="T12" fmla="*/ 443 w 520"/>
                <a:gd name="T13" fmla="*/ 182 h 520"/>
                <a:gd name="T14" fmla="*/ 413 w 520"/>
                <a:gd name="T15" fmla="*/ 153 h 520"/>
                <a:gd name="T16" fmla="*/ 373 w 520"/>
                <a:gd name="T17" fmla="*/ 158 h 520"/>
                <a:gd name="T18" fmla="*/ 387 w 520"/>
                <a:gd name="T19" fmla="*/ 123 h 520"/>
                <a:gd name="T20" fmla="*/ 399 w 520"/>
                <a:gd name="T21" fmla="*/ 92 h 520"/>
                <a:gd name="T22" fmla="*/ 369 w 520"/>
                <a:gd name="T23" fmla="*/ 75 h 520"/>
                <a:gd name="T24" fmla="*/ 383 w 520"/>
                <a:gd name="T25" fmla="*/ 107 h 520"/>
                <a:gd name="T26" fmla="*/ 362 w 520"/>
                <a:gd name="T27" fmla="*/ 99 h 520"/>
                <a:gd name="T28" fmla="*/ 326 w 520"/>
                <a:gd name="T29" fmla="*/ 91 h 520"/>
                <a:gd name="T30" fmla="*/ 270 w 520"/>
                <a:gd name="T31" fmla="*/ 78 h 520"/>
                <a:gd name="T32" fmla="*/ 241 w 520"/>
                <a:gd name="T33" fmla="*/ 126 h 520"/>
                <a:gd name="T34" fmla="*/ 291 w 520"/>
                <a:gd name="T35" fmla="*/ 95 h 520"/>
                <a:gd name="T36" fmla="*/ 322 w 520"/>
                <a:gd name="T37" fmla="*/ 177 h 520"/>
                <a:gd name="T38" fmla="*/ 293 w 520"/>
                <a:gd name="T39" fmla="*/ 158 h 520"/>
                <a:gd name="T40" fmla="*/ 252 w 520"/>
                <a:gd name="T41" fmla="*/ 184 h 520"/>
                <a:gd name="T42" fmla="*/ 184 w 520"/>
                <a:gd name="T43" fmla="*/ 236 h 520"/>
                <a:gd name="T44" fmla="*/ 170 w 520"/>
                <a:gd name="T45" fmla="*/ 239 h 520"/>
                <a:gd name="T46" fmla="*/ 122 w 520"/>
                <a:gd name="T47" fmla="*/ 266 h 520"/>
                <a:gd name="T48" fmla="*/ 141 w 520"/>
                <a:gd name="T49" fmla="*/ 290 h 520"/>
                <a:gd name="T50" fmla="*/ 152 w 520"/>
                <a:gd name="T51" fmla="*/ 326 h 520"/>
                <a:gd name="T52" fmla="*/ 259 w 520"/>
                <a:gd name="T53" fmla="*/ 359 h 520"/>
                <a:gd name="T54" fmla="*/ 238 w 520"/>
                <a:gd name="T55" fmla="*/ 426 h 520"/>
                <a:gd name="T56" fmla="*/ 234 w 520"/>
                <a:gd name="T57" fmla="*/ 485 h 520"/>
                <a:gd name="T58" fmla="*/ 187 w 520"/>
                <a:gd name="T59" fmla="*/ 484 h 520"/>
                <a:gd name="T60" fmla="*/ 105 w 520"/>
                <a:gd name="T61" fmla="*/ 409 h 520"/>
                <a:gd name="T62" fmla="*/ 101 w 520"/>
                <a:gd name="T63" fmla="*/ 342 h 520"/>
                <a:gd name="T64" fmla="*/ 128 w 520"/>
                <a:gd name="T65" fmla="*/ 302 h 520"/>
                <a:gd name="T66" fmla="*/ 89 w 520"/>
                <a:gd name="T67" fmla="*/ 209 h 520"/>
                <a:gd name="T68" fmla="*/ 74 w 520"/>
                <a:gd name="T69" fmla="*/ 244 h 520"/>
                <a:gd name="T70" fmla="*/ 93 w 520"/>
                <a:gd name="T71" fmla="*/ 150 h 520"/>
                <a:gd name="T72" fmla="*/ 106 w 520"/>
                <a:gd name="T73" fmla="*/ 93 h 520"/>
                <a:gd name="T74" fmla="*/ 217 w 520"/>
                <a:gd name="T75" fmla="*/ 55 h 520"/>
                <a:gd name="T76" fmla="*/ 242 w 520"/>
                <a:gd name="T77" fmla="*/ 55 h 520"/>
                <a:gd name="T78" fmla="*/ 294 w 520"/>
                <a:gd name="T79" fmla="*/ 51 h 520"/>
                <a:gd name="T80" fmla="*/ 421 w 520"/>
                <a:gd name="T81" fmla="*/ 424 h 520"/>
                <a:gd name="T82" fmla="*/ 423 w 520"/>
                <a:gd name="T83" fmla="*/ 400 h 520"/>
                <a:gd name="T84" fmla="*/ 402 w 520"/>
                <a:gd name="T85" fmla="*/ 325 h 520"/>
                <a:gd name="T86" fmla="*/ 348 w 520"/>
                <a:gd name="T87" fmla="*/ 252 h 520"/>
                <a:gd name="T88" fmla="*/ 382 w 520"/>
                <a:gd name="T89" fmla="*/ 206 h 520"/>
                <a:gd name="T90" fmla="*/ 435 w 520"/>
                <a:gd name="T91" fmla="*/ 202 h 520"/>
                <a:gd name="T92" fmla="*/ 474 w 520"/>
                <a:gd name="T93" fmla="*/ 238 h 520"/>
                <a:gd name="T94" fmla="*/ 488 w 520"/>
                <a:gd name="T95" fmla="*/ 286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20" h="520">
                  <a:moveTo>
                    <a:pt x="260" y="0"/>
                  </a:moveTo>
                  <a:cubicBezTo>
                    <a:pt x="116" y="0"/>
                    <a:pt x="0" y="116"/>
                    <a:pt x="0" y="260"/>
                  </a:cubicBezTo>
                  <a:cubicBezTo>
                    <a:pt x="0" y="403"/>
                    <a:pt x="116" y="520"/>
                    <a:pt x="260" y="520"/>
                  </a:cubicBezTo>
                  <a:cubicBezTo>
                    <a:pt x="403" y="520"/>
                    <a:pt x="520" y="403"/>
                    <a:pt x="520" y="260"/>
                  </a:cubicBezTo>
                  <a:cubicBezTo>
                    <a:pt x="520" y="116"/>
                    <a:pt x="403" y="0"/>
                    <a:pt x="260" y="0"/>
                  </a:cubicBezTo>
                  <a:close/>
                  <a:moveTo>
                    <a:pt x="398" y="85"/>
                  </a:moveTo>
                  <a:cubicBezTo>
                    <a:pt x="401" y="87"/>
                    <a:pt x="420" y="104"/>
                    <a:pt x="415" y="106"/>
                  </a:cubicBezTo>
                  <a:cubicBezTo>
                    <a:pt x="411" y="108"/>
                    <a:pt x="433" y="119"/>
                    <a:pt x="433" y="119"/>
                  </a:cubicBezTo>
                  <a:cubicBezTo>
                    <a:pt x="465" y="134"/>
                    <a:pt x="485" y="206"/>
                    <a:pt x="485" y="219"/>
                  </a:cubicBezTo>
                  <a:cubicBezTo>
                    <a:pt x="485" y="232"/>
                    <a:pt x="481" y="232"/>
                    <a:pt x="476" y="226"/>
                  </a:cubicBezTo>
                  <a:cubicBezTo>
                    <a:pt x="471" y="221"/>
                    <a:pt x="474" y="211"/>
                    <a:pt x="473" y="205"/>
                  </a:cubicBezTo>
                  <a:cubicBezTo>
                    <a:pt x="471" y="199"/>
                    <a:pt x="469" y="195"/>
                    <a:pt x="465" y="194"/>
                  </a:cubicBezTo>
                  <a:cubicBezTo>
                    <a:pt x="461" y="192"/>
                    <a:pt x="452" y="184"/>
                    <a:pt x="450" y="175"/>
                  </a:cubicBezTo>
                  <a:cubicBezTo>
                    <a:pt x="448" y="166"/>
                    <a:pt x="445" y="179"/>
                    <a:pt x="443" y="182"/>
                  </a:cubicBezTo>
                  <a:cubicBezTo>
                    <a:pt x="441" y="185"/>
                    <a:pt x="437" y="182"/>
                    <a:pt x="436" y="174"/>
                  </a:cubicBezTo>
                  <a:cubicBezTo>
                    <a:pt x="434" y="166"/>
                    <a:pt x="420" y="152"/>
                    <a:pt x="413" y="153"/>
                  </a:cubicBezTo>
                  <a:cubicBezTo>
                    <a:pt x="406" y="155"/>
                    <a:pt x="399" y="174"/>
                    <a:pt x="395" y="174"/>
                  </a:cubicBezTo>
                  <a:cubicBezTo>
                    <a:pt x="391" y="173"/>
                    <a:pt x="374" y="170"/>
                    <a:pt x="373" y="158"/>
                  </a:cubicBezTo>
                  <a:cubicBezTo>
                    <a:pt x="372" y="145"/>
                    <a:pt x="383" y="144"/>
                    <a:pt x="390" y="142"/>
                  </a:cubicBezTo>
                  <a:cubicBezTo>
                    <a:pt x="397" y="140"/>
                    <a:pt x="386" y="131"/>
                    <a:pt x="387" y="123"/>
                  </a:cubicBezTo>
                  <a:cubicBezTo>
                    <a:pt x="388" y="114"/>
                    <a:pt x="394" y="117"/>
                    <a:pt x="401" y="111"/>
                  </a:cubicBezTo>
                  <a:cubicBezTo>
                    <a:pt x="408" y="105"/>
                    <a:pt x="399" y="92"/>
                    <a:pt x="399" y="92"/>
                  </a:cubicBezTo>
                  <a:cubicBezTo>
                    <a:pt x="397" y="89"/>
                    <a:pt x="396" y="83"/>
                    <a:pt x="398" y="85"/>
                  </a:cubicBezTo>
                  <a:close/>
                  <a:moveTo>
                    <a:pt x="369" y="75"/>
                  </a:moveTo>
                  <a:cubicBezTo>
                    <a:pt x="372" y="69"/>
                    <a:pt x="386" y="86"/>
                    <a:pt x="389" y="90"/>
                  </a:cubicBezTo>
                  <a:cubicBezTo>
                    <a:pt x="391" y="95"/>
                    <a:pt x="392" y="108"/>
                    <a:pt x="383" y="107"/>
                  </a:cubicBezTo>
                  <a:cubicBezTo>
                    <a:pt x="375" y="105"/>
                    <a:pt x="379" y="98"/>
                    <a:pt x="376" y="96"/>
                  </a:cubicBezTo>
                  <a:cubicBezTo>
                    <a:pt x="374" y="94"/>
                    <a:pt x="365" y="106"/>
                    <a:pt x="362" y="99"/>
                  </a:cubicBezTo>
                  <a:cubicBezTo>
                    <a:pt x="359" y="92"/>
                    <a:pt x="369" y="75"/>
                    <a:pt x="369" y="75"/>
                  </a:cubicBezTo>
                  <a:close/>
                  <a:moveTo>
                    <a:pt x="326" y="91"/>
                  </a:moveTo>
                  <a:cubicBezTo>
                    <a:pt x="322" y="93"/>
                    <a:pt x="305" y="106"/>
                    <a:pt x="302" y="93"/>
                  </a:cubicBezTo>
                  <a:cubicBezTo>
                    <a:pt x="299" y="81"/>
                    <a:pt x="283" y="77"/>
                    <a:pt x="270" y="78"/>
                  </a:cubicBezTo>
                  <a:cubicBezTo>
                    <a:pt x="258" y="79"/>
                    <a:pt x="215" y="83"/>
                    <a:pt x="214" y="99"/>
                  </a:cubicBezTo>
                  <a:cubicBezTo>
                    <a:pt x="213" y="115"/>
                    <a:pt x="240" y="110"/>
                    <a:pt x="241" y="126"/>
                  </a:cubicBezTo>
                  <a:cubicBezTo>
                    <a:pt x="242" y="143"/>
                    <a:pt x="253" y="137"/>
                    <a:pt x="256" y="120"/>
                  </a:cubicBezTo>
                  <a:cubicBezTo>
                    <a:pt x="259" y="104"/>
                    <a:pt x="271" y="83"/>
                    <a:pt x="291" y="95"/>
                  </a:cubicBezTo>
                  <a:cubicBezTo>
                    <a:pt x="312" y="108"/>
                    <a:pt x="316" y="126"/>
                    <a:pt x="317" y="143"/>
                  </a:cubicBezTo>
                  <a:cubicBezTo>
                    <a:pt x="318" y="159"/>
                    <a:pt x="322" y="169"/>
                    <a:pt x="322" y="177"/>
                  </a:cubicBezTo>
                  <a:cubicBezTo>
                    <a:pt x="322" y="186"/>
                    <a:pt x="315" y="198"/>
                    <a:pt x="310" y="185"/>
                  </a:cubicBezTo>
                  <a:cubicBezTo>
                    <a:pt x="304" y="171"/>
                    <a:pt x="300" y="150"/>
                    <a:pt x="293" y="158"/>
                  </a:cubicBezTo>
                  <a:cubicBezTo>
                    <a:pt x="287" y="166"/>
                    <a:pt x="298" y="184"/>
                    <a:pt x="286" y="186"/>
                  </a:cubicBezTo>
                  <a:cubicBezTo>
                    <a:pt x="273" y="188"/>
                    <a:pt x="264" y="176"/>
                    <a:pt x="252" y="184"/>
                  </a:cubicBezTo>
                  <a:cubicBezTo>
                    <a:pt x="239" y="192"/>
                    <a:pt x="214" y="222"/>
                    <a:pt x="208" y="230"/>
                  </a:cubicBezTo>
                  <a:cubicBezTo>
                    <a:pt x="203" y="239"/>
                    <a:pt x="187" y="228"/>
                    <a:pt x="184" y="236"/>
                  </a:cubicBezTo>
                  <a:cubicBezTo>
                    <a:pt x="181" y="244"/>
                    <a:pt x="185" y="258"/>
                    <a:pt x="180" y="258"/>
                  </a:cubicBezTo>
                  <a:cubicBezTo>
                    <a:pt x="174" y="258"/>
                    <a:pt x="168" y="247"/>
                    <a:pt x="170" y="239"/>
                  </a:cubicBezTo>
                  <a:cubicBezTo>
                    <a:pt x="172" y="231"/>
                    <a:pt x="154" y="227"/>
                    <a:pt x="142" y="228"/>
                  </a:cubicBezTo>
                  <a:cubicBezTo>
                    <a:pt x="129" y="229"/>
                    <a:pt x="113" y="262"/>
                    <a:pt x="122" y="266"/>
                  </a:cubicBezTo>
                  <a:cubicBezTo>
                    <a:pt x="130" y="270"/>
                    <a:pt x="159" y="246"/>
                    <a:pt x="153" y="265"/>
                  </a:cubicBezTo>
                  <a:cubicBezTo>
                    <a:pt x="148" y="283"/>
                    <a:pt x="131" y="283"/>
                    <a:pt x="141" y="290"/>
                  </a:cubicBezTo>
                  <a:cubicBezTo>
                    <a:pt x="151" y="297"/>
                    <a:pt x="157" y="297"/>
                    <a:pt x="154" y="305"/>
                  </a:cubicBezTo>
                  <a:cubicBezTo>
                    <a:pt x="152" y="314"/>
                    <a:pt x="143" y="321"/>
                    <a:pt x="152" y="326"/>
                  </a:cubicBezTo>
                  <a:cubicBezTo>
                    <a:pt x="160" y="331"/>
                    <a:pt x="197" y="335"/>
                    <a:pt x="212" y="344"/>
                  </a:cubicBezTo>
                  <a:cubicBezTo>
                    <a:pt x="228" y="353"/>
                    <a:pt x="245" y="358"/>
                    <a:pt x="259" y="359"/>
                  </a:cubicBezTo>
                  <a:cubicBezTo>
                    <a:pt x="272" y="361"/>
                    <a:pt x="271" y="372"/>
                    <a:pt x="266" y="384"/>
                  </a:cubicBezTo>
                  <a:cubicBezTo>
                    <a:pt x="262" y="395"/>
                    <a:pt x="258" y="421"/>
                    <a:pt x="238" y="426"/>
                  </a:cubicBezTo>
                  <a:cubicBezTo>
                    <a:pt x="219" y="431"/>
                    <a:pt x="232" y="446"/>
                    <a:pt x="216" y="458"/>
                  </a:cubicBezTo>
                  <a:cubicBezTo>
                    <a:pt x="201" y="469"/>
                    <a:pt x="221" y="483"/>
                    <a:pt x="234" y="485"/>
                  </a:cubicBezTo>
                  <a:cubicBezTo>
                    <a:pt x="246" y="487"/>
                    <a:pt x="255" y="485"/>
                    <a:pt x="252" y="493"/>
                  </a:cubicBezTo>
                  <a:cubicBezTo>
                    <a:pt x="249" y="500"/>
                    <a:pt x="215" y="494"/>
                    <a:pt x="187" y="484"/>
                  </a:cubicBezTo>
                  <a:cubicBezTo>
                    <a:pt x="159" y="474"/>
                    <a:pt x="154" y="444"/>
                    <a:pt x="149" y="430"/>
                  </a:cubicBezTo>
                  <a:cubicBezTo>
                    <a:pt x="144" y="415"/>
                    <a:pt x="115" y="412"/>
                    <a:pt x="105" y="409"/>
                  </a:cubicBezTo>
                  <a:cubicBezTo>
                    <a:pt x="96" y="406"/>
                    <a:pt x="73" y="361"/>
                    <a:pt x="87" y="358"/>
                  </a:cubicBezTo>
                  <a:cubicBezTo>
                    <a:pt x="100" y="354"/>
                    <a:pt x="97" y="349"/>
                    <a:pt x="101" y="342"/>
                  </a:cubicBezTo>
                  <a:cubicBezTo>
                    <a:pt x="106" y="335"/>
                    <a:pt x="126" y="325"/>
                    <a:pt x="132" y="324"/>
                  </a:cubicBezTo>
                  <a:cubicBezTo>
                    <a:pt x="138" y="323"/>
                    <a:pt x="138" y="305"/>
                    <a:pt x="128" y="302"/>
                  </a:cubicBezTo>
                  <a:cubicBezTo>
                    <a:pt x="119" y="298"/>
                    <a:pt x="98" y="283"/>
                    <a:pt x="96" y="270"/>
                  </a:cubicBezTo>
                  <a:cubicBezTo>
                    <a:pt x="94" y="256"/>
                    <a:pt x="88" y="212"/>
                    <a:pt x="89" y="209"/>
                  </a:cubicBezTo>
                  <a:cubicBezTo>
                    <a:pt x="90" y="206"/>
                    <a:pt x="79" y="216"/>
                    <a:pt x="79" y="229"/>
                  </a:cubicBezTo>
                  <a:cubicBezTo>
                    <a:pt x="79" y="243"/>
                    <a:pt x="74" y="258"/>
                    <a:pt x="74" y="244"/>
                  </a:cubicBezTo>
                  <a:cubicBezTo>
                    <a:pt x="74" y="229"/>
                    <a:pt x="75" y="198"/>
                    <a:pt x="76" y="192"/>
                  </a:cubicBezTo>
                  <a:cubicBezTo>
                    <a:pt x="77" y="186"/>
                    <a:pt x="80" y="155"/>
                    <a:pt x="93" y="150"/>
                  </a:cubicBezTo>
                  <a:cubicBezTo>
                    <a:pt x="105" y="145"/>
                    <a:pt x="101" y="133"/>
                    <a:pt x="100" y="123"/>
                  </a:cubicBezTo>
                  <a:cubicBezTo>
                    <a:pt x="98" y="114"/>
                    <a:pt x="94" y="102"/>
                    <a:pt x="106" y="93"/>
                  </a:cubicBezTo>
                  <a:cubicBezTo>
                    <a:pt x="106" y="93"/>
                    <a:pt x="147" y="60"/>
                    <a:pt x="206" y="44"/>
                  </a:cubicBezTo>
                  <a:cubicBezTo>
                    <a:pt x="206" y="44"/>
                    <a:pt x="218" y="44"/>
                    <a:pt x="217" y="55"/>
                  </a:cubicBezTo>
                  <a:cubicBezTo>
                    <a:pt x="216" y="65"/>
                    <a:pt x="231" y="57"/>
                    <a:pt x="234" y="54"/>
                  </a:cubicBezTo>
                  <a:cubicBezTo>
                    <a:pt x="236" y="51"/>
                    <a:pt x="240" y="50"/>
                    <a:pt x="242" y="55"/>
                  </a:cubicBezTo>
                  <a:cubicBezTo>
                    <a:pt x="244" y="60"/>
                    <a:pt x="252" y="55"/>
                    <a:pt x="256" y="51"/>
                  </a:cubicBezTo>
                  <a:cubicBezTo>
                    <a:pt x="260" y="47"/>
                    <a:pt x="275" y="37"/>
                    <a:pt x="294" y="51"/>
                  </a:cubicBezTo>
                  <a:cubicBezTo>
                    <a:pt x="314" y="64"/>
                    <a:pt x="330" y="89"/>
                    <a:pt x="326" y="91"/>
                  </a:cubicBezTo>
                  <a:close/>
                  <a:moveTo>
                    <a:pt x="421" y="424"/>
                  </a:moveTo>
                  <a:cubicBezTo>
                    <a:pt x="421" y="424"/>
                    <a:pt x="412" y="433"/>
                    <a:pt x="408" y="428"/>
                  </a:cubicBezTo>
                  <a:cubicBezTo>
                    <a:pt x="403" y="423"/>
                    <a:pt x="417" y="411"/>
                    <a:pt x="423" y="400"/>
                  </a:cubicBezTo>
                  <a:cubicBezTo>
                    <a:pt x="430" y="388"/>
                    <a:pt x="438" y="345"/>
                    <a:pt x="437" y="333"/>
                  </a:cubicBezTo>
                  <a:cubicBezTo>
                    <a:pt x="437" y="321"/>
                    <a:pt x="417" y="318"/>
                    <a:pt x="402" y="325"/>
                  </a:cubicBezTo>
                  <a:cubicBezTo>
                    <a:pt x="387" y="332"/>
                    <a:pt x="353" y="307"/>
                    <a:pt x="349" y="290"/>
                  </a:cubicBezTo>
                  <a:cubicBezTo>
                    <a:pt x="344" y="272"/>
                    <a:pt x="347" y="258"/>
                    <a:pt x="348" y="252"/>
                  </a:cubicBezTo>
                  <a:cubicBezTo>
                    <a:pt x="349" y="247"/>
                    <a:pt x="357" y="228"/>
                    <a:pt x="365" y="228"/>
                  </a:cubicBezTo>
                  <a:cubicBezTo>
                    <a:pt x="365" y="228"/>
                    <a:pt x="382" y="218"/>
                    <a:pt x="382" y="206"/>
                  </a:cubicBezTo>
                  <a:cubicBezTo>
                    <a:pt x="382" y="194"/>
                    <a:pt x="395" y="185"/>
                    <a:pt x="406" y="185"/>
                  </a:cubicBezTo>
                  <a:cubicBezTo>
                    <a:pt x="417" y="185"/>
                    <a:pt x="433" y="188"/>
                    <a:pt x="435" y="202"/>
                  </a:cubicBezTo>
                  <a:cubicBezTo>
                    <a:pt x="437" y="215"/>
                    <a:pt x="445" y="219"/>
                    <a:pt x="453" y="221"/>
                  </a:cubicBezTo>
                  <a:cubicBezTo>
                    <a:pt x="461" y="222"/>
                    <a:pt x="474" y="232"/>
                    <a:pt x="474" y="238"/>
                  </a:cubicBezTo>
                  <a:cubicBezTo>
                    <a:pt x="475" y="243"/>
                    <a:pt x="485" y="246"/>
                    <a:pt x="488" y="247"/>
                  </a:cubicBezTo>
                  <a:cubicBezTo>
                    <a:pt x="490" y="247"/>
                    <a:pt x="494" y="254"/>
                    <a:pt x="488" y="286"/>
                  </a:cubicBezTo>
                  <a:cubicBezTo>
                    <a:pt x="483" y="318"/>
                    <a:pt x="461" y="385"/>
                    <a:pt x="421" y="424"/>
                  </a:cubicBezTo>
                  <a:close/>
                </a:path>
              </a:pathLst>
            </a:custGeom>
            <a:solidFill>
              <a:srgbClr val="4D4D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extBox 8"/>
            <p:cNvSpPr txBox="1"/>
            <p:nvPr/>
          </p:nvSpPr>
          <p:spPr>
            <a:xfrm>
              <a:off x="4213954" y="3521240"/>
              <a:ext cx="855305" cy="196208"/>
            </a:xfrm>
            <a:prstGeom prst="rect">
              <a:avLst/>
            </a:prstGeom>
            <a:noFill/>
          </p:spPr>
          <p:txBody>
            <a:bodyPr wrap="square" rtlCol="0">
              <a:spAutoFit/>
            </a:bodyPr>
            <a:lstStyle/>
            <a:p>
              <a:pPr algn="ctr">
                <a:lnSpc>
                  <a:spcPct val="90000"/>
                </a:lnSpc>
              </a:pPr>
              <a:r>
                <a:rPr lang="en-US" sz="1200" dirty="0">
                  <a:latin typeface="Franklin Gothic Book"/>
                  <a:cs typeface="Franklin Gothic Book"/>
                </a:rPr>
                <a:t>HTTP/HTTPS</a:t>
              </a:r>
            </a:p>
          </p:txBody>
        </p:sp>
      </p:grpSp>
      <p:sp>
        <p:nvSpPr>
          <p:cNvPr id="4" name="Oval 3"/>
          <p:cNvSpPr/>
          <p:nvPr/>
        </p:nvSpPr>
        <p:spPr>
          <a:xfrm>
            <a:off x="1065212" y="1677691"/>
            <a:ext cx="3324923" cy="3328632"/>
          </a:xfrm>
          <a:prstGeom prst="ellipse">
            <a:avLst/>
          </a:prstGeom>
          <a:noFill/>
          <a:ln w="28575">
            <a:solidFill>
              <a:schemeClr val="bg1">
                <a:lumMod val="65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t" anchorCtr="0" forceAA="0" compatLnSpc="1">
            <a:prstTxWarp prst="textNoShape">
              <a:avLst/>
            </a:prstTxWarp>
            <a:noAutofit/>
          </a:bodyPr>
          <a:lstStyle/>
          <a:p>
            <a:endParaRPr lang="en-US" sz="2000" b="1" dirty="0">
              <a:solidFill>
                <a:schemeClr val="accent1"/>
              </a:solidFill>
              <a:effectLst>
                <a:outerShdw blurRad="25400" dist="25400" dir="2700000" algn="tl">
                  <a:srgbClr val="000000">
                    <a:alpha val="0"/>
                  </a:srgbClr>
                </a:outerShdw>
              </a:effectLst>
            </a:endParaRPr>
          </a:p>
        </p:txBody>
      </p:sp>
      <p:sp>
        <p:nvSpPr>
          <p:cNvPr id="5" name="Rectangle 4"/>
          <p:cNvSpPr/>
          <p:nvPr/>
        </p:nvSpPr>
        <p:spPr>
          <a:xfrm>
            <a:off x="2105647" y="1801995"/>
            <a:ext cx="1325996" cy="646329"/>
          </a:xfrm>
          <a:prstGeom prst="rect">
            <a:avLst/>
          </a:prstGeom>
        </p:spPr>
        <p:txBody>
          <a:bodyPr wrap="none" lIns="91436" tIns="45719" rIns="91436" bIns="45719">
            <a:spAutoFit/>
          </a:bodyPr>
          <a:lstStyle/>
          <a:p>
            <a:pPr algn="ctr"/>
            <a:r>
              <a:rPr lang="en-US" b="1" dirty="0">
                <a:solidFill>
                  <a:schemeClr val="accent1"/>
                </a:solidFill>
                <a:effectLst>
                  <a:outerShdw blurRad="25400" dist="25400" dir="2700000" algn="tl">
                    <a:srgbClr val="000000">
                      <a:alpha val="0"/>
                    </a:srgbClr>
                  </a:outerShdw>
                </a:effectLst>
              </a:rPr>
              <a:t>Secured </a:t>
            </a:r>
            <a:r>
              <a:rPr lang="en-US" b="1" dirty="0" smtClean="0">
                <a:solidFill>
                  <a:schemeClr val="accent1"/>
                </a:solidFill>
                <a:effectLst>
                  <a:outerShdw blurRad="25400" dist="25400" dir="2700000" algn="tl">
                    <a:srgbClr val="000000">
                      <a:alpha val="0"/>
                    </a:srgbClr>
                  </a:outerShdw>
                </a:effectLst>
              </a:rPr>
              <a:t/>
            </a:r>
            <a:br>
              <a:rPr lang="en-US" b="1" dirty="0" smtClean="0">
                <a:solidFill>
                  <a:schemeClr val="accent1"/>
                </a:solidFill>
                <a:effectLst>
                  <a:outerShdw blurRad="25400" dist="25400" dir="2700000" algn="tl">
                    <a:srgbClr val="000000">
                      <a:alpha val="0"/>
                    </a:srgbClr>
                  </a:outerShdw>
                </a:effectLst>
              </a:rPr>
            </a:br>
            <a:r>
              <a:rPr lang="en-US" b="1" dirty="0" smtClean="0">
                <a:solidFill>
                  <a:schemeClr val="accent1"/>
                </a:solidFill>
                <a:effectLst>
                  <a:outerShdw blurRad="25400" dist="25400" dir="2700000" algn="tl">
                    <a:srgbClr val="000000">
                      <a:alpha val="0"/>
                    </a:srgbClr>
                  </a:outerShdw>
                </a:effectLst>
              </a:rPr>
              <a:t>Data </a:t>
            </a:r>
            <a:r>
              <a:rPr lang="en-US" b="1" dirty="0">
                <a:solidFill>
                  <a:schemeClr val="accent1"/>
                </a:solidFill>
                <a:effectLst>
                  <a:outerShdw blurRad="25400" dist="25400" dir="2700000" algn="tl">
                    <a:srgbClr val="000000">
                      <a:alpha val="0"/>
                    </a:srgbClr>
                  </a:outerShdw>
                </a:effectLst>
              </a:rPr>
              <a:t>center</a:t>
            </a:r>
          </a:p>
        </p:txBody>
      </p:sp>
      <p:grpSp>
        <p:nvGrpSpPr>
          <p:cNvPr id="58" name="Group 57"/>
          <p:cNvGrpSpPr/>
          <p:nvPr/>
        </p:nvGrpSpPr>
        <p:grpSpPr>
          <a:xfrm>
            <a:off x="2460675" y="4716804"/>
            <a:ext cx="533997" cy="579041"/>
            <a:chOff x="2536875" y="4831159"/>
            <a:chExt cx="533997" cy="579041"/>
          </a:xfrm>
        </p:grpSpPr>
        <p:sp>
          <p:nvSpPr>
            <p:cNvPr id="13" name="Freeform 7"/>
            <p:cNvSpPr>
              <a:spLocks/>
            </p:cNvSpPr>
            <p:nvPr/>
          </p:nvSpPr>
          <p:spPr bwMode="auto">
            <a:xfrm>
              <a:off x="2536875" y="4831159"/>
              <a:ext cx="533997" cy="579041"/>
            </a:xfrm>
            <a:custGeom>
              <a:avLst/>
              <a:gdLst>
                <a:gd name="T0" fmla="*/ 394 w 398"/>
                <a:gd name="T1" fmla="*/ 63 h 433"/>
                <a:gd name="T2" fmla="*/ 383 w 398"/>
                <a:gd name="T3" fmla="*/ 45 h 433"/>
                <a:gd name="T4" fmla="*/ 361 w 398"/>
                <a:gd name="T5" fmla="*/ 48 h 433"/>
                <a:gd name="T6" fmla="*/ 309 w 398"/>
                <a:gd name="T7" fmla="*/ 67 h 433"/>
                <a:gd name="T8" fmla="*/ 216 w 398"/>
                <a:gd name="T9" fmla="*/ 9 h 433"/>
                <a:gd name="T10" fmla="*/ 199 w 398"/>
                <a:gd name="T11" fmla="*/ 0 h 433"/>
                <a:gd name="T12" fmla="*/ 182 w 398"/>
                <a:gd name="T13" fmla="*/ 9 h 433"/>
                <a:gd name="T14" fmla="*/ 89 w 398"/>
                <a:gd name="T15" fmla="*/ 67 h 433"/>
                <a:gd name="T16" fmla="*/ 37 w 398"/>
                <a:gd name="T17" fmla="*/ 48 h 433"/>
                <a:gd name="T18" fmla="*/ 16 w 398"/>
                <a:gd name="T19" fmla="*/ 45 h 433"/>
                <a:gd name="T20" fmla="*/ 4 w 398"/>
                <a:gd name="T21" fmla="*/ 63 h 433"/>
                <a:gd name="T22" fmla="*/ 21 w 398"/>
                <a:gd name="T23" fmla="*/ 220 h 433"/>
                <a:gd name="T24" fmla="*/ 193 w 398"/>
                <a:gd name="T25" fmla="*/ 432 h 433"/>
                <a:gd name="T26" fmla="*/ 199 w 398"/>
                <a:gd name="T27" fmla="*/ 433 h 433"/>
                <a:gd name="T28" fmla="*/ 206 w 398"/>
                <a:gd name="T29" fmla="*/ 432 h 433"/>
                <a:gd name="T30" fmla="*/ 378 w 398"/>
                <a:gd name="T31" fmla="*/ 220 h 433"/>
                <a:gd name="T32" fmla="*/ 394 w 398"/>
                <a:gd name="T33" fmla="*/ 6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433">
                  <a:moveTo>
                    <a:pt x="394" y="63"/>
                  </a:moveTo>
                  <a:cubicBezTo>
                    <a:pt x="394" y="55"/>
                    <a:pt x="389" y="49"/>
                    <a:pt x="383" y="45"/>
                  </a:cubicBezTo>
                  <a:cubicBezTo>
                    <a:pt x="376" y="42"/>
                    <a:pt x="368" y="43"/>
                    <a:pt x="361" y="48"/>
                  </a:cubicBezTo>
                  <a:cubicBezTo>
                    <a:pt x="344" y="60"/>
                    <a:pt x="326" y="67"/>
                    <a:pt x="309" y="67"/>
                  </a:cubicBezTo>
                  <a:cubicBezTo>
                    <a:pt x="257" y="67"/>
                    <a:pt x="217" y="10"/>
                    <a:pt x="216" y="9"/>
                  </a:cubicBezTo>
                  <a:cubicBezTo>
                    <a:pt x="213" y="3"/>
                    <a:pt x="206" y="0"/>
                    <a:pt x="199" y="0"/>
                  </a:cubicBezTo>
                  <a:cubicBezTo>
                    <a:pt x="192" y="0"/>
                    <a:pt x="186" y="3"/>
                    <a:pt x="182" y="9"/>
                  </a:cubicBezTo>
                  <a:cubicBezTo>
                    <a:pt x="182" y="10"/>
                    <a:pt x="141" y="67"/>
                    <a:pt x="89" y="67"/>
                  </a:cubicBezTo>
                  <a:cubicBezTo>
                    <a:pt x="72" y="67"/>
                    <a:pt x="54" y="60"/>
                    <a:pt x="37" y="48"/>
                  </a:cubicBezTo>
                  <a:cubicBezTo>
                    <a:pt x="31" y="43"/>
                    <a:pt x="23" y="42"/>
                    <a:pt x="16" y="45"/>
                  </a:cubicBezTo>
                  <a:cubicBezTo>
                    <a:pt x="9" y="49"/>
                    <a:pt x="4" y="55"/>
                    <a:pt x="4" y="63"/>
                  </a:cubicBezTo>
                  <a:cubicBezTo>
                    <a:pt x="4" y="66"/>
                    <a:pt x="0" y="138"/>
                    <a:pt x="21" y="220"/>
                  </a:cubicBezTo>
                  <a:cubicBezTo>
                    <a:pt x="49" y="330"/>
                    <a:pt x="108" y="404"/>
                    <a:pt x="193" y="432"/>
                  </a:cubicBezTo>
                  <a:cubicBezTo>
                    <a:pt x="195" y="433"/>
                    <a:pt x="197" y="433"/>
                    <a:pt x="199" y="433"/>
                  </a:cubicBezTo>
                  <a:cubicBezTo>
                    <a:pt x="201" y="433"/>
                    <a:pt x="204" y="433"/>
                    <a:pt x="206" y="432"/>
                  </a:cubicBezTo>
                  <a:cubicBezTo>
                    <a:pt x="290" y="404"/>
                    <a:pt x="350" y="330"/>
                    <a:pt x="378" y="220"/>
                  </a:cubicBezTo>
                  <a:cubicBezTo>
                    <a:pt x="398" y="138"/>
                    <a:pt x="395" y="66"/>
                    <a:pt x="394" y="63"/>
                  </a:cubicBezTo>
                  <a:close/>
                </a:path>
              </a:pathLst>
            </a:custGeom>
            <a:solidFill>
              <a:srgbClr val="4D4D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36"/>
            <p:cNvSpPr>
              <a:spLocks noEditPoints="1"/>
            </p:cNvSpPr>
            <p:nvPr/>
          </p:nvSpPr>
          <p:spPr bwMode="auto">
            <a:xfrm>
              <a:off x="2705256" y="4989494"/>
              <a:ext cx="197235" cy="262370"/>
            </a:xfrm>
            <a:custGeom>
              <a:avLst/>
              <a:gdLst>
                <a:gd name="T0" fmla="*/ 155 w 171"/>
                <a:gd name="T1" fmla="*/ 96 h 228"/>
                <a:gd name="T2" fmla="*/ 155 w 171"/>
                <a:gd name="T3" fmla="*/ 66 h 228"/>
                <a:gd name="T4" fmla="*/ 89 w 171"/>
                <a:gd name="T5" fmla="*/ 0 h 228"/>
                <a:gd name="T6" fmla="*/ 82 w 171"/>
                <a:gd name="T7" fmla="*/ 0 h 228"/>
                <a:gd name="T8" fmla="*/ 16 w 171"/>
                <a:gd name="T9" fmla="*/ 66 h 228"/>
                <a:gd name="T10" fmla="*/ 16 w 171"/>
                <a:gd name="T11" fmla="*/ 96 h 228"/>
                <a:gd name="T12" fmla="*/ 0 w 171"/>
                <a:gd name="T13" fmla="*/ 112 h 228"/>
                <a:gd name="T14" fmla="*/ 0 w 171"/>
                <a:gd name="T15" fmla="*/ 212 h 228"/>
                <a:gd name="T16" fmla="*/ 17 w 171"/>
                <a:gd name="T17" fmla="*/ 228 h 228"/>
                <a:gd name="T18" fmla="*/ 155 w 171"/>
                <a:gd name="T19" fmla="*/ 228 h 228"/>
                <a:gd name="T20" fmla="*/ 171 w 171"/>
                <a:gd name="T21" fmla="*/ 212 h 228"/>
                <a:gd name="T22" fmla="*/ 171 w 171"/>
                <a:gd name="T23" fmla="*/ 112 h 228"/>
                <a:gd name="T24" fmla="*/ 155 w 171"/>
                <a:gd name="T25" fmla="*/ 96 h 228"/>
                <a:gd name="T26" fmla="*/ 131 w 171"/>
                <a:gd name="T27" fmla="*/ 96 h 228"/>
                <a:gd name="T28" fmla="*/ 41 w 171"/>
                <a:gd name="T29" fmla="*/ 96 h 228"/>
                <a:gd name="T30" fmla="*/ 41 w 171"/>
                <a:gd name="T31" fmla="*/ 66 h 228"/>
                <a:gd name="T32" fmla="*/ 82 w 171"/>
                <a:gd name="T33" fmla="*/ 25 h 228"/>
                <a:gd name="T34" fmla="*/ 89 w 171"/>
                <a:gd name="T35" fmla="*/ 25 h 228"/>
                <a:gd name="T36" fmla="*/ 131 w 171"/>
                <a:gd name="T37" fmla="*/ 66 h 228"/>
                <a:gd name="T38" fmla="*/ 131 w 171"/>
                <a:gd name="T39" fmla="*/ 9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228">
                  <a:moveTo>
                    <a:pt x="155" y="96"/>
                  </a:moveTo>
                  <a:cubicBezTo>
                    <a:pt x="155" y="66"/>
                    <a:pt x="155" y="66"/>
                    <a:pt x="155" y="66"/>
                  </a:cubicBezTo>
                  <a:cubicBezTo>
                    <a:pt x="155" y="30"/>
                    <a:pt x="126" y="0"/>
                    <a:pt x="89" y="0"/>
                  </a:cubicBezTo>
                  <a:cubicBezTo>
                    <a:pt x="82" y="0"/>
                    <a:pt x="82" y="0"/>
                    <a:pt x="82" y="0"/>
                  </a:cubicBezTo>
                  <a:cubicBezTo>
                    <a:pt x="45" y="0"/>
                    <a:pt x="16" y="30"/>
                    <a:pt x="16" y="66"/>
                  </a:cubicBezTo>
                  <a:cubicBezTo>
                    <a:pt x="16" y="96"/>
                    <a:pt x="16" y="96"/>
                    <a:pt x="16" y="96"/>
                  </a:cubicBezTo>
                  <a:cubicBezTo>
                    <a:pt x="7" y="96"/>
                    <a:pt x="0" y="103"/>
                    <a:pt x="0" y="112"/>
                  </a:cubicBezTo>
                  <a:cubicBezTo>
                    <a:pt x="0" y="212"/>
                    <a:pt x="0" y="212"/>
                    <a:pt x="0" y="212"/>
                  </a:cubicBezTo>
                  <a:cubicBezTo>
                    <a:pt x="0" y="221"/>
                    <a:pt x="7" y="228"/>
                    <a:pt x="17" y="228"/>
                  </a:cubicBezTo>
                  <a:cubicBezTo>
                    <a:pt x="155" y="228"/>
                    <a:pt x="155" y="228"/>
                    <a:pt x="155" y="228"/>
                  </a:cubicBezTo>
                  <a:cubicBezTo>
                    <a:pt x="164" y="228"/>
                    <a:pt x="171" y="221"/>
                    <a:pt x="171" y="212"/>
                  </a:cubicBezTo>
                  <a:cubicBezTo>
                    <a:pt x="171" y="112"/>
                    <a:pt x="171" y="112"/>
                    <a:pt x="171" y="112"/>
                  </a:cubicBezTo>
                  <a:cubicBezTo>
                    <a:pt x="171" y="103"/>
                    <a:pt x="164" y="96"/>
                    <a:pt x="155" y="96"/>
                  </a:cubicBezTo>
                  <a:close/>
                  <a:moveTo>
                    <a:pt x="131" y="96"/>
                  </a:moveTo>
                  <a:cubicBezTo>
                    <a:pt x="41" y="96"/>
                    <a:pt x="41" y="96"/>
                    <a:pt x="41" y="96"/>
                  </a:cubicBezTo>
                  <a:cubicBezTo>
                    <a:pt x="41" y="66"/>
                    <a:pt x="41" y="66"/>
                    <a:pt x="41" y="66"/>
                  </a:cubicBezTo>
                  <a:cubicBezTo>
                    <a:pt x="41" y="43"/>
                    <a:pt x="59" y="25"/>
                    <a:pt x="82" y="25"/>
                  </a:cubicBezTo>
                  <a:cubicBezTo>
                    <a:pt x="89" y="25"/>
                    <a:pt x="89" y="25"/>
                    <a:pt x="89" y="25"/>
                  </a:cubicBezTo>
                  <a:cubicBezTo>
                    <a:pt x="112" y="25"/>
                    <a:pt x="131" y="43"/>
                    <a:pt x="131" y="66"/>
                  </a:cubicBezTo>
                  <a:lnTo>
                    <a:pt x="131" y="96"/>
                  </a:lnTo>
                  <a:close/>
                </a:path>
              </a:pathLst>
            </a:custGeom>
            <a:solidFill>
              <a:srgbClr val="F9F9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endParaRPr lang="en-US" dirty="0"/>
            </a:p>
          </p:txBody>
        </p:sp>
      </p:grpSp>
      <p:grpSp>
        <p:nvGrpSpPr>
          <p:cNvPr id="59" name="Group 58"/>
          <p:cNvGrpSpPr/>
          <p:nvPr/>
        </p:nvGrpSpPr>
        <p:grpSpPr>
          <a:xfrm>
            <a:off x="4123137" y="3052488"/>
            <a:ext cx="533997" cy="579041"/>
            <a:chOff x="4199336" y="3166844"/>
            <a:chExt cx="533997" cy="579041"/>
          </a:xfrm>
        </p:grpSpPr>
        <p:sp>
          <p:nvSpPr>
            <p:cNvPr id="11" name="Freeform 7"/>
            <p:cNvSpPr>
              <a:spLocks/>
            </p:cNvSpPr>
            <p:nvPr/>
          </p:nvSpPr>
          <p:spPr bwMode="auto">
            <a:xfrm>
              <a:off x="4199336" y="3166844"/>
              <a:ext cx="533997" cy="579041"/>
            </a:xfrm>
            <a:custGeom>
              <a:avLst/>
              <a:gdLst>
                <a:gd name="T0" fmla="*/ 394 w 398"/>
                <a:gd name="T1" fmla="*/ 63 h 433"/>
                <a:gd name="T2" fmla="*/ 383 w 398"/>
                <a:gd name="T3" fmla="*/ 45 h 433"/>
                <a:gd name="T4" fmla="*/ 361 w 398"/>
                <a:gd name="T5" fmla="*/ 48 h 433"/>
                <a:gd name="T6" fmla="*/ 309 w 398"/>
                <a:gd name="T7" fmla="*/ 67 h 433"/>
                <a:gd name="T8" fmla="*/ 216 w 398"/>
                <a:gd name="T9" fmla="*/ 9 h 433"/>
                <a:gd name="T10" fmla="*/ 199 w 398"/>
                <a:gd name="T11" fmla="*/ 0 h 433"/>
                <a:gd name="T12" fmla="*/ 182 w 398"/>
                <a:gd name="T13" fmla="*/ 9 h 433"/>
                <a:gd name="T14" fmla="*/ 89 w 398"/>
                <a:gd name="T15" fmla="*/ 67 h 433"/>
                <a:gd name="T16" fmla="*/ 37 w 398"/>
                <a:gd name="T17" fmla="*/ 48 h 433"/>
                <a:gd name="T18" fmla="*/ 16 w 398"/>
                <a:gd name="T19" fmla="*/ 45 h 433"/>
                <a:gd name="T20" fmla="*/ 4 w 398"/>
                <a:gd name="T21" fmla="*/ 63 h 433"/>
                <a:gd name="T22" fmla="*/ 21 w 398"/>
                <a:gd name="T23" fmla="*/ 220 h 433"/>
                <a:gd name="T24" fmla="*/ 193 w 398"/>
                <a:gd name="T25" fmla="*/ 432 h 433"/>
                <a:gd name="T26" fmla="*/ 199 w 398"/>
                <a:gd name="T27" fmla="*/ 433 h 433"/>
                <a:gd name="T28" fmla="*/ 206 w 398"/>
                <a:gd name="T29" fmla="*/ 432 h 433"/>
                <a:gd name="T30" fmla="*/ 378 w 398"/>
                <a:gd name="T31" fmla="*/ 220 h 433"/>
                <a:gd name="T32" fmla="*/ 394 w 398"/>
                <a:gd name="T33" fmla="*/ 6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433">
                  <a:moveTo>
                    <a:pt x="394" y="63"/>
                  </a:moveTo>
                  <a:cubicBezTo>
                    <a:pt x="394" y="55"/>
                    <a:pt x="389" y="49"/>
                    <a:pt x="383" y="45"/>
                  </a:cubicBezTo>
                  <a:cubicBezTo>
                    <a:pt x="376" y="42"/>
                    <a:pt x="368" y="43"/>
                    <a:pt x="361" y="48"/>
                  </a:cubicBezTo>
                  <a:cubicBezTo>
                    <a:pt x="344" y="60"/>
                    <a:pt x="326" y="67"/>
                    <a:pt x="309" y="67"/>
                  </a:cubicBezTo>
                  <a:cubicBezTo>
                    <a:pt x="257" y="67"/>
                    <a:pt x="217" y="10"/>
                    <a:pt x="216" y="9"/>
                  </a:cubicBezTo>
                  <a:cubicBezTo>
                    <a:pt x="213" y="3"/>
                    <a:pt x="206" y="0"/>
                    <a:pt x="199" y="0"/>
                  </a:cubicBezTo>
                  <a:cubicBezTo>
                    <a:pt x="192" y="0"/>
                    <a:pt x="186" y="3"/>
                    <a:pt x="182" y="9"/>
                  </a:cubicBezTo>
                  <a:cubicBezTo>
                    <a:pt x="182" y="10"/>
                    <a:pt x="141" y="67"/>
                    <a:pt x="89" y="67"/>
                  </a:cubicBezTo>
                  <a:cubicBezTo>
                    <a:pt x="72" y="67"/>
                    <a:pt x="54" y="60"/>
                    <a:pt x="37" y="48"/>
                  </a:cubicBezTo>
                  <a:cubicBezTo>
                    <a:pt x="31" y="43"/>
                    <a:pt x="23" y="42"/>
                    <a:pt x="16" y="45"/>
                  </a:cubicBezTo>
                  <a:cubicBezTo>
                    <a:pt x="9" y="49"/>
                    <a:pt x="4" y="55"/>
                    <a:pt x="4" y="63"/>
                  </a:cubicBezTo>
                  <a:cubicBezTo>
                    <a:pt x="4" y="66"/>
                    <a:pt x="0" y="138"/>
                    <a:pt x="21" y="220"/>
                  </a:cubicBezTo>
                  <a:cubicBezTo>
                    <a:pt x="49" y="330"/>
                    <a:pt x="108" y="404"/>
                    <a:pt x="193" y="432"/>
                  </a:cubicBezTo>
                  <a:cubicBezTo>
                    <a:pt x="195" y="433"/>
                    <a:pt x="197" y="433"/>
                    <a:pt x="199" y="433"/>
                  </a:cubicBezTo>
                  <a:cubicBezTo>
                    <a:pt x="201" y="433"/>
                    <a:pt x="204" y="433"/>
                    <a:pt x="206" y="432"/>
                  </a:cubicBezTo>
                  <a:cubicBezTo>
                    <a:pt x="290" y="404"/>
                    <a:pt x="350" y="330"/>
                    <a:pt x="378" y="220"/>
                  </a:cubicBezTo>
                  <a:cubicBezTo>
                    <a:pt x="398" y="138"/>
                    <a:pt x="395" y="66"/>
                    <a:pt x="394" y="63"/>
                  </a:cubicBezTo>
                  <a:close/>
                </a:path>
              </a:pathLst>
            </a:custGeom>
            <a:solidFill>
              <a:srgbClr val="4D4D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36"/>
            <p:cNvSpPr>
              <a:spLocks noEditPoints="1"/>
            </p:cNvSpPr>
            <p:nvPr/>
          </p:nvSpPr>
          <p:spPr bwMode="auto">
            <a:xfrm>
              <a:off x="4367717" y="3314943"/>
              <a:ext cx="197235" cy="262370"/>
            </a:xfrm>
            <a:custGeom>
              <a:avLst/>
              <a:gdLst>
                <a:gd name="T0" fmla="*/ 155 w 171"/>
                <a:gd name="T1" fmla="*/ 96 h 228"/>
                <a:gd name="T2" fmla="*/ 155 w 171"/>
                <a:gd name="T3" fmla="*/ 66 h 228"/>
                <a:gd name="T4" fmla="*/ 89 w 171"/>
                <a:gd name="T5" fmla="*/ 0 h 228"/>
                <a:gd name="T6" fmla="*/ 82 w 171"/>
                <a:gd name="T7" fmla="*/ 0 h 228"/>
                <a:gd name="T8" fmla="*/ 16 w 171"/>
                <a:gd name="T9" fmla="*/ 66 h 228"/>
                <a:gd name="T10" fmla="*/ 16 w 171"/>
                <a:gd name="T11" fmla="*/ 96 h 228"/>
                <a:gd name="T12" fmla="*/ 0 w 171"/>
                <a:gd name="T13" fmla="*/ 112 h 228"/>
                <a:gd name="T14" fmla="*/ 0 w 171"/>
                <a:gd name="T15" fmla="*/ 212 h 228"/>
                <a:gd name="T16" fmla="*/ 17 w 171"/>
                <a:gd name="T17" fmla="*/ 228 h 228"/>
                <a:gd name="T18" fmla="*/ 155 w 171"/>
                <a:gd name="T19" fmla="*/ 228 h 228"/>
                <a:gd name="T20" fmla="*/ 171 w 171"/>
                <a:gd name="T21" fmla="*/ 212 h 228"/>
                <a:gd name="T22" fmla="*/ 171 w 171"/>
                <a:gd name="T23" fmla="*/ 112 h 228"/>
                <a:gd name="T24" fmla="*/ 155 w 171"/>
                <a:gd name="T25" fmla="*/ 96 h 228"/>
                <a:gd name="T26" fmla="*/ 131 w 171"/>
                <a:gd name="T27" fmla="*/ 96 h 228"/>
                <a:gd name="T28" fmla="*/ 41 w 171"/>
                <a:gd name="T29" fmla="*/ 96 h 228"/>
                <a:gd name="T30" fmla="*/ 41 w 171"/>
                <a:gd name="T31" fmla="*/ 66 h 228"/>
                <a:gd name="T32" fmla="*/ 82 w 171"/>
                <a:gd name="T33" fmla="*/ 25 h 228"/>
                <a:gd name="T34" fmla="*/ 89 w 171"/>
                <a:gd name="T35" fmla="*/ 25 h 228"/>
                <a:gd name="T36" fmla="*/ 131 w 171"/>
                <a:gd name="T37" fmla="*/ 66 h 228"/>
                <a:gd name="T38" fmla="*/ 131 w 171"/>
                <a:gd name="T39" fmla="*/ 9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228">
                  <a:moveTo>
                    <a:pt x="155" y="96"/>
                  </a:moveTo>
                  <a:cubicBezTo>
                    <a:pt x="155" y="66"/>
                    <a:pt x="155" y="66"/>
                    <a:pt x="155" y="66"/>
                  </a:cubicBezTo>
                  <a:cubicBezTo>
                    <a:pt x="155" y="30"/>
                    <a:pt x="126" y="0"/>
                    <a:pt x="89" y="0"/>
                  </a:cubicBezTo>
                  <a:cubicBezTo>
                    <a:pt x="82" y="0"/>
                    <a:pt x="82" y="0"/>
                    <a:pt x="82" y="0"/>
                  </a:cubicBezTo>
                  <a:cubicBezTo>
                    <a:pt x="45" y="0"/>
                    <a:pt x="16" y="30"/>
                    <a:pt x="16" y="66"/>
                  </a:cubicBezTo>
                  <a:cubicBezTo>
                    <a:pt x="16" y="96"/>
                    <a:pt x="16" y="96"/>
                    <a:pt x="16" y="96"/>
                  </a:cubicBezTo>
                  <a:cubicBezTo>
                    <a:pt x="7" y="96"/>
                    <a:pt x="0" y="103"/>
                    <a:pt x="0" y="112"/>
                  </a:cubicBezTo>
                  <a:cubicBezTo>
                    <a:pt x="0" y="212"/>
                    <a:pt x="0" y="212"/>
                    <a:pt x="0" y="212"/>
                  </a:cubicBezTo>
                  <a:cubicBezTo>
                    <a:pt x="0" y="221"/>
                    <a:pt x="7" y="228"/>
                    <a:pt x="17" y="228"/>
                  </a:cubicBezTo>
                  <a:cubicBezTo>
                    <a:pt x="155" y="228"/>
                    <a:pt x="155" y="228"/>
                    <a:pt x="155" y="228"/>
                  </a:cubicBezTo>
                  <a:cubicBezTo>
                    <a:pt x="164" y="228"/>
                    <a:pt x="171" y="221"/>
                    <a:pt x="171" y="212"/>
                  </a:cubicBezTo>
                  <a:cubicBezTo>
                    <a:pt x="171" y="112"/>
                    <a:pt x="171" y="112"/>
                    <a:pt x="171" y="112"/>
                  </a:cubicBezTo>
                  <a:cubicBezTo>
                    <a:pt x="171" y="103"/>
                    <a:pt x="164" y="96"/>
                    <a:pt x="155" y="96"/>
                  </a:cubicBezTo>
                  <a:close/>
                  <a:moveTo>
                    <a:pt x="131" y="96"/>
                  </a:moveTo>
                  <a:cubicBezTo>
                    <a:pt x="41" y="96"/>
                    <a:pt x="41" y="96"/>
                    <a:pt x="41" y="96"/>
                  </a:cubicBezTo>
                  <a:cubicBezTo>
                    <a:pt x="41" y="66"/>
                    <a:pt x="41" y="66"/>
                    <a:pt x="41" y="66"/>
                  </a:cubicBezTo>
                  <a:cubicBezTo>
                    <a:pt x="41" y="43"/>
                    <a:pt x="59" y="25"/>
                    <a:pt x="82" y="25"/>
                  </a:cubicBezTo>
                  <a:cubicBezTo>
                    <a:pt x="89" y="25"/>
                    <a:pt x="89" y="25"/>
                    <a:pt x="89" y="25"/>
                  </a:cubicBezTo>
                  <a:cubicBezTo>
                    <a:pt x="112" y="25"/>
                    <a:pt x="131" y="43"/>
                    <a:pt x="131" y="66"/>
                  </a:cubicBezTo>
                  <a:lnTo>
                    <a:pt x="131" y="96"/>
                  </a:lnTo>
                  <a:close/>
                </a:path>
              </a:pathLst>
            </a:custGeom>
            <a:solidFill>
              <a:srgbClr val="F9F9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endParaRPr lang="en-US" dirty="0"/>
            </a:p>
          </p:txBody>
        </p:sp>
      </p:grpSp>
      <p:sp>
        <p:nvSpPr>
          <p:cNvPr id="16" name="Freeform 36"/>
          <p:cNvSpPr>
            <a:spLocks noEditPoints="1"/>
          </p:cNvSpPr>
          <p:nvPr/>
        </p:nvSpPr>
        <p:spPr bwMode="auto">
          <a:xfrm>
            <a:off x="2599342" y="1447800"/>
            <a:ext cx="256664" cy="341425"/>
          </a:xfrm>
          <a:custGeom>
            <a:avLst/>
            <a:gdLst>
              <a:gd name="T0" fmla="*/ 155 w 171"/>
              <a:gd name="T1" fmla="*/ 96 h 228"/>
              <a:gd name="T2" fmla="*/ 155 w 171"/>
              <a:gd name="T3" fmla="*/ 66 h 228"/>
              <a:gd name="T4" fmla="*/ 89 w 171"/>
              <a:gd name="T5" fmla="*/ 0 h 228"/>
              <a:gd name="T6" fmla="*/ 82 w 171"/>
              <a:gd name="T7" fmla="*/ 0 h 228"/>
              <a:gd name="T8" fmla="*/ 16 w 171"/>
              <a:gd name="T9" fmla="*/ 66 h 228"/>
              <a:gd name="T10" fmla="*/ 16 w 171"/>
              <a:gd name="T11" fmla="*/ 96 h 228"/>
              <a:gd name="T12" fmla="*/ 0 w 171"/>
              <a:gd name="T13" fmla="*/ 112 h 228"/>
              <a:gd name="T14" fmla="*/ 0 w 171"/>
              <a:gd name="T15" fmla="*/ 212 h 228"/>
              <a:gd name="T16" fmla="*/ 17 w 171"/>
              <a:gd name="T17" fmla="*/ 228 h 228"/>
              <a:gd name="T18" fmla="*/ 155 w 171"/>
              <a:gd name="T19" fmla="*/ 228 h 228"/>
              <a:gd name="T20" fmla="*/ 171 w 171"/>
              <a:gd name="T21" fmla="*/ 212 h 228"/>
              <a:gd name="T22" fmla="*/ 171 w 171"/>
              <a:gd name="T23" fmla="*/ 112 h 228"/>
              <a:gd name="T24" fmla="*/ 155 w 171"/>
              <a:gd name="T25" fmla="*/ 96 h 228"/>
              <a:gd name="T26" fmla="*/ 131 w 171"/>
              <a:gd name="T27" fmla="*/ 96 h 228"/>
              <a:gd name="T28" fmla="*/ 41 w 171"/>
              <a:gd name="T29" fmla="*/ 96 h 228"/>
              <a:gd name="T30" fmla="*/ 41 w 171"/>
              <a:gd name="T31" fmla="*/ 66 h 228"/>
              <a:gd name="T32" fmla="*/ 82 w 171"/>
              <a:gd name="T33" fmla="*/ 25 h 228"/>
              <a:gd name="T34" fmla="*/ 89 w 171"/>
              <a:gd name="T35" fmla="*/ 25 h 228"/>
              <a:gd name="T36" fmla="*/ 131 w 171"/>
              <a:gd name="T37" fmla="*/ 66 h 228"/>
              <a:gd name="T38" fmla="*/ 131 w 171"/>
              <a:gd name="T39" fmla="*/ 9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228">
                <a:moveTo>
                  <a:pt x="155" y="96"/>
                </a:moveTo>
                <a:cubicBezTo>
                  <a:pt x="155" y="66"/>
                  <a:pt x="155" y="66"/>
                  <a:pt x="155" y="66"/>
                </a:cubicBezTo>
                <a:cubicBezTo>
                  <a:pt x="155" y="30"/>
                  <a:pt x="126" y="0"/>
                  <a:pt x="89" y="0"/>
                </a:cubicBezTo>
                <a:cubicBezTo>
                  <a:pt x="82" y="0"/>
                  <a:pt x="82" y="0"/>
                  <a:pt x="82" y="0"/>
                </a:cubicBezTo>
                <a:cubicBezTo>
                  <a:pt x="45" y="0"/>
                  <a:pt x="16" y="30"/>
                  <a:pt x="16" y="66"/>
                </a:cubicBezTo>
                <a:cubicBezTo>
                  <a:pt x="16" y="96"/>
                  <a:pt x="16" y="96"/>
                  <a:pt x="16" y="96"/>
                </a:cubicBezTo>
                <a:cubicBezTo>
                  <a:pt x="7" y="96"/>
                  <a:pt x="0" y="103"/>
                  <a:pt x="0" y="112"/>
                </a:cubicBezTo>
                <a:cubicBezTo>
                  <a:pt x="0" y="212"/>
                  <a:pt x="0" y="212"/>
                  <a:pt x="0" y="212"/>
                </a:cubicBezTo>
                <a:cubicBezTo>
                  <a:pt x="0" y="221"/>
                  <a:pt x="7" y="228"/>
                  <a:pt x="17" y="228"/>
                </a:cubicBezTo>
                <a:cubicBezTo>
                  <a:pt x="155" y="228"/>
                  <a:pt x="155" y="228"/>
                  <a:pt x="155" y="228"/>
                </a:cubicBezTo>
                <a:cubicBezTo>
                  <a:pt x="164" y="228"/>
                  <a:pt x="171" y="221"/>
                  <a:pt x="171" y="212"/>
                </a:cubicBezTo>
                <a:cubicBezTo>
                  <a:pt x="171" y="112"/>
                  <a:pt x="171" y="112"/>
                  <a:pt x="171" y="112"/>
                </a:cubicBezTo>
                <a:cubicBezTo>
                  <a:pt x="171" y="103"/>
                  <a:pt x="164" y="96"/>
                  <a:pt x="155" y="96"/>
                </a:cubicBezTo>
                <a:close/>
                <a:moveTo>
                  <a:pt x="131" y="96"/>
                </a:moveTo>
                <a:cubicBezTo>
                  <a:pt x="41" y="96"/>
                  <a:pt x="41" y="96"/>
                  <a:pt x="41" y="96"/>
                </a:cubicBezTo>
                <a:cubicBezTo>
                  <a:pt x="41" y="66"/>
                  <a:pt x="41" y="66"/>
                  <a:pt x="41" y="66"/>
                </a:cubicBezTo>
                <a:cubicBezTo>
                  <a:pt x="41" y="43"/>
                  <a:pt x="59" y="25"/>
                  <a:pt x="82" y="25"/>
                </a:cubicBezTo>
                <a:cubicBezTo>
                  <a:pt x="89" y="25"/>
                  <a:pt x="89" y="25"/>
                  <a:pt x="89" y="25"/>
                </a:cubicBezTo>
                <a:cubicBezTo>
                  <a:pt x="112" y="25"/>
                  <a:pt x="131" y="43"/>
                  <a:pt x="131" y="66"/>
                </a:cubicBezTo>
                <a:lnTo>
                  <a:pt x="131" y="9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93" tIns="60947" rIns="121893" bIns="60947" numCol="1" anchor="t" anchorCtr="0" compatLnSpc="1">
            <a:prstTxWarp prst="textNoShape">
              <a:avLst/>
            </a:prstTxWarp>
          </a:bodyPr>
          <a:lstStyle/>
          <a:p>
            <a:endParaRPr lang="en-US" dirty="0"/>
          </a:p>
        </p:txBody>
      </p:sp>
      <p:sp>
        <p:nvSpPr>
          <p:cNvPr id="17" name="Freeform 36"/>
          <p:cNvSpPr>
            <a:spLocks noEditPoints="1"/>
          </p:cNvSpPr>
          <p:nvPr/>
        </p:nvSpPr>
        <p:spPr bwMode="auto">
          <a:xfrm>
            <a:off x="3803692" y="1884700"/>
            <a:ext cx="256664" cy="341425"/>
          </a:xfrm>
          <a:custGeom>
            <a:avLst/>
            <a:gdLst>
              <a:gd name="T0" fmla="*/ 155 w 171"/>
              <a:gd name="T1" fmla="*/ 96 h 228"/>
              <a:gd name="T2" fmla="*/ 155 w 171"/>
              <a:gd name="T3" fmla="*/ 66 h 228"/>
              <a:gd name="T4" fmla="*/ 89 w 171"/>
              <a:gd name="T5" fmla="*/ 0 h 228"/>
              <a:gd name="T6" fmla="*/ 82 w 171"/>
              <a:gd name="T7" fmla="*/ 0 h 228"/>
              <a:gd name="T8" fmla="*/ 16 w 171"/>
              <a:gd name="T9" fmla="*/ 66 h 228"/>
              <a:gd name="T10" fmla="*/ 16 w 171"/>
              <a:gd name="T11" fmla="*/ 96 h 228"/>
              <a:gd name="T12" fmla="*/ 0 w 171"/>
              <a:gd name="T13" fmla="*/ 112 h 228"/>
              <a:gd name="T14" fmla="*/ 0 w 171"/>
              <a:gd name="T15" fmla="*/ 212 h 228"/>
              <a:gd name="T16" fmla="*/ 17 w 171"/>
              <a:gd name="T17" fmla="*/ 228 h 228"/>
              <a:gd name="T18" fmla="*/ 155 w 171"/>
              <a:gd name="T19" fmla="*/ 228 h 228"/>
              <a:gd name="T20" fmla="*/ 171 w 171"/>
              <a:gd name="T21" fmla="*/ 212 h 228"/>
              <a:gd name="T22" fmla="*/ 171 w 171"/>
              <a:gd name="T23" fmla="*/ 112 h 228"/>
              <a:gd name="T24" fmla="*/ 155 w 171"/>
              <a:gd name="T25" fmla="*/ 96 h 228"/>
              <a:gd name="T26" fmla="*/ 131 w 171"/>
              <a:gd name="T27" fmla="*/ 96 h 228"/>
              <a:gd name="T28" fmla="*/ 41 w 171"/>
              <a:gd name="T29" fmla="*/ 96 h 228"/>
              <a:gd name="T30" fmla="*/ 41 w 171"/>
              <a:gd name="T31" fmla="*/ 66 h 228"/>
              <a:gd name="T32" fmla="*/ 82 w 171"/>
              <a:gd name="T33" fmla="*/ 25 h 228"/>
              <a:gd name="T34" fmla="*/ 89 w 171"/>
              <a:gd name="T35" fmla="*/ 25 h 228"/>
              <a:gd name="T36" fmla="*/ 131 w 171"/>
              <a:gd name="T37" fmla="*/ 66 h 228"/>
              <a:gd name="T38" fmla="*/ 131 w 171"/>
              <a:gd name="T39" fmla="*/ 9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228">
                <a:moveTo>
                  <a:pt x="155" y="96"/>
                </a:moveTo>
                <a:cubicBezTo>
                  <a:pt x="155" y="66"/>
                  <a:pt x="155" y="66"/>
                  <a:pt x="155" y="66"/>
                </a:cubicBezTo>
                <a:cubicBezTo>
                  <a:pt x="155" y="30"/>
                  <a:pt x="126" y="0"/>
                  <a:pt x="89" y="0"/>
                </a:cubicBezTo>
                <a:cubicBezTo>
                  <a:pt x="82" y="0"/>
                  <a:pt x="82" y="0"/>
                  <a:pt x="82" y="0"/>
                </a:cubicBezTo>
                <a:cubicBezTo>
                  <a:pt x="45" y="0"/>
                  <a:pt x="16" y="30"/>
                  <a:pt x="16" y="66"/>
                </a:cubicBezTo>
                <a:cubicBezTo>
                  <a:pt x="16" y="96"/>
                  <a:pt x="16" y="96"/>
                  <a:pt x="16" y="96"/>
                </a:cubicBezTo>
                <a:cubicBezTo>
                  <a:pt x="7" y="96"/>
                  <a:pt x="0" y="103"/>
                  <a:pt x="0" y="112"/>
                </a:cubicBezTo>
                <a:cubicBezTo>
                  <a:pt x="0" y="212"/>
                  <a:pt x="0" y="212"/>
                  <a:pt x="0" y="212"/>
                </a:cubicBezTo>
                <a:cubicBezTo>
                  <a:pt x="0" y="221"/>
                  <a:pt x="7" y="228"/>
                  <a:pt x="17" y="228"/>
                </a:cubicBezTo>
                <a:cubicBezTo>
                  <a:pt x="155" y="228"/>
                  <a:pt x="155" y="228"/>
                  <a:pt x="155" y="228"/>
                </a:cubicBezTo>
                <a:cubicBezTo>
                  <a:pt x="164" y="228"/>
                  <a:pt x="171" y="221"/>
                  <a:pt x="171" y="212"/>
                </a:cubicBezTo>
                <a:cubicBezTo>
                  <a:pt x="171" y="112"/>
                  <a:pt x="171" y="112"/>
                  <a:pt x="171" y="112"/>
                </a:cubicBezTo>
                <a:cubicBezTo>
                  <a:pt x="171" y="103"/>
                  <a:pt x="164" y="96"/>
                  <a:pt x="155" y="96"/>
                </a:cubicBezTo>
                <a:close/>
                <a:moveTo>
                  <a:pt x="131" y="96"/>
                </a:moveTo>
                <a:cubicBezTo>
                  <a:pt x="41" y="96"/>
                  <a:pt x="41" y="96"/>
                  <a:pt x="41" y="96"/>
                </a:cubicBezTo>
                <a:cubicBezTo>
                  <a:pt x="41" y="66"/>
                  <a:pt x="41" y="66"/>
                  <a:pt x="41" y="66"/>
                </a:cubicBezTo>
                <a:cubicBezTo>
                  <a:pt x="41" y="43"/>
                  <a:pt x="59" y="25"/>
                  <a:pt x="82" y="25"/>
                </a:cubicBezTo>
                <a:cubicBezTo>
                  <a:pt x="89" y="25"/>
                  <a:pt x="89" y="25"/>
                  <a:pt x="89" y="25"/>
                </a:cubicBezTo>
                <a:cubicBezTo>
                  <a:pt x="112" y="25"/>
                  <a:pt x="131" y="43"/>
                  <a:pt x="131" y="66"/>
                </a:cubicBezTo>
                <a:lnTo>
                  <a:pt x="131" y="9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93" tIns="60947" rIns="121893" bIns="60947" numCol="1" anchor="t" anchorCtr="0" compatLnSpc="1">
            <a:prstTxWarp prst="textNoShape">
              <a:avLst/>
            </a:prstTxWarp>
          </a:bodyPr>
          <a:lstStyle/>
          <a:p>
            <a:endParaRPr lang="en-US" dirty="0"/>
          </a:p>
        </p:txBody>
      </p:sp>
      <p:sp>
        <p:nvSpPr>
          <p:cNvPr id="18" name="Freeform 36"/>
          <p:cNvSpPr>
            <a:spLocks noEditPoints="1"/>
          </p:cNvSpPr>
          <p:nvPr/>
        </p:nvSpPr>
        <p:spPr bwMode="auto">
          <a:xfrm>
            <a:off x="1376306" y="4268873"/>
            <a:ext cx="256664" cy="341425"/>
          </a:xfrm>
          <a:custGeom>
            <a:avLst/>
            <a:gdLst>
              <a:gd name="T0" fmla="*/ 155 w 171"/>
              <a:gd name="T1" fmla="*/ 96 h 228"/>
              <a:gd name="T2" fmla="*/ 155 w 171"/>
              <a:gd name="T3" fmla="*/ 66 h 228"/>
              <a:gd name="T4" fmla="*/ 89 w 171"/>
              <a:gd name="T5" fmla="*/ 0 h 228"/>
              <a:gd name="T6" fmla="*/ 82 w 171"/>
              <a:gd name="T7" fmla="*/ 0 h 228"/>
              <a:gd name="T8" fmla="*/ 16 w 171"/>
              <a:gd name="T9" fmla="*/ 66 h 228"/>
              <a:gd name="T10" fmla="*/ 16 w 171"/>
              <a:gd name="T11" fmla="*/ 96 h 228"/>
              <a:gd name="T12" fmla="*/ 0 w 171"/>
              <a:gd name="T13" fmla="*/ 112 h 228"/>
              <a:gd name="T14" fmla="*/ 0 w 171"/>
              <a:gd name="T15" fmla="*/ 212 h 228"/>
              <a:gd name="T16" fmla="*/ 17 w 171"/>
              <a:gd name="T17" fmla="*/ 228 h 228"/>
              <a:gd name="T18" fmla="*/ 155 w 171"/>
              <a:gd name="T19" fmla="*/ 228 h 228"/>
              <a:gd name="T20" fmla="*/ 171 w 171"/>
              <a:gd name="T21" fmla="*/ 212 h 228"/>
              <a:gd name="T22" fmla="*/ 171 w 171"/>
              <a:gd name="T23" fmla="*/ 112 h 228"/>
              <a:gd name="T24" fmla="*/ 155 w 171"/>
              <a:gd name="T25" fmla="*/ 96 h 228"/>
              <a:gd name="T26" fmla="*/ 131 w 171"/>
              <a:gd name="T27" fmla="*/ 96 h 228"/>
              <a:gd name="T28" fmla="*/ 41 w 171"/>
              <a:gd name="T29" fmla="*/ 96 h 228"/>
              <a:gd name="T30" fmla="*/ 41 w 171"/>
              <a:gd name="T31" fmla="*/ 66 h 228"/>
              <a:gd name="T32" fmla="*/ 82 w 171"/>
              <a:gd name="T33" fmla="*/ 25 h 228"/>
              <a:gd name="T34" fmla="*/ 89 w 171"/>
              <a:gd name="T35" fmla="*/ 25 h 228"/>
              <a:gd name="T36" fmla="*/ 131 w 171"/>
              <a:gd name="T37" fmla="*/ 66 h 228"/>
              <a:gd name="T38" fmla="*/ 131 w 171"/>
              <a:gd name="T39" fmla="*/ 9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228">
                <a:moveTo>
                  <a:pt x="155" y="96"/>
                </a:moveTo>
                <a:cubicBezTo>
                  <a:pt x="155" y="66"/>
                  <a:pt x="155" y="66"/>
                  <a:pt x="155" y="66"/>
                </a:cubicBezTo>
                <a:cubicBezTo>
                  <a:pt x="155" y="30"/>
                  <a:pt x="126" y="0"/>
                  <a:pt x="89" y="0"/>
                </a:cubicBezTo>
                <a:cubicBezTo>
                  <a:pt x="82" y="0"/>
                  <a:pt x="82" y="0"/>
                  <a:pt x="82" y="0"/>
                </a:cubicBezTo>
                <a:cubicBezTo>
                  <a:pt x="45" y="0"/>
                  <a:pt x="16" y="30"/>
                  <a:pt x="16" y="66"/>
                </a:cubicBezTo>
                <a:cubicBezTo>
                  <a:pt x="16" y="96"/>
                  <a:pt x="16" y="96"/>
                  <a:pt x="16" y="96"/>
                </a:cubicBezTo>
                <a:cubicBezTo>
                  <a:pt x="7" y="96"/>
                  <a:pt x="0" y="103"/>
                  <a:pt x="0" y="112"/>
                </a:cubicBezTo>
                <a:cubicBezTo>
                  <a:pt x="0" y="212"/>
                  <a:pt x="0" y="212"/>
                  <a:pt x="0" y="212"/>
                </a:cubicBezTo>
                <a:cubicBezTo>
                  <a:pt x="0" y="221"/>
                  <a:pt x="7" y="228"/>
                  <a:pt x="17" y="228"/>
                </a:cubicBezTo>
                <a:cubicBezTo>
                  <a:pt x="155" y="228"/>
                  <a:pt x="155" y="228"/>
                  <a:pt x="155" y="228"/>
                </a:cubicBezTo>
                <a:cubicBezTo>
                  <a:pt x="164" y="228"/>
                  <a:pt x="171" y="221"/>
                  <a:pt x="171" y="212"/>
                </a:cubicBezTo>
                <a:cubicBezTo>
                  <a:pt x="171" y="112"/>
                  <a:pt x="171" y="112"/>
                  <a:pt x="171" y="112"/>
                </a:cubicBezTo>
                <a:cubicBezTo>
                  <a:pt x="171" y="103"/>
                  <a:pt x="164" y="96"/>
                  <a:pt x="155" y="96"/>
                </a:cubicBezTo>
                <a:close/>
                <a:moveTo>
                  <a:pt x="131" y="96"/>
                </a:moveTo>
                <a:cubicBezTo>
                  <a:pt x="41" y="96"/>
                  <a:pt x="41" y="96"/>
                  <a:pt x="41" y="96"/>
                </a:cubicBezTo>
                <a:cubicBezTo>
                  <a:pt x="41" y="66"/>
                  <a:pt x="41" y="66"/>
                  <a:pt x="41" y="66"/>
                </a:cubicBezTo>
                <a:cubicBezTo>
                  <a:pt x="41" y="43"/>
                  <a:pt x="59" y="25"/>
                  <a:pt x="82" y="25"/>
                </a:cubicBezTo>
                <a:cubicBezTo>
                  <a:pt x="89" y="25"/>
                  <a:pt x="89" y="25"/>
                  <a:pt x="89" y="25"/>
                </a:cubicBezTo>
                <a:cubicBezTo>
                  <a:pt x="112" y="25"/>
                  <a:pt x="131" y="43"/>
                  <a:pt x="131" y="66"/>
                </a:cubicBezTo>
                <a:lnTo>
                  <a:pt x="131" y="9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93" tIns="60947" rIns="121893" bIns="60947" numCol="1" anchor="t" anchorCtr="0" compatLnSpc="1">
            <a:prstTxWarp prst="textNoShape">
              <a:avLst/>
            </a:prstTxWarp>
          </a:bodyPr>
          <a:lstStyle/>
          <a:p>
            <a:endParaRPr lang="en-US" dirty="0"/>
          </a:p>
        </p:txBody>
      </p:sp>
      <p:sp>
        <p:nvSpPr>
          <p:cNvPr id="19" name="Freeform 36"/>
          <p:cNvSpPr>
            <a:spLocks noEditPoints="1"/>
          </p:cNvSpPr>
          <p:nvPr/>
        </p:nvSpPr>
        <p:spPr bwMode="auto">
          <a:xfrm>
            <a:off x="3803692" y="4268873"/>
            <a:ext cx="256664" cy="341425"/>
          </a:xfrm>
          <a:custGeom>
            <a:avLst/>
            <a:gdLst>
              <a:gd name="T0" fmla="*/ 155 w 171"/>
              <a:gd name="T1" fmla="*/ 96 h 228"/>
              <a:gd name="T2" fmla="*/ 155 w 171"/>
              <a:gd name="T3" fmla="*/ 66 h 228"/>
              <a:gd name="T4" fmla="*/ 89 w 171"/>
              <a:gd name="T5" fmla="*/ 0 h 228"/>
              <a:gd name="T6" fmla="*/ 82 w 171"/>
              <a:gd name="T7" fmla="*/ 0 h 228"/>
              <a:gd name="T8" fmla="*/ 16 w 171"/>
              <a:gd name="T9" fmla="*/ 66 h 228"/>
              <a:gd name="T10" fmla="*/ 16 w 171"/>
              <a:gd name="T11" fmla="*/ 96 h 228"/>
              <a:gd name="T12" fmla="*/ 0 w 171"/>
              <a:gd name="T13" fmla="*/ 112 h 228"/>
              <a:gd name="T14" fmla="*/ 0 w 171"/>
              <a:gd name="T15" fmla="*/ 212 h 228"/>
              <a:gd name="T16" fmla="*/ 17 w 171"/>
              <a:gd name="T17" fmla="*/ 228 h 228"/>
              <a:gd name="T18" fmla="*/ 155 w 171"/>
              <a:gd name="T19" fmla="*/ 228 h 228"/>
              <a:gd name="T20" fmla="*/ 171 w 171"/>
              <a:gd name="T21" fmla="*/ 212 h 228"/>
              <a:gd name="T22" fmla="*/ 171 w 171"/>
              <a:gd name="T23" fmla="*/ 112 h 228"/>
              <a:gd name="T24" fmla="*/ 155 w 171"/>
              <a:gd name="T25" fmla="*/ 96 h 228"/>
              <a:gd name="T26" fmla="*/ 131 w 171"/>
              <a:gd name="T27" fmla="*/ 96 h 228"/>
              <a:gd name="T28" fmla="*/ 41 w 171"/>
              <a:gd name="T29" fmla="*/ 96 h 228"/>
              <a:gd name="T30" fmla="*/ 41 w 171"/>
              <a:gd name="T31" fmla="*/ 66 h 228"/>
              <a:gd name="T32" fmla="*/ 82 w 171"/>
              <a:gd name="T33" fmla="*/ 25 h 228"/>
              <a:gd name="T34" fmla="*/ 89 w 171"/>
              <a:gd name="T35" fmla="*/ 25 h 228"/>
              <a:gd name="T36" fmla="*/ 131 w 171"/>
              <a:gd name="T37" fmla="*/ 66 h 228"/>
              <a:gd name="T38" fmla="*/ 131 w 171"/>
              <a:gd name="T39" fmla="*/ 9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228">
                <a:moveTo>
                  <a:pt x="155" y="96"/>
                </a:moveTo>
                <a:cubicBezTo>
                  <a:pt x="155" y="66"/>
                  <a:pt x="155" y="66"/>
                  <a:pt x="155" y="66"/>
                </a:cubicBezTo>
                <a:cubicBezTo>
                  <a:pt x="155" y="30"/>
                  <a:pt x="126" y="0"/>
                  <a:pt x="89" y="0"/>
                </a:cubicBezTo>
                <a:cubicBezTo>
                  <a:pt x="82" y="0"/>
                  <a:pt x="82" y="0"/>
                  <a:pt x="82" y="0"/>
                </a:cubicBezTo>
                <a:cubicBezTo>
                  <a:pt x="45" y="0"/>
                  <a:pt x="16" y="30"/>
                  <a:pt x="16" y="66"/>
                </a:cubicBezTo>
                <a:cubicBezTo>
                  <a:pt x="16" y="96"/>
                  <a:pt x="16" y="96"/>
                  <a:pt x="16" y="96"/>
                </a:cubicBezTo>
                <a:cubicBezTo>
                  <a:pt x="7" y="96"/>
                  <a:pt x="0" y="103"/>
                  <a:pt x="0" y="112"/>
                </a:cubicBezTo>
                <a:cubicBezTo>
                  <a:pt x="0" y="212"/>
                  <a:pt x="0" y="212"/>
                  <a:pt x="0" y="212"/>
                </a:cubicBezTo>
                <a:cubicBezTo>
                  <a:pt x="0" y="221"/>
                  <a:pt x="7" y="228"/>
                  <a:pt x="17" y="228"/>
                </a:cubicBezTo>
                <a:cubicBezTo>
                  <a:pt x="155" y="228"/>
                  <a:pt x="155" y="228"/>
                  <a:pt x="155" y="228"/>
                </a:cubicBezTo>
                <a:cubicBezTo>
                  <a:pt x="164" y="228"/>
                  <a:pt x="171" y="221"/>
                  <a:pt x="171" y="212"/>
                </a:cubicBezTo>
                <a:cubicBezTo>
                  <a:pt x="171" y="112"/>
                  <a:pt x="171" y="112"/>
                  <a:pt x="171" y="112"/>
                </a:cubicBezTo>
                <a:cubicBezTo>
                  <a:pt x="171" y="103"/>
                  <a:pt x="164" y="96"/>
                  <a:pt x="155" y="96"/>
                </a:cubicBezTo>
                <a:close/>
                <a:moveTo>
                  <a:pt x="131" y="96"/>
                </a:moveTo>
                <a:cubicBezTo>
                  <a:pt x="41" y="96"/>
                  <a:pt x="41" y="96"/>
                  <a:pt x="41" y="96"/>
                </a:cubicBezTo>
                <a:cubicBezTo>
                  <a:pt x="41" y="66"/>
                  <a:pt x="41" y="66"/>
                  <a:pt x="41" y="66"/>
                </a:cubicBezTo>
                <a:cubicBezTo>
                  <a:pt x="41" y="43"/>
                  <a:pt x="59" y="25"/>
                  <a:pt x="82" y="25"/>
                </a:cubicBezTo>
                <a:cubicBezTo>
                  <a:pt x="89" y="25"/>
                  <a:pt x="89" y="25"/>
                  <a:pt x="89" y="25"/>
                </a:cubicBezTo>
                <a:cubicBezTo>
                  <a:pt x="112" y="25"/>
                  <a:pt x="131" y="43"/>
                  <a:pt x="131" y="66"/>
                </a:cubicBezTo>
                <a:lnTo>
                  <a:pt x="131" y="9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93" tIns="60947" rIns="121893" bIns="60947" numCol="1" anchor="t" anchorCtr="0" compatLnSpc="1">
            <a:prstTxWarp prst="textNoShape">
              <a:avLst/>
            </a:prstTxWarp>
          </a:bodyPr>
          <a:lstStyle/>
          <a:p>
            <a:endParaRPr lang="en-US" dirty="0"/>
          </a:p>
        </p:txBody>
      </p:sp>
      <p:sp>
        <p:nvSpPr>
          <p:cNvPr id="20" name="Freeform 36"/>
          <p:cNvSpPr>
            <a:spLocks noEditPoints="1"/>
          </p:cNvSpPr>
          <p:nvPr/>
        </p:nvSpPr>
        <p:spPr bwMode="auto">
          <a:xfrm>
            <a:off x="1376306" y="1884700"/>
            <a:ext cx="256664" cy="341425"/>
          </a:xfrm>
          <a:custGeom>
            <a:avLst/>
            <a:gdLst>
              <a:gd name="T0" fmla="*/ 155 w 171"/>
              <a:gd name="T1" fmla="*/ 96 h 228"/>
              <a:gd name="T2" fmla="*/ 155 w 171"/>
              <a:gd name="T3" fmla="*/ 66 h 228"/>
              <a:gd name="T4" fmla="*/ 89 w 171"/>
              <a:gd name="T5" fmla="*/ 0 h 228"/>
              <a:gd name="T6" fmla="*/ 82 w 171"/>
              <a:gd name="T7" fmla="*/ 0 h 228"/>
              <a:gd name="T8" fmla="*/ 16 w 171"/>
              <a:gd name="T9" fmla="*/ 66 h 228"/>
              <a:gd name="T10" fmla="*/ 16 w 171"/>
              <a:gd name="T11" fmla="*/ 96 h 228"/>
              <a:gd name="T12" fmla="*/ 0 w 171"/>
              <a:gd name="T13" fmla="*/ 112 h 228"/>
              <a:gd name="T14" fmla="*/ 0 w 171"/>
              <a:gd name="T15" fmla="*/ 212 h 228"/>
              <a:gd name="T16" fmla="*/ 17 w 171"/>
              <a:gd name="T17" fmla="*/ 228 h 228"/>
              <a:gd name="T18" fmla="*/ 155 w 171"/>
              <a:gd name="T19" fmla="*/ 228 h 228"/>
              <a:gd name="T20" fmla="*/ 171 w 171"/>
              <a:gd name="T21" fmla="*/ 212 h 228"/>
              <a:gd name="T22" fmla="*/ 171 w 171"/>
              <a:gd name="T23" fmla="*/ 112 h 228"/>
              <a:gd name="T24" fmla="*/ 155 w 171"/>
              <a:gd name="T25" fmla="*/ 96 h 228"/>
              <a:gd name="T26" fmla="*/ 131 w 171"/>
              <a:gd name="T27" fmla="*/ 96 h 228"/>
              <a:gd name="T28" fmla="*/ 41 w 171"/>
              <a:gd name="T29" fmla="*/ 96 h 228"/>
              <a:gd name="T30" fmla="*/ 41 w 171"/>
              <a:gd name="T31" fmla="*/ 66 h 228"/>
              <a:gd name="T32" fmla="*/ 82 w 171"/>
              <a:gd name="T33" fmla="*/ 25 h 228"/>
              <a:gd name="T34" fmla="*/ 89 w 171"/>
              <a:gd name="T35" fmla="*/ 25 h 228"/>
              <a:gd name="T36" fmla="*/ 131 w 171"/>
              <a:gd name="T37" fmla="*/ 66 h 228"/>
              <a:gd name="T38" fmla="*/ 131 w 171"/>
              <a:gd name="T39" fmla="*/ 9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228">
                <a:moveTo>
                  <a:pt x="155" y="96"/>
                </a:moveTo>
                <a:cubicBezTo>
                  <a:pt x="155" y="66"/>
                  <a:pt x="155" y="66"/>
                  <a:pt x="155" y="66"/>
                </a:cubicBezTo>
                <a:cubicBezTo>
                  <a:pt x="155" y="30"/>
                  <a:pt x="126" y="0"/>
                  <a:pt x="89" y="0"/>
                </a:cubicBezTo>
                <a:cubicBezTo>
                  <a:pt x="82" y="0"/>
                  <a:pt x="82" y="0"/>
                  <a:pt x="82" y="0"/>
                </a:cubicBezTo>
                <a:cubicBezTo>
                  <a:pt x="45" y="0"/>
                  <a:pt x="16" y="30"/>
                  <a:pt x="16" y="66"/>
                </a:cubicBezTo>
                <a:cubicBezTo>
                  <a:pt x="16" y="96"/>
                  <a:pt x="16" y="96"/>
                  <a:pt x="16" y="96"/>
                </a:cubicBezTo>
                <a:cubicBezTo>
                  <a:pt x="7" y="96"/>
                  <a:pt x="0" y="103"/>
                  <a:pt x="0" y="112"/>
                </a:cubicBezTo>
                <a:cubicBezTo>
                  <a:pt x="0" y="212"/>
                  <a:pt x="0" y="212"/>
                  <a:pt x="0" y="212"/>
                </a:cubicBezTo>
                <a:cubicBezTo>
                  <a:pt x="0" y="221"/>
                  <a:pt x="7" y="228"/>
                  <a:pt x="17" y="228"/>
                </a:cubicBezTo>
                <a:cubicBezTo>
                  <a:pt x="155" y="228"/>
                  <a:pt x="155" y="228"/>
                  <a:pt x="155" y="228"/>
                </a:cubicBezTo>
                <a:cubicBezTo>
                  <a:pt x="164" y="228"/>
                  <a:pt x="171" y="221"/>
                  <a:pt x="171" y="212"/>
                </a:cubicBezTo>
                <a:cubicBezTo>
                  <a:pt x="171" y="112"/>
                  <a:pt x="171" y="112"/>
                  <a:pt x="171" y="112"/>
                </a:cubicBezTo>
                <a:cubicBezTo>
                  <a:pt x="171" y="103"/>
                  <a:pt x="164" y="96"/>
                  <a:pt x="155" y="96"/>
                </a:cubicBezTo>
                <a:close/>
                <a:moveTo>
                  <a:pt x="131" y="96"/>
                </a:moveTo>
                <a:cubicBezTo>
                  <a:pt x="41" y="96"/>
                  <a:pt x="41" y="96"/>
                  <a:pt x="41" y="96"/>
                </a:cubicBezTo>
                <a:cubicBezTo>
                  <a:pt x="41" y="66"/>
                  <a:pt x="41" y="66"/>
                  <a:pt x="41" y="66"/>
                </a:cubicBezTo>
                <a:cubicBezTo>
                  <a:pt x="41" y="43"/>
                  <a:pt x="59" y="25"/>
                  <a:pt x="82" y="25"/>
                </a:cubicBezTo>
                <a:cubicBezTo>
                  <a:pt x="89" y="25"/>
                  <a:pt x="89" y="25"/>
                  <a:pt x="89" y="25"/>
                </a:cubicBezTo>
                <a:cubicBezTo>
                  <a:pt x="112" y="25"/>
                  <a:pt x="131" y="43"/>
                  <a:pt x="131" y="66"/>
                </a:cubicBezTo>
                <a:lnTo>
                  <a:pt x="131" y="9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93" tIns="60947" rIns="121893" bIns="60947" numCol="1" anchor="t" anchorCtr="0" compatLnSpc="1">
            <a:prstTxWarp prst="textNoShape">
              <a:avLst/>
            </a:prstTxWarp>
          </a:bodyPr>
          <a:lstStyle/>
          <a:p>
            <a:endParaRPr lang="en-US" dirty="0"/>
          </a:p>
        </p:txBody>
      </p:sp>
      <p:sp>
        <p:nvSpPr>
          <p:cNvPr id="22" name="Freeform 50"/>
          <p:cNvSpPr>
            <a:spLocks noEditPoints="1"/>
          </p:cNvSpPr>
          <p:nvPr/>
        </p:nvSpPr>
        <p:spPr bwMode="auto">
          <a:xfrm>
            <a:off x="2342067" y="2548250"/>
            <a:ext cx="800995" cy="614493"/>
          </a:xfrm>
          <a:custGeom>
            <a:avLst/>
            <a:gdLst>
              <a:gd name="T0" fmla="*/ 54 w 598"/>
              <a:gd name="T1" fmla="*/ 0 h 458"/>
              <a:gd name="T2" fmla="*/ 0 w 598"/>
              <a:gd name="T3" fmla="*/ 405 h 458"/>
              <a:gd name="T4" fmla="*/ 246 w 598"/>
              <a:gd name="T5" fmla="*/ 458 h 458"/>
              <a:gd name="T6" fmla="*/ 256 w 598"/>
              <a:gd name="T7" fmla="*/ 309 h 458"/>
              <a:gd name="T8" fmla="*/ 352 w 598"/>
              <a:gd name="T9" fmla="*/ 320 h 458"/>
              <a:gd name="T10" fmla="*/ 544 w 598"/>
              <a:gd name="T11" fmla="*/ 458 h 458"/>
              <a:gd name="T12" fmla="*/ 598 w 598"/>
              <a:gd name="T13" fmla="*/ 53 h 458"/>
              <a:gd name="T14" fmla="*/ 182 w 598"/>
              <a:gd name="T15" fmla="*/ 384 h 458"/>
              <a:gd name="T16" fmla="*/ 86 w 598"/>
              <a:gd name="T17" fmla="*/ 394 h 458"/>
              <a:gd name="T18" fmla="*/ 75 w 598"/>
              <a:gd name="T19" fmla="*/ 320 h 458"/>
              <a:gd name="T20" fmla="*/ 171 w 598"/>
              <a:gd name="T21" fmla="*/ 309 h 458"/>
              <a:gd name="T22" fmla="*/ 182 w 598"/>
              <a:gd name="T23" fmla="*/ 384 h 458"/>
              <a:gd name="T24" fmla="*/ 171 w 598"/>
              <a:gd name="T25" fmla="*/ 266 h 458"/>
              <a:gd name="T26" fmla="*/ 75 w 598"/>
              <a:gd name="T27" fmla="*/ 256 h 458"/>
              <a:gd name="T28" fmla="*/ 86 w 598"/>
              <a:gd name="T29" fmla="*/ 181 h 458"/>
              <a:gd name="T30" fmla="*/ 182 w 598"/>
              <a:gd name="T31" fmla="*/ 192 h 458"/>
              <a:gd name="T32" fmla="*/ 182 w 598"/>
              <a:gd name="T33" fmla="*/ 128 h 458"/>
              <a:gd name="T34" fmla="*/ 86 w 598"/>
              <a:gd name="T35" fmla="*/ 138 h 458"/>
              <a:gd name="T36" fmla="*/ 75 w 598"/>
              <a:gd name="T37" fmla="*/ 64 h 458"/>
              <a:gd name="T38" fmla="*/ 171 w 598"/>
              <a:gd name="T39" fmla="*/ 53 h 458"/>
              <a:gd name="T40" fmla="*/ 182 w 598"/>
              <a:gd name="T41" fmla="*/ 128 h 458"/>
              <a:gd name="T42" fmla="*/ 342 w 598"/>
              <a:gd name="T43" fmla="*/ 266 h 458"/>
              <a:gd name="T44" fmla="*/ 246 w 598"/>
              <a:gd name="T45" fmla="*/ 256 h 458"/>
              <a:gd name="T46" fmla="*/ 256 w 598"/>
              <a:gd name="T47" fmla="*/ 181 h 458"/>
              <a:gd name="T48" fmla="*/ 352 w 598"/>
              <a:gd name="T49" fmla="*/ 192 h 458"/>
              <a:gd name="T50" fmla="*/ 352 w 598"/>
              <a:gd name="T51" fmla="*/ 128 h 458"/>
              <a:gd name="T52" fmla="*/ 256 w 598"/>
              <a:gd name="T53" fmla="*/ 138 h 458"/>
              <a:gd name="T54" fmla="*/ 246 w 598"/>
              <a:gd name="T55" fmla="*/ 64 h 458"/>
              <a:gd name="T56" fmla="*/ 342 w 598"/>
              <a:gd name="T57" fmla="*/ 53 h 458"/>
              <a:gd name="T58" fmla="*/ 352 w 598"/>
              <a:gd name="T59" fmla="*/ 128 h 458"/>
              <a:gd name="T60" fmla="*/ 512 w 598"/>
              <a:gd name="T61" fmla="*/ 394 h 458"/>
              <a:gd name="T62" fmla="*/ 416 w 598"/>
              <a:gd name="T63" fmla="*/ 384 h 458"/>
              <a:gd name="T64" fmla="*/ 427 w 598"/>
              <a:gd name="T65" fmla="*/ 309 h 458"/>
              <a:gd name="T66" fmla="*/ 523 w 598"/>
              <a:gd name="T67" fmla="*/ 320 h 458"/>
              <a:gd name="T68" fmla="*/ 523 w 598"/>
              <a:gd name="T69" fmla="*/ 256 h 458"/>
              <a:gd name="T70" fmla="*/ 427 w 598"/>
              <a:gd name="T71" fmla="*/ 266 h 458"/>
              <a:gd name="T72" fmla="*/ 416 w 598"/>
              <a:gd name="T73" fmla="*/ 192 h 458"/>
              <a:gd name="T74" fmla="*/ 512 w 598"/>
              <a:gd name="T75" fmla="*/ 181 h 458"/>
              <a:gd name="T76" fmla="*/ 523 w 598"/>
              <a:gd name="T77" fmla="*/ 256 h 458"/>
              <a:gd name="T78" fmla="*/ 512 w 598"/>
              <a:gd name="T79" fmla="*/ 138 h 458"/>
              <a:gd name="T80" fmla="*/ 416 w 598"/>
              <a:gd name="T81" fmla="*/ 128 h 458"/>
              <a:gd name="T82" fmla="*/ 427 w 598"/>
              <a:gd name="T83" fmla="*/ 53 h 458"/>
              <a:gd name="T84" fmla="*/ 523 w 598"/>
              <a:gd name="T85" fmla="*/ 64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8" h="458">
                <a:moveTo>
                  <a:pt x="544" y="0"/>
                </a:moveTo>
                <a:cubicBezTo>
                  <a:pt x="54" y="0"/>
                  <a:pt x="54" y="0"/>
                  <a:pt x="54" y="0"/>
                </a:cubicBezTo>
                <a:cubicBezTo>
                  <a:pt x="24" y="0"/>
                  <a:pt x="0" y="24"/>
                  <a:pt x="0" y="53"/>
                </a:cubicBezTo>
                <a:cubicBezTo>
                  <a:pt x="0" y="405"/>
                  <a:pt x="0" y="405"/>
                  <a:pt x="0" y="405"/>
                </a:cubicBezTo>
                <a:cubicBezTo>
                  <a:pt x="0" y="434"/>
                  <a:pt x="24" y="458"/>
                  <a:pt x="54" y="458"/>
                </a:cubicBezTo>
                <a:cubicBezTo>
                  <a:pt x="246" y="458"/>
                  <a:pt x="246" y="458"/>
                  <a:pt x="246" y="458"/>
                </a:cubicBezTo>
                <a:cubicBezTo>
                  <a:pt x="246" y="320"/>
                  <a:pt x="246" y="320"/>
                  <a:pt x="246" y="320"/>
                </a:cubicBezTo>
                <a:cubicBezTo>
                  <a:pt x="246" y="314"/>
                  <a:pt x="250" y="309"/>
                  <a:pt x="256" y="309"/>
                </a:cubicBezTo>
                <a:cubicBezTo>
                  <a:pt x="342" y="309"/>
                  <a:pt x="342" y="309"/>
                  <a:pt x="342" y="309"/>
                </a:cubicBezTo>
                <a:cubicBezTo>
                  <a:pt x="348" y="309"/>
                  <a:pt x="352" y="314"/>
                  <a:pt x="352" y="320"/>
                </a:cubicBezTo>
                <a:cubicBezTo>
                  <a:pt x="352" y="458"/>
                  <a:pt x="352" y="458"/>
                  <a:pt x="352" y="458"/>
                </a:cubicBezTo>
                <a:cubicBezTo>
                  <a:pt x="544" y="458"/>
                  <a:pt x="544" y="458"/>
                  <a:pt x="544" y="458"/>
                </a:cubicBezTo>
                <a:cubicBezTo>
                  <a:pt x="574" y="458"/>
                  <a:pt x="598" y="434"/>
                  <a:pt x="598" y="405"/>
                </a:cubicBezTo>
                <a:cubicBezTo>
                  <a:pt x="598" y="53"/>
                  <a:pt x="598" y="53"/>
                  <a:pt x="598" y="53"/>
                </a:cubicBezTo>
                <a:cubicBezTo>
                  <a:pt x="598" y="24"/>
                  <a:pt x="574" y="0"/>
                  <a:pt x="544" y="0"/>
                </a:cubicBezTo>
                <a:close/>
                <a:moveTo>
                  <a:pt x="182" y="384"/>
                </a:moveTo>
                <a:cubicBezTo>
                  <a:pt x="182" y="389"/>
                  <a:pt x="177" y="394"/>
                  <a:pt x="171" y="394"/>
                </a:cubicBezTo>
                <a:cubicBezTo>
                  <a:pt x="86" y="394"/>
                  <a:pt x="86" y="394"/>
                  <a:pt x="86" y="394"/>
                </a:cubicBezTo>
                <a:cubicBezTo>
                  <a:pt x="80" y="394"/>
                  <a:pt x="75" y="389"/>
                  <a:pt x="75" y="384"/>
                </a:cubicBezTo>
                <a:cubicBezTo>
                  <a:pt x="75" y="320"/>
                  <a:pt x="75" y="320"/>
                  <a:pt x="75" y="320"/>
                </a:cubicBezTo>
                <a:cubicBezTo>
                  <a:pt x="75" y="314"/>
                  <a:pt x="80" y="309"/>
                  <a:pt x="86" y="309"/>
                </a:cubicBezTo>
                <a:cubicBezTo>
                  <a:pt x="171" y="309"/>
                  <a:pt x="171" y="309"/>
                  <a:pt x="171" y="309"/>
                </a:cubicBezTo>
                <a:cubicBezTo>
                  <a:pt x="177" y="309"/>
                  <a:pt x="182" y="314"/>
                  <a:pt x="182" y="320"/>
                </a:cubicBezTo>
                <a:lnTo>
                  <a:pt x="182" y="384"/>
                </a:lnTo>
                <a:close/>
                <a:moveTo>
                  <a:pt x="182" y="256"/>
                </a:moveTo>
                <a:cubicBezTo>
                  <a:pt x="182" y="261"/>
                  <a:pt x="177" y="266"/>
                  <a:pt x="171" y="266"/>
                </a:cubicBezTo>
                <a:cubicBezTo>
                  <a:pt x="86" y="266"/>
                  <a:pt x="86" y="266"/>
                  <a:pt x="86" y="266"/>
                </a:cubicBezTo>
                <a:cubicBezTo>
                  <a:pt x="80" y="266"/>
                  <a:pt x="75" y="261"/>
                  <a:pt x="75" y="256"/>
                </a:cubicBezTo>
                <a:cubicBezTo>
                  <a:pt x="75" y="192"/>
                  <a:pt x="75" y="192"/>
                  <a:pt x="75" y="192"/>
                </a:cubicBezTo>
                <a:cubicBezTo>
                  <a:pt x="75" y="186"/>
                  <a:pt x="80" y="181"/>
                  <a:pt x="86" y="181"/>
                </a:cubicBezTo>
                <a:cubicBezTo>
                  <a:pt x="171" y="181"/>
                  <a:pt x="171" y="181"/>
                  <a:pt x="171" y="181"/>
                </a:cubicBezTo>
                <a:cubicBezTo>
                  <a:pt x="177" y="181"/>
                  <a:pt x="182" y="186"/>
                  <a:pt x="182" y="192"/>
                </a:cubicBezTo>
                <a:lnTo>
                  <a:pt x="182" y="256"/>
                </a:lnTo>
                <a:close/>
                <a:moveTo>
                  <a:pt x="182" y="128"/>
                </a:moveTo>
                <a:cubicBezTo>
                  <a:pt x="182" y="133"/>
                  <a:pt x="177" y="138"/>
                  <a:pt x="171" y="138"/>
                </a:cubicBezTo>
                <a:cubicBezTo>
                  <a:pt x="86" y="138"/>
                  <a:pt x="86" y="138"/>
                  <a:pt x="86" y="138"/>
                </a:cubicBezTo>
                <a:cubicBezTo>
                  <a:pt x="80" y="138"/>
                  <a:pt x="75" y="133"/>
                  <a:pt x="75" y="128"/>
                </a:cubicBezTo>
                <a:cubicBezTo>
                  <a:pt x="75" y="64"/>
                  <a:pt x="75" y="64"/>
                  <a:pt x="75" y="64"/>
                </a:cubicBezTo>
                <a:cubicBezTo>
                  <a:pt x="75" y="58"/>
                  <a:pt x="80" y="53"/>
                  <a:pt x="86" y="53"/>
                </a:cubicBezTo>
                <a:cubicBezTo>
                  <a:pt x="171" y="53"/>
                  <a:pt x="171" y="53"/>
                  <a:pt x="171" y="53"/>
                </a:cubicBezTo>
                <a:cubicBezTo>
                  <a:pt x="177" y="53"/>
                  <a:pt x="182" y="58"/>
                  <a:pt x="182" y="64"/>
                </a:cubicBezTo>
                <a:lnTo>
                  <a:pt x="182" y="128"/>
                </a:lnTo>
                <a:close/>
                <a:moveTo>
                  <a:pt x="352" y="256"/>
                </a:moveTo>
                <a:cubicBezTo>
                  <a:pt x="352" y="261"/>
                  <a:pt x="348" y="266"/>
                  <a:pt x="342" y="266"/>
                </a:cubicBezTo>
                <a:cubicBezTo>
                  <a:pt x="256" y="266"/>
                  <a:pt x="256" y="266"/>
                  <a:pt x="256" y="266"/>
                </a:cubicBezTo>
                <a:cubicBezTo>
                  <a:pt x="250" y="266"/>
                  <a:pt x="246" y="261"/>
                  <a:pt x="246" y="256"/>
                </a:cubicBezTo>
                <a:cubicBezTo>
                  <a:pt x="246" y="192"/>
                  <a:pt x="246" y="192"/>
                  <a:pt x="246" y="192"/>
                </a:cubicBezTo>
                <a:cubicBezTo>
                  <a:pt x="246" y="186"/>
                  <a:pt x="250" y="181"/>
                  <a:pt x="256" y="181"/>
                </a:cubicBezTo>
                <a:cubicBezTo>
                  <a:pt x="342" y="181"/>
                  <a:pt x="342" y="181"/>
                  <a:pt x="342" y="181"/>
                </a:cubicBezTo>
                <a:cubicBezTo>
                  <a:pt x="348" y="181"/>
                  <a:pt x="352" y="186"/>
                  <a:pt x="352" y="192"/>
                </a:cubicBezTo>
                <a:lnTo>
                  <a:pt x="352" y="256"/>
                </a:lnTo>
                <a:close/>
                <a:moveTo>
                  <a:pt x="352" y="128"/>
                </a:moveTo>
                <a:cubicBezTo>
                  <a:pt x="352" y="133"/>
                  <a:pt x="348" y="138"/>
                  <a:pt x="342" y="138"/>
                </a:cubicBezTo>
                <a:cubicBezTo>
                  <a:pt x="256" y="138"/>
                  <a:pt x="256" y="138"/>
                  <a:pt x="256" y="138"/>
                </a:cubicBezTo>
                <a:cubicBezTo>
                  <a:pt x="250" y="138"/>
                  <a:pt x="246" y="133"/>
                  <a:pt x="246" y="128"/>
                </a:cubicBezTo>
                <a:cubicBezTo>
                  <a:pt x="246" y="64"/>
                  <a:pt x="246" y="64"/>
                  <a:pt x="246" y="64"/>
                </a:cubicBezTo>
                <a:cubicBezTo>
                  <a:pt x="246" y="58"/>
                  <a:pt x="250" y="53"/>
                  <a:pt x="256" y="53"/>
                </a:cubicBezTo>
                <a:cubicBezTo>
                  <a:pt x="342" y="53"/>
                  <a:pt x="342" y="53"/>
                  <a:pt x="342" y="53"/>
                </a:cubicBezTo>
                <a:cubicBezTo>
                  <a:pt x="348" y="53"/>
                  <a:pt x="352" y="58"/>
                  <a:pt x="352" y="64"/>
                </a:cubicBezTo>
                <a:lnTo>
                  <a:pt x="352" y="128"/>
                </a:lnTo>
                <a:close/>
                <a:moveTo>
                  <a:pt x="523" y="384"/>
                </a:moveTo>
                <a:cubicBezTo>
                  <a:pt x="523" y="389"/>
                  <a:pt x="518" y="394"/>
                  <a:pt x="512" y="394"/>
                </a:cubicBezTo>
                <a:cubicBezTo>
                  <a:pt x="427" y="394"/>
                  <a:pt x="427" y="394"/>
                  <a:pt x="427" y="394"/>
                </a:cubicBezTo>
                <a:cubicBezTo>
                  <a:pt x="421" y="394"/>
                  <a:pt x="416" y="389"/>
                  <a:pt x="416" y="384"/>
                </a:cubicBezTo>
                <a:cubicBezTo>
                  <a:pt x="416" y="320"/>
                  <a:pt x="416" y="320"/>
                  <a:pt x="416" y="320"/>
                </a:cubicBezTo>
                <a:cubicBezTo>
                  <a:pt x="416" y="314"/>
                  <a:pt x="421" y="309"/>
                  <a:pt x="427" y="309"/>
                </a:cubicBezTo>
                <a:cubicBezTo>
                  <a:pt x="512" y="309"/>
                  <a:pt x="512" y="309"/>
                  <a:pt x="512" y="309"/>
                </a:cubicBezTo>
                <a:cubicBezTo>
                  <a:pt x="518" y="309"/>
                  <a:pt x="523" y="314"/>
                  <a:pt x="523" y="320"/>
                </a:cubicBezTo>
                <a:lnTo>
                  <a:pt x="523" y="384"/>
                </a:lnTo>
                <a:close/>
                <a:moveTo>
                  <a:pt x="523" y="256"/>
                </a:moveTo>
                <a:cubicBezTo>
                  <a:pt x="523" y="261"/>
                  <a:pt x="518" y="266"/>
                  <a:pt x="512" y="266"/>
                </a:cubicBezTo>
                <a:cubicBezTo>
                  <a:pt x="427" y="266"/>
                  <a:pt x="427" y="266"/>
                  <a:pt x="427" y="266"/>
                </a:cubicBezTo>
                <a:cubicBezTo>
                  <a:pt x="421" y="266"/>
                  <a:pt x="416" y="261"/>
                  <a:pt x="416" y="256"/>
                </a:cubicBezTo>
                <a:cubicBezTo>
                  <a:pt x="416" y="192"/>
                  <a:pt x="416" y="192"/>
                  <a:pt x="416" y="192"/>
                </a:cubicBezTo>
                <a:cubicBezTo>
                  <a:pt x="416" y="186"/>
                  <a:pt x="421" y="181"/>
                  <a:pt x="427" y="181"/>
                </a:cubicBezTo>
                <a:cubicBezTo>
                  <a:pt x="512" y="181"/>
                  <a:pt x="512" y="181"/>
                  <a:pt x="512" y="181"/>
                </a:cubicBezTo>
                <a:cubicBezTo>
                  <a:pt x="518" y="181"/>
                  <a:pt x="523" y="186"/>
                  <a:pt x="523" y="192"/>
                </a:cubicBezTo>
                <a:lnTo>
                  <a:pt x="523" y="256"/>
                </a:lnTo>
                <a:close/>
                <a:moveTo>
                  <a:pt x="523" y="128"/>
                </a:moveTo>
                <a:cubicBezTo>
                  <a:pt x="523" y="133"/>
                  <a:pt x="518" y="138"/>
                  <a:pt x="512" y="138"/>
                </a:cubicBezTo>
                <a:cubicBezTo>
                  <a:pt x="427" y="138"/>
                  <a:pt x="427" y="138"/>
                  <a:pt x="427" y="138"/>
                </a:cubicBezTo>
                <a:cubicBezTo>
                  <a:pt x="421" y="138"/>
                  <a:pt x="416" y="133"/>
                  <a:pt x="416" y="128"/>
                </a:cubicBezTo>
                <a:cubicBezTo>
                  <a:pt x="416" y="64"/>
                  <a:pt x="416" y="64"/>
                  <a:pt x="416" y="64"/>
                </a:cubicBezTo>
                <a:cubicBezTo>
                  <a:pt x="416" y="58"/>
                  <a:pt x="421" y="53"/>
                  <a:pt x="427" y="53"/>
                </a:cubicBezTo>
                <a:cubicBezTo>
                  <a:pt x="512" y="53"/>
                  <a:pt x="512" y="53"/>
                  <a:pt x="512" y="53"/>
                </a:cubicBezTo>
                <a:cubicBezTo>
                  <a:pt x="518" y="53"/>
                  <a:pt x="523" y="58"/>
                  <a:pt x="523" y="64"/>
                </a:cubicBezTo>
                <a:lnTo>
                  <a:pt x="523" y="128"/>
                </a:lnTo>
                <a:close/>
              </a:path>
            </a:pathLst>
          </a:custGeom>
          <a:solidFill>
            <a:srgbClr val="4D4D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endParaRPr lang="en-US" dirty="0"/>
          </a:p>
        </p:txBody>
      </p:sp>
      <p:sp>
        <p:nvSpPr>
          <p:cNvPr id="26" name="TextBox 27"/>
          <p:cNvSpPr txBox="1">
            <a:spLocks noChangeArrowheads="1"/>
          </p:cNvSpPr>
          <p:nvPr/>
        </p:nvSpPr>
        <p:spPr bwMode="auto">
          <a:xfrm>
            <a:off x="1120097" y="3176315"/>
            <a:ext cx="1018817" cy="275717"/>
          </a:xfrm>
          <a:prstGeom prst="rect">
            <a:avLst/>
          </a:prstGeom>
          <a:noFill/>
          <a:ln w="9525">
            <a:noFill/>
            <a:miter lim="800000"/>
            <a:headEnd/>
            <a:tailEnd/>
          </a:ln>
        </p:spPr>
        <p:txBody>
          <a:bodyPr wrap="square" lIns="91436" tIns="45719" rIns="91436" bIns="45719">
            <a:spAutoFit/>
          </a:bodyPr>
          <a:lstStyle/>
          <a:p>
            <a:pPr algn="ctr">
              <a:lnSpc>
                <a:spcPct val="90000"/>
              </a:lnSpc>
              <a:buNone/>
            </a:pPr>
            <a:r>
              <a:rPr lang="en-US" sz="1300" dirty="0">
                <a:latin typeface="Franklin Gothic Book" panose="020B0503020102020204" pitchFamily="34" charset="0"/>
              </a:rPr>
              <a:t>WAF</a:t>
            </a:r>
          </a:p>
        </p:txBody>
      </p:sp>
      <p:sp>
        <p:nvSpPr>
          <p:cNvPr id="27" name="TextBox 27"/>
          <p:cNvSpPr txBox="1">
            <a:spLocks noChangeArrowheads="1"/>
          </p:cNvSpPr>
          <p:nvPr/>
        </p:nvSpPr>
        <p:spPr bwMode="auto">
          <a:xfrm>
            <a:off x="1181290" y="3689382"/>
            <a:ext cx="1018817" cy="275717"/>
          </a:xfrm>
          <a:prstGeom prst="rect">
            <a:avLst/>
          </a:prstGeom>
          <a:noFill/>
          <a:ln w="9525">
            <a:noFill/>
            <a:miter lim="800000"/>
            <a:headEnd/>
            <a:tailEnd/>
          </a:ln>
        </p:spPr>
        <p:txBody>
          <a:bodyPr wrap="square" lIns="91436" tIns="45719" rIns="91436" bIns="45719">
            <a:spAutoFit/>
          </a:bodyPr>
          <a:lstStyle/>
          <a:p>
            <a:pPr algn="ctr">
              <a:lnSpc>
                <a:spcPct val="90000"/>
              </a:lnSpc>
              <a:buNone/>
            </a:pPr>
            <a:r>
              <a:rPr lang="en-US" sz="1300" dirty="0">
                <a:latin typeface="Franklin Gothic Book" panose="020B0503020102020204" pitchFamily="34" charset="0"/>
              </a:rPr>
              <a:t>HIPS</a:t>
            </a:r>
          </a:p>
        </p:txBody>
      </p:sp>
      <p:sp>
        <p:nvSpPr>
          <p:cNvPr id="28" name="TextBox 27"/>
          <p:cNvSpPr txBox="1">
            <a:spLocks noChangeArrowheads="1"/>
          </p:cNvSpPr>
          <p:nvPr/>
        </p:nvSpPr>
        <p:spPr bwMode="auto">
          <a:xfrm>
            <a:off x="3123707" y="2552966"/>
            <a:ext cx="1234317" cy="461679"/>
          </a:xfrm>
          <a:prstGeom prst="rect">
            <a:avLst/>
          </a:prstGeom>
          <a:noFill/>
          <a:ln w="9525">
            <a:noFill/>
            <a:miter lim="800000"/>
            <a:headEnd/>
            <a:tailEnd/>
          </a:ln>
        </p:spPr>
        <p:txBody>
          <a:bodyPr wrap="square" lIns="91436" tIns="45719" rIns="91436" bIns="45719">
            <a:spAutoFit/>
          </a:bodyPr>
          <a:lstStyle/>
          <a:p>
            <a:pPr algn="ctr">
              <a:lnSpc>
                <a:spcPct val="90000"/>
              </a:lnSpc>
              <a:buNone/>
            </a:pPr>
            <a:r>
              <a:rPr lang="en-US" sz="1300" dirty="0">
                <a:latin typeface="Franklin Gothic Book" panose="020B0503020102020204" pitchFamily="34" charset="0"/>
              </a:rPr>
              <a:t>Traffic Management </a:t>
            </a:r>
          </a:p>
        </p:txBody>
      </p:sp>
      <p:sp>
        <p:nvSpPr>
          <p:cNvPr id="29" name="TextBox 28"/>
          <p:cNvSpPr txBox="1">
            <a:spLocks noChangeArrowheads="1"/>
          </p:cNvSpPr>
          <p:nvPr/>
        </p:nvSpPr>
        <p:spPr bwMode="auto">
          <a:xfrm>
            <a:off x="2986406" y="3224565"/>
            <a:ext cx="1234317" cy="275717"/>
          </a:xfrm>
          <a:prstGeom prst="rect">
            <a:avLst/>
          </a:prstGeom>
          <a:noFill/>
          <a:ln w="9525">
            <a:noFill/>
            <a:miter lim="800000"/>
            <a:headEnd/>
            <a:tailEnd/>
          </a:ln>
        </p:spPr>
        <p:txBody>
          <a:bodyPr wrap="square" lIns="91436" tIns="45719" rIns="91436" bIns="45719">
            <a:spAutoFit/>
          </a:bodyPr>
          <a:lstStyle/>
          <a:p>
            <a:pPr algn="ctr">
              <a:lnSpc>
                <a:spcPct val="90000"/>
              </a:lnSpc>
              <a:buNone/>
            </a:pPr>
            <a:r>
              <a:rPr lang="en-US" sz="1300" dirty="0">
                <a:latin typeface="Franklin Gothic Book" panose="020B0503020102020204" pitchFamily="34" charset="0"/>
              </a:rPr>
              <a:t>NIPS</a:t>
            </a:r>
          </a:p>
        </p:txBody>
      </p:sp>
      <p:sp>
        <p:nvSpPr>
          <p:cNvPr id="30" name="TextBox 29"/>
          <p:cNvSpPr txBox="1">
            <a:spLocks noChangeArrowheads="1"/>
          </p:cNvSpPr>
          <p:nvPr/>
        </p:nvSpPr>
        <p:spPr bwMode="auto">
          <a:xfrm>
            <a:off x="2968488" y="3681539"/>
            <a:ext cx="1234317" cy="275717"/>
          </a:xfrm>
          <a:prstGeom prst="rect">
            <a:avLst/>
          </a:prstGeom>
          <a:noFill/>
          <a:ln w="9525">
            <a:noFill/>
            <a:miter lim="800000"/>
            <a:headEnd/>
            <a:tailEnd/>
          </a:ln>
        </p:spPr>
        <p:txBody>
          <a:bodyPr wrap="square" lIns="91436" tIns="45719" rIns="91436" bIns="45719">
            <a:spAutoFit/>
          </a:bodyPr>
          <a:lstStyle/>
          <a:p>
            <a:pPr algn="ctr">
              <a:lnSpc>
                <a:spcPct val="90000"/>
              </a:lnSpc>
              <a:buNone/>
            </a:pPr>
            <a:r>
              <a:rPr lang="en-US" sz="1300" dirty="0">
                <a:latin typeface="Franklin Gothic Book" panose="020B0503020102020204" pitchFamily="34" charset="0"/>
              </a:rPr>
              <a:t>DLP</a:t>
            </a:r>
          </a:p>
        </p:txBody>
      </p:sp>
      <p:sp>
        <p:nvSpPr>
          <p:cNvPr id="31" name="TextBox 30"/>
          <p:cNvSpPr txBox="1">
            <a:spLocks noChangeArrowheads="1"/>
          </p:cNvSpPr>
          <p:nvPr/>
        </p:nvSpPr>
        <p:spPr bwMode="auto">
          <a:xfrm>
            <a:off x="2110516" y="4038017"/>
            <a:ext cx="1234317" cy="461679"/>
          </a:xfrm>
          <a:prstGeom prst="rect">
            <a:avLst/>
          </a:prstGeom>
          <a:noFill/>
          <a:ln w="9525">
            <a:noFill/>
            <a:miter lim="800000"/>
            <a:headEnd/>
            <a:tailEnd/>
          </a:ln>
        </p:spPr>
        <p:txBody>
          <a:bodyPr wrap="square" lIns="91436" tIns="45719" rIns="91436" bIns="45719">
            <a:spAutoFit/>
          </a:bodyPr>
          <a:lstStyle/>
          <a:p>
            <a:pPr algn="ctr">
              <a:lnSpc>
                <a:spcPct val="90000"/>
              </a:lnSpc>
              <a:buNone/>
            </a:pPr>
            <a:r>
              <a:rPr lang="en-US" sz="1300" dirty="0">
                <a:latin typeface="Franklin Gothic Book" panose="020B0503020102020204" pitchFamily="34" charset="0"/>
              </a:rPr>
              <a:t>Network firewall</a:t>
            </a:r>
          </a:p>
        </p:txBody>
      </p:sp>
      <p:sp>
        <p:nvSpPr>
          <p:cNvPr id="32" name="TextBox 27"/>
          <p:cNvSpPr txBox="1">
            <a:spLocks noChangeArrowheads="1"/>
          </p:cNvSpPr>
          <p:nvPr/>
        </p:nvSpPr>
        <p:spPr bwMode="auto">
          <a:xfrm>
            <a:off x="1217612" y="2705043"/>
            <a:ext cx="1018817" cy="275717"/>
          </a:xfrm>
          <a:prstGeom prst="rect">
            <a:avLst/>
          </a:prstGeom>
          <a:noFill/>
          <a:ln w="9525">
            <a:noFill/>
            <a:miter lim="800000"/>
            <a:headEnd/>
            <a:tailEnd/>
          </a:ln>
        </p:spPr>
        <p:txBody>
          <a:bodyPr wrap="square" lIns="91436" tIns="45719" rIns="91436" bIns="45719">
            <a:spAutoFit/>
          </a:bodyPr>
          <a:lstStyle/>
          <a:p>
            <a:pPr algn="ctr">
              <a:lnSpc>
                <a:spcPct val="90000"/>
              </a:lnSpc>
              <a:buNone/>
            </a:pPr>
            <a:r>
              <a:rPr lang="en-US" sz="1300" dirty="0" err="1">
                <a:latin typeface="Franklin Gothic Book" panose="020B0503020102020204" pitchFamily="34" charset="0"/>
              </a:rPr>
              <a:t>SIEM</a:t>
            </a:r>
            <a:endParaRPr lang="en-US" sz="1300" dirty="0">
              <a:latin typeface="Franklin Gothic Book" panose="020B0503020102020204" pitchFamily="34" charset="0"/>
            </a:endParaRPr>
          </a:p>
        </p:txBody>
      </p:sp>
      <p:cxnSp>
        <p:nvCxnSpPr>
          <p:cNvPr id="36" name="Straight Arrow Connector 35"/>
          <p:cNvCxnSpPr/>
          <p:nvPr/>
        </p:nvCxnSpPr>
        <p:spPr bwMode="auto">
          <a:xfrm flipH="1" flipV="1">
            <a:off x="2727674" y="5350627"/>
            <a:ext cx="0" cy="410269"/>
          </a:xfrm>
          <a:prstGeom prst="straightConnector1">
            <a:avLst/>
          </a:prstGeom>
          <a:noFill/>
          <a:ln w="19050" cap="rnd" cmpd="sng" algn="ctr">
            <a:solidFill>
              <a:srgbClr val="C00000"/>
            </a:solidFill>
            <a:prstDash val="solid"/>
            <a:round/>
            <a:headEnd type="none" w="med" len="med"/>
            <a:tailEnd type="triangle"/>
          </a:ln>
          <a:effectLst/>
        </p:spPr>
      </p:cxnSp>
      <p:sp>
        <p:nvSpPr>
          <p:cNvPr id="34" name="Freeform 8"/>
          <p:cNvSpPr>
            <a:spLocks noEditPoints="1"/>
          </p:cNvSpPr>
          <p:nvPr/>
        </p:nvSpPr>
        <p:spPr bwMode="auto">
          <a:xfrm>
            <a:off x="2500191" y="5714096"/>
            <a:ext cx="454965" cy="516467"/>
          </a:xfrm>
          <a:custGeom>
            <a:avLst/>
            <a:gdLst>
              <a:gd name="T0" fmla="*/ 189 w 379"/>
              <a:gd name="T1" fmla="*/ 0 h 430"/>
              <a:gd name="T2" fmla="*/ 0 w 379"/>
              <a:gd name="T3" fmla="*/ 189 h 430"/>
              <a:gd name="T4" fmla="*/ 61 w 379"/>
              <a:gd name="T5" fmla="*/ 322 h 430"/>
              <a:gd name="T6" fmla="*/ 82 w 379"/>
              <a:gd name="T7" fmla="*/ 375 h 430"/>
              <a:gd name="T8" fmla="*/ 82 w 379"/>
              <a:gd name="T9" fmla="*/ 400 h 430"/>
              <a:gd name="T10" fmla="*/ 98 w 379"/>
              <a:gd name="T11" fmla="*/ 430 h 430"/>
              <a:gd name="T12" fmla="*/ 115 w 379"/>
              <a:gd name="T13" fmla="*/ 401 h 430"/>
              <a:gd name="T14" fmla="*/ 118 w 379"/>
              <a:gd name="T15" fmla="*/ 365 h 430"/>
              <a:gd name="T16" fmla="*/ 122 w 379"/>
              <a:gd name="T17" fmla="*/ 365 h 430"/>
              <a:gd name="T18" fmla="*/ 126 w 379"/>
              <a:gd name="T19" fmla="*/ 365 h 430"/>
              <a:gd name="T20" fmla="*/ 130 w 379"/>
              <a:gd name="T21" fmla="*/ 401 h 430"/>
              <a:gd name="T22" fmla="*/ 145 w 379"/>
              <a:gd name="T23" fmla="*/ 430 h 430"/>
              <a:gd name="T24" fmla="*/ 160 w 379"/>
              <a:gd name="T25" fmla="*/ 401 h 430"/>
              <a:gd name="T26" fmla="*/ 163 w 379"/>
              <a:gd name="T27" fmla="*/ 365 h 430"/>
              <a:gd name="T28" fmla="*/ 167 w 379"/>
              <a:gd name="T29" fmla="*/ 365 h 430"/>
              <a:gd name="T30" fmla="*/ 171 w 379"/>
              <a:gd name="T31" fmla="*/ 365 h 430"/>
              <a:gd name="T32" fmla="*/ 174 w 379"/>
              <a:gd name="T33" fmla="*/ 401 h 430"/>
              <a:gd name="T34" fmla="*/ 189 w 379"/>
              <a:gd name="T35" fmla="*/ 430 h 430"/>
              <a:gd name="T36" fmla="*/ 205 w 379"/>
              <a:gd name="T37" fmla="*/ 401 h 430"/>
              <a:gd name="T38" fmla="*/ 208 w 379"/>
              <a:gd name="T39" fmla="*/ 365 h 430"/>
              <a:gd name="T40" fmla="*/ 212 w 379"/>
              <a:gd name="T41" fmla="*/ 365 h 430"/>
              <a:gd name="T42" fmla="*/ 216 w 379"/>
              <a:gd name="T43" fmla="*/ 365 h 430"/>
              <a:gd name="T44" fmla="*/ 219 w 379"/>
              <a:gd name="T45" fmla="*/ 401 h 430"/>
              <a:gd name="T46" fmla="*/ 234 w 379"/>
              <a:gd name="T47" fmla="*/ 430 h 430"/>
              <a:gd name="T48" fmla="*/ 249 w 379"/>
              <a:gd name="T49" fmla="*/ 401 h 430"/>
              <a:gd name="T50" fmla="*/ 252 w 379"/>
              <a:gd name="T51" fmla="*/ 365 h 430"/>
              <a:gd name="T52" fmla="*/ 256 w 379"/>
              <a:gd name="T53" fmla="*/ 365 h 430"/>
              <a:gd name="T54" fmla="*/ 260 w 379"/>
              <a:gd name="T55" fmla="*/ 365 h 430"/>
              <a:gd name="T56" fmla="*/ 264 w 379"/>
              <a:gd name="T57" fmla="*/ 401 h 430"/>
              <a:gd name="T58" fmla="*/ 280 w 379"/>
              <a:gd name="T59" fmla="*/ 430 h 430"/>
              <a:gd name="T60" fmla="*/ 297 w 379"/>
              <a:gd name="T61" fmla="*/ 400 h 430"/>
              <a:gd name="T62" fmla="*/ 297 w 379"/>
              <a:gd name="T63" fmla="*/ 375 h 430"/>
              <a:gd name="T64" fmla="*/ 318 w 379"/>
              <a:gd name="T65" fmla="*/ 322 h 430"/>
              <a:gd name="T66" fmla="*/ 379 w 379"/>
              <a:gd name="T67" fmla="*/ 189 h 430"/>
              <a:gd name="T68" fmla="*/ 189 w 379"/>
              <a:gd name="T69" fmla="*/ 0 h 430"/>
              <a:gd name="T70" fmla="*/ 114 w 379"/>
              <a:gd name="T71" fmla="*/ 252 h 430"/>
              <a:gd name="T72" fmla="*/ 55 w 379"/>
              <a:gd name="T73" fmla="*/ 192 h 430"/>
              <a:gd name="T74" fmla="*/ 114 w 379"/>
              <a:gd name="T75" fmla="*/ 133 h 430"/>
              <a:gd name="T76" fmla="*/ 173 w 379"/>
              <a:gd name="T77" fmla="*/ 192 h 430"/>
              <a:gd name="T78" fmla="*/ 114 w 379"/>
              <a:gd name="T79" fmla="*/ 252 h 430"/>
              <a:gd name="T80" fmla="*/ 203 w 379"/>
              <a:gd name="T81" fmla="*/ 314 h 430"/>
              <a:gd name="T82" fmla="*/ 176 w 379"/>
              <a:gd name="T83" fmla="*/ 314 h 430"/>
              <a:gd name="T84" fmla="*/ 161 w 379"/>
              <a:gd name="T85" fmla="*/ 288 h 430"/>
              <a:gd name="T86" fmla="*/ 174 w 379"/>
              <a:gd name="T87" fmla="*/ 264 h 430"/>
              <a:gd name="T88" fmla="*/ 205 w 379"/>
              <a:gd name="T89" fmla="*/ 264 h 430"/>
              <a:gd name="T90" fmla="*/ 218 w 379"/>
              <a:gd name="T91" fmla="*/ 288 h 430"/>
              <a:gd name="T92" fmla="*/ 203 w 379"/>
              <a:gd name="T93" fmla="*/ 314 h 430"/>
              <a:gd name="T94" fmla="*/ 265 w 379"/>
              <a:gd name="T95" fmla="*/ 252 h 430"/>
              <a:gd name="T96" fmla="*/ 206 w 379"/>
              <a:gd name="T97" fmla="*/ 192 h 430"/>
              <a:gd name="T98" fmla="*/ 265 w 379"/>
              <a:gd name="T99" fmla="*/ 133 h 430"/>
              <a:gd name="T100" fmla="*/ 324 w 379"/>
              <a:gd name="T101" fmla="*/ 192 h 430"/>
              <a:gd name="T102" fmla="*/ 265 w 379"/>
              <a:gd name="T103" fmla="*/ 252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9" h="430">
                <a:moveTo>
                  <a:pt x="189" y="0"/>
                </a:moveTo>
                <a:cubicBezTo>
                  <a:pt x="85" y="0"/>
                  <a:pt x="0" y="85"/>
                  <a:pt x="0" y="189"/>
                </a:cubicBezTo>
                <a:cubicBezTo>
                  <a:pt x="0" y="254"/>
                  <a:pt x="61" y="322"/>
                  <a:pt x="61" y="322"/>
                </a:cubicBezTo>
                <a:cubicBezTo>
                  <a:pt x="72" y="334"/>
                  <a:pt x="82" y="358"/>
                  <a:pt x="82" y="375"/>
                </a:cubicBezTo>
                <a:cubicBezTo>
                  <a:pt x="82" y="400"/>
                  <a:pt x="82" y="400"/>
                  <a:pt x="82" y="400"/>
                </a:cubicBezTo>
                <a:cubicBezTo>
                  <a:pt x="82" y="417"/>
                  <a:pt x="89" y="430"/>
                  <a:pt x="98" y="430"/>
                </a:cubicBezTo>
                <a:cubicBezTo>
                  <a:pt x="108" y="430"/>
                  <a:pt x="115" y="417"/>
                  <a:pt x="115" y="401"/>
                </a:cubicBezTo>
                <a:cubicBezTo>
                  <a:pt x="115" y="386"/>
                  <a:pt x="117" y="369"/>
                  <a:pt x="118" y="365"/>
                </a:cubicBezTo>
                <a:cubicBezTo>
                  <a:pt x="118" y="365"/>
                  <a:pt x="118" y="365"/>
                  <a:pt x="122" y="365"/>
                </a:cubicBezTo>
                <a:cubicBezTo>
                  <a:pt x="126" y="365"/>
                  <a:pt x="126" y="365"/>
                  <a:pt x="126" y="365"/>
                </a:cubicBezTo>
                <a:cubicBezTo>
                  <a:pt x="128" y="369"/>
                  <a:pt x="130" y="386"/>
                  <a:pt x="130" y="401"/>
                </a:cubicBezTo>
                <a:cubicBezTo>
                  <a:pt x="130" y="417"/>
                  <a:pt x="136" y="430"/>
                  <a:pt x="145" y="430"/>
                </a:cubicBezTo>
                <a:cubicBezTo>
                  <a:pt x="153" y="430"/>
                  <a:pt x="160" y="417"/>
                  <a:pt x="160" y="401"/>
                </a:cubicBezTo>
                <a:cubicBezTo>
                  <a:pt x="160" y="386"/>
                  <a:pt x="161" y="369"/>
                  <a:pt x="163" y="365"/>
                </a:cubicBezTo>
                <a:cubicBezTo>
                  <a:pt x="163" y="365"/>
                  <a:pt x="163" y="365"/>
                  <a:pt x="167" y="365"/>
                </a:cubicBezTo>
                <a:cubicBezTo>
                  <a:pt x="171" y="365"/>
                  <a:pt x="171" y="365"/>
                  <a:pt x="171" y="365"/>
                </a:cubicBezTo>
                <a:cubicBezTo>
                  <a:pt x="173" y="369"/>
                  <a:pt x="174" y="386"/>
                  <a:pt x="174" y="401"/>
                </a:cubicBezTo>
                <a:cubicBezTo>
                  <a:pt x="174" y="417"/>
                  <a:pt x="181" y="430"/>
                  <a:pt x="189" y="430"/>
                </a:cubicBezTo>
                <a:cubicBezTo>
                  <a:pt x="198" y="430"/>
                  <a:pt x="205" y="417"/>
                  <a:pt x="205" y="401"/>
                </a:cubicBezTo>
                <a:cubicBezTo>
                  <a:pt x="205" y="386"/>
                  <a:pt x="206" y="369"/>
                  <a:pt x="208" y="365"/>
                </a:cubicBezTo>
                <a:cubicBezTo>
                  <a:pt x="208" y="365"/>
                  <a:pt x="208" y="365"/>
                  <a:pt x="212" y="365"/>
                </a:cubicBezTo>
                <a:cubicBezTo>
                  <a:pt x="216" y="365"/>
                  <a:pt x="216" y="365"/>
                  <a:pt x="216" y="365"/>
                </a:cubicBezTo>
                <a:cubicBezTo>
                  <a:pt x="218" y="369"/>
                  <a:pt x="219" y="386"/>
                  <a:pt x="219" y="401"/>
                </a:cubicBezTo>
                <a:cubicBezTo>
                  <a:pt x="219" y="417"/>
                  <a:pt x="226" y="430"/>
                  <a:pt x="234" y="430"/>
                </a:cubicBezTo>
                <a:cubicBezTo>
                  <a:pt x="242" y="430"/>
                  <a:pt x="249" y="417"/>
                  <a:pt x="249" y="401"/>
                </a:cubicBezTo>
                <a:cubicBezTo>
                  <a:pt x="249" y="386"/>
                  <a:pt x="251" y="369"/>
                  <a:pt x="252" y="365"/>
                </a:cubicBezTo>
                <a:cubicBezTo>
                  <a:pt x="252" y="365"/>
                  <a:pt x="252" y="365"/>
                  <a:pt x="256" y="365"/>
                </a:cubicBezTo>
                <a:cubicBezTo>
                  <a:pt x="260" y="365"/>
                  <a:pt x="260" y="365"/>
                  <a:pt x="260" y="365"/>
                </a:cubicBezTo>
                <a:cubicBezTo>
                  <a:pt x="262" y="369"/>
                  <a:pt x="264" y="386"/>
                  <a:pt x="264" y="401"/>
                </a:cubicBezTo>
                <a:cubicBezTo>
                  <a:pt x="264" y="417"/>
                  <a:pt x="271" y="430"/>
                  <a:pt x="280" y="430"/>
                </a:cubicBezTo>
                <a:cubicBezTo>
                  <a:pt x="290" y="430"/>
                  <a:pt x="297" y="417"/>
                  <a:pt x="297" y="400"/>
                </a:cubicBezTo>
                <a:cubicBezTo>
                  <a:pt x="297" y="375"/>
                  <a:pt x="297" y="375"/>
                  <a:pt x="297" y="375"/>
                </a:cubicBezTo>
                <a:cubicBezTo>
                  <a:pt x="297" y="358"/>
                  <a:pt x="306" y="334"/>
                  <a:pt x="318" y="322"/>
                </a:cubicBezTo>
                <a:cubicBezTo>
                  <a:pt x="318" y="322"/>
                  <a:pt x="379" y="254"/>
                  <a:pt x="379" y="189"/>
                </a:cubicBezTo>
                <a:cubicBezTo>
                  <a:pt x="379" y="85"/>
                  <a:pt x="294" y="0"/>
                  <a:pt x="189" y="0"/>
                </a:cubicBezTo>
                <a:close/>
                <a:moveTo>
                  <a:pt x="114" y="252"/>
                </a:moveTo>
                <a:cubicBezTo>
                  <a:pt x="81" y="252"/>
                  <a:pt x="55" y="225"/>
                  <a:pt x="55" y="192"/>
                </a:cubicBezTo>
                <a:cubicBezTo>
                  <a:pt x="55" y="160"/>
                  <a:pt x="81" y="133"/>
                  <a:pt x="114" y="133"/>
                </a:cubicBezTo>
                <a:cubicBezTo>
                  <a:pt x="147" y="133"/>
                  <a:pt x="173" y="160"/>
                  <a:pt x="173" y="192"/>
                </a:cubicBezTo>
                <a:cubicBezTo>
                  <a:pt x="173" y="225"/>
                  <a:pt x="147" y="252"/>
                  <a:pt x="114" y="252"/>
                </a:cubicBezTo>
                <a:close/>
                <a:moveTo>
                  <a:pt x="203" y="314"/>
                </a:moveTo>
                <a:cubicBezTo>
                  <a:pt x="176" y="314"/>
                  <a:pt x="176" y="314"/>
                  <a:pt x="176" y="314"/>
                </a:cubicBezTo>
                <a:cubicBezTo>
                  <a:pt x="159" y="314"/>
                  <a:pt x="152" y="302"/>
                  <a:pt x="161" y="288"/>
                </a:cubicBezTo>
                <a:cubicBezTo>
                  <a:pt x="174" y="264"/>
                  <a:pt x="174" y="264"/>
                  <a:pt x="174" y="264"/>
                </a:cubicBezTo>
                <a:cubicBezTo>
                  <a:pt x="183" y="249"/>
                  <a:pt x="196" y="249"/>
                  <a:pt x="205" y="264"/>
                </a:cubicBezTo>
                <a:cubicBezTo>
                  <a:pt x="218" y="288"/>
                  <a:pt x="218" y="288"/>
                  <a:pt x="218" y="288"/>
                </a:cubicBezTo>
                <a:cubicBezTo>
                  <a:pt x="227" y="302"/>
                  <a:pt x="220" y="314"/>
                  <a:pt x="203" y="314"/>
                </a:cubicBezTo>
                <a:close/>
                <a:moveTo>
                  <a:pt x="265" y="252"/>
                </a:moveTo>
                <a:cubicBezTo>
                  <a:pt x="232" y="252"/>
                  <a:pt x="206" y="225"/>
                  <a:pt x="206" y="192"/>
                </a:cubicBezTo>
                <a:cubicBezTo>
                  <a:pt x="206" y="160"/>
                  <a:pt x="232" y="133"/>
                  <a:pt x="265" y="133"/>
                </a:cubicBezTo>
                <a:cubicBezTo>
                  <a:pt x="298" y="133"/>
                  <a:pt x="324" y="160"/>
                  <a:pt x="324" y="192"/>
                </a:cubicBezTo>
                <a:cubicBezTo>
                  <a:pt x="324" y="225"/>
                  <a:pt x="298" y="252"/>
                  <a:pt x="265" y="252"/>
                </a:cubicBezTo>
                <a:close/>
              </a:path>
            </a:pathLst>
          </a:custGeom>
          <a:solidFill>
            <a:schemeClr val="accent5"/>
          </a:solidFill>
          <a:ln>
            <a:noFill/>
          </a:ln>
          <a:extLst/>
        </p:spPr>
        <p:txBody>
          <a:bodyPr vert="horz" wrap="square" lIns="91436" tIns="45719" rIns="91436" bIns="45719" numCol="1" anchor="t" anchorCtr="0" compatLnSpc="1">
            <a:prstTxWarp prst="textNoShape">
              <a:avLst/>
            </a:prstTxWarp>
          </a:bodyPr>
          <a:lstStyle/>
          <a:p>
            <a:endParaRPr lang="en-US" dirty="0"/>
          </a:p>
        </p:txBody>
      </p:sp>
      <p:cxnSp>
        <p:nvCxnSpPr>
          <p:cNvPr id="37" name="Straight Arrow Connector 36"/>
          <p:cNvCxnSpPr/>
          <p:nvPr/>
        </p:nvCxnSpPr>
        <p:spPr bwMode="auto">
          <a:xfrm>
            <a:off x="5166120" y="4716802"/>
            <a:ext cx="1842693" cy="0"/>
          </a:xfrm>
          <a:prstGeom prst="straightConnector1">
            <a:avLst/>
          </a:prstGeom>
          <a:noFill/>
          <a:ln w="19050" cap="rnd" cmpd="sng" algn="ctr">
            <a:solidFill>
              <a:srgbClr val="C00000"/>
            </a:solidFill>
            <a:prstDash val="dash"/>
            <a:round/>
            <a:headEnd type="none" w="med" len="med"/>
            <a:tailEnd type="triangle"/>
          </a:ln>
          <a:effectLst/>
        </p:spPr>
      </p:cxnSp>
      <p:cxnSp>
        <p:nvCxnSpPr>
          <p:cNvPr id="39" name="Straight Arrow Connector 38"/>
          <p:cNvCxnSpPr/>
          <p:nvPr/>
        </p:nvCxnSpPr>
        <p:spPr bwMode="auto">
          <a:xfrm flipV="1">
            <a:off x="2954594" y="5905443"/>
            <a:ext cx="2211527" cy="0"/>
          </a:xfrm>
          <a:prstGeom prst="straightConnector1">
            <a:avLst/>
          </a:prstGeom>
          <a:noFill/>
          <a:ln w="19050" cap="rnd" cmpd="sng" algn="ctr">
            <a:solidFill>
              <a:srgbClr val="C00000"/>
            </a:solidFill>
            <a:prstDash val="dash"/>
            <a:round/>
            <a:headEnd type="none" w="med" len="med"/>
            <a:tailEnd type="none"/>
          </a:ln>
          <a:effectLst/>
        </p:spPr>
      </p:cxnSp>
      <p:cxnSp>
        <p:nvCxnSpPr>
          <p:cNvPr id="41" name="Straight Arrow Connector 40"/>
          <p:cNvCxnSpPr/>
          <p:nvPr/>
        </p:nvCxnSpPr>
        <p:spPr bwMode="auto">
          <a:xfrm flipV="1">
            <a:off x="5166118" y="4716803"/>
            <a:ext cx="0" cy="1188640"/>
          </a:xfrm>
          <a:prstGeom prst="straightConnector1">
            <a:avLst/>
          </a:prstGeom>
          <a:noFill/>
          <a:ln w="19050" cap="rnd" cmpd="sng" algn="ctr">
            <a:solidFill>
              <a:srgbClr val="C00000"/>
            </a:solidFill>
            <a:prstDash val="dash"/>
            <a:round/>
            <a:headEnd type="none" w="med" len="med"/>
            <a:tailEnd type="none"/>
          </a:ln>
          <a:effectLst/>
        </p:spPr>
      </p:cxnSp>
      <p:cxnSp>
        <p:nvCxnSpPr>
          <p:cNvPr id="45" name="Straight Arrow Connector 44"/>
          <p:cNvCxnSpPr/>
          <p:nvPr/>
        </p:nvCxnSpPr>
        <p:spPr bwMode="auto">
          <a:xfrm>
            <a:off x="4488753" y="2781243"/>
            <a:ext cx="2523744" cy="0"/>
          </a:xfrm>
          <a:prstGeom prst="straightConnector1">
            <a:avLst/>
          </a:prstGeom>
          <a:noFill/>
          <a:ln w="19050" cap="rnd" cmpd="sng" algn="ctr">
            <a:solidFill>
              <a:schemeClr val="accent1"/>
            </a:solidFill>
            <a:prstDash val="solid"/>
            <a:round/>
            <a:headEnd type="none" w="med" len="med"/>
            <a:tailEnd type="triangle"/>
          </a:ln>
          <a:effectLst/>
        </p:spPr>
      </p:cxnSp>
      <p:cxnSp>
        <p:nvCxnSpPr>
          <p:cNvPr id="47" name="Straight Arrow Connector 46"/>
          <p:cNvCxnSpPr/>
          <p:nvPr/>
        </p:nvCxnSpPr>
        <p:spPr bwMode="auto">
          <a:xfrm flipH="1">
            <a:off x="4488753" y="3953920"/>
            <a:ext cx="2523744" cy="7843"/>
          </a:xfrm>
          <a:prstGeom prst="straightConnector1">
            <a:avLst/>
          </a:prstGeom>
          <a:noFill/>
          <a:ln w="19050" cap="rnd" cmpd="sng" algn="ctr">
            <a:solidFill>
              <a:schemeClr val="accent1"/>
            </a:solidFill>
            <a:prstDash val="solid"/>
            <a:round/>
            <a:headEnd type="none" w="med" len="med"/>
            <a:tailEnd type="triangle"/>
          </a:ln>
          <a:effectLst/>
        </p:spPr>
      </p:cxnSp>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1213" y="1971537"/>
            <a:ext cx="2185325" cy="2234543"/>
          </a:xfrm>
          <a:prstGeom prst="rect">
            <a:avLst/>
          </a:prstGeom>
        </p:spPr>
      </p:pic>
      <p:sp>
        <p:nvSpPr>
          <p:cNvPr id="52" name="Rectangle 51"/>
          <p:cNvSpPr/>
          <p:nvPr/>
        </p:nvSpPr>
        <p:spPr>
          <a:xfrm>
            <a:off x="9523414" y="2628843"/>
            <a:ext cx="1751646" cy="1377298"/>
          </a:xfrm>
          <a:prstGeom prst="rect">
            <a:avLst/>
          </a:prstGeom>
        </p:spPr>
        <p:txBody>
          <a:bodyPr wrap="square" lIns="91436" tIns="45719" rIns="91436" bIns="45719">
            <a:spAutoFit/>
          </a:bodyPr>
          <a:lstStyle/>
          <a:p>
            <a:pPr lvl="0"/>
            <a:r>
              <a:rPr lang="en-US" sz="1500" b="1" dirty="0">
                <a:solidFill>
                  <a:srgbClr val="135FB8"/>
                </a:solidFill>
                <a:effectLst>
                  <a:outerShdw blurRad="25400" dist="25400" dir="2700000" algn="tl">
                    <a:srgbClr val="000000">
                      <a:alpha val="0"/>
                    </a:srgbClr>
                  </a:outerShdw>
                </a:effectLst>
              </a:rPr>
              <a:t>Leveraging Browser application behavior</a:t>
            </a:r>
          </a:p>
          <a:p>
            <a:pPr marL="171443" indent="-171443">
              <a:spcAft>
                <a:spcPts val="300"/>
              </a:spcAft>
              <a:buFont typeface="Arial" panose="020B0604020202020204" pitchFamily="34" charset="0"/>
              <a:buChar char="•"/>
            </a:pPr>
            <a:r>
              <a:rPr lang="en-US" sz="1200" dirty="0">
                <a:effectLst>
                  <a:outerShdw blurRad="25400" dist="25400" dir="2700000" algn="tl">
                    <a:srgbClr val="000000">
                      <a:alpha val="0"/>
                    </a:srgbClr>
                  </a:outerShdw>
                </a:effectLst>
              </a:rPr>
              <a:t>Caching content, disk cookies, history</a:t>
            </a:r>
          </a:p>
          <a:p>
            <a:pPr marL="171443" indent="-171443">
              <a:spcAft>
                <a:spcPts val="300"/>
              </a:spcAft>
              <a:buFont typeface="Arial" panose="020B0604020202020204" pitchFamily="34" charset="0"/>
              <a:buChar char="•"/>
            </a:pPr>
            <a:r>
              <a:rPr lang="en-US" sz="1200" dirty="0">
                <a:effectLst>
                  <a:outerShdw blurRad="25400" dist="25400" dir="2700000" algn="tl">
                    <a:srgbClr val="000000">
                      <a:alpha val="0"/>
                    </a:srgbClr>
                  </a:outerShdw>
                </a:effectLst>
              </a:rPr>
              <a:t>Add-ons, Plug-ins</a:t>
            </a:r>
          </a:p>
        </p:txBody>
      </p:sp>
      <p:sp>
        <p:nvSpPr>
          <p:cNvPr id="56" name="Rectangle 55"/>
          <p:cNvSpPr/>
          <p:nvPr/>
        </p:nvSpPr>
        <p:spPr>
          <a:xfrm>
            <a:off x="7319780" y="4335784"/>
            <a:ext cx="1751646" cy="1592742"/>
          </a:xfrm>
          <a:prstGeom prst="rect">
            <a:avLst/>
          </a:prstGeom>
        </p:spPr>
        <p:txBody>
          <a:bodyPr wrap="square" lIns="91436" tIns="45719" rIns="91436" bIns="45719">
            <a:spAutoFit/>
          </a:bodyPr>
          <a:lstStyle/>
          <a:p>
            <a:pPr lvl="0"/>
            <a:r>
              <a:rPr lang="en-US" sz="1500" b="1" dirty="0">
                <a:solidFill>
                  <a:srgbClr val="135FB8"/>
                </a:solidFill>
                <a:effectLst>
                  <a:outerShdw blurRad="25400" dist="25400" dir="2700000" algn="tl">
                    <a:srgbClr val="000000">
                      <a:alpha val="0"/>
                    </a:srgbClr>
                  </a:outerShdw>
                </a:effectLst>
              </a:rPr>
              <a:t>Manipulating user actions:</a:t>
            </a:r>
          </a:p>
          <a:p>
            <a:pPr marL="171443" indent="-171443">
              <a:spcAft>
                <a:spcPts val="300"/>
              </a:spcAft>
              <a:buFont typeface="Arial" panose="020B0604020202020204" pitchFamily="34" charset="0"/>
              <a:buChar char="•"/>
            </a:pPr>
            <a:r>
              <a:rPr lang="en-US" sz="1200" dirty="0">
                <a:effectLst>
                  <a:outerShdw blurRad="25400" dist="25400" dir="2700000" algn="tl">
                    <a:srgbClr val="000000">
                      <a:alpha val="0"/>
                    </a:srgbClr>
                  </a:outerShdw>
                </a:effectLst>
              </a:rPr>
              <a:t>Social engineering</a:t>
            </a:r>
          </a:p>
          <a:p>
            <a:pPr marL="171443" indent="-171443">
              <a:spcAft>
                <a:spcPts val="300"/>
              </a:spcAft>
              <a:buFont typeface="Arial" panose="020B0604020202020204" pitchFamily="34" charset="0"/>
              <a:buChar char="•"/>
            </a:pPr>
            <a:r>
              <a:rPr lang="en-US" sz="1200" dirty="0">
                <a:effectLst>
                  <a:outerShdw blurRad="25400" dist="25400" dir="2700000" algn="tl">
                    <a:srgbClr val="000000">
                      <a:alpha val="0"/>
                    </a:srgbClr>
                  </a:outerShdw>
                </a:effectLst>
              </a:rPr>
              <a:t>Weak browser settings</a:t>
            </a:r>
          </a:p>
          <a:p>
            <a:pPr marL="171443" indent="-171443">
              <a:spcAft>
                <a:spcPts val="300"/>
              </a:spcAft>
              <a:buFont typeface="Arial" panose="020B0604020202020204" pitchFamily="34" charset="0"/>
              <a:buChar char="•"/>
            </a:pPr>
            <a:r>
              <a:rPr lang="en-US" sz="1200" dirty="0">
                <a:effectLst>
                  <a:outerShdw blurRad="25400" dist="25400" dir="2700000" algn="tl">
                    <a:srgbClr val="000000">
                      <a:alpha val="0"/>
                    </a:srgbClr>
                  </a:outerShdw>
                </a:effectLst>
              </a:rPr>
              <a:t>Malicious data theft</a:t>
            </a:r>
          </a:p>
          <a:p>
            <a:pPr marL="171443" indent="-171443">
              <a:spcAft>
                <a:spcPts val="300"/>
              </a:spcAft>
              <a:buFont typeface="Arial" panose="020B0604020202020204" pitchFamily="34" charset="0"/>
              <a:buChar char="•"/>
            </a:pPr>
            <a:r>
              <a:rPr lang="en-US" sz="1200" dirty="0">
                <a:effectLst>
                  <a:outerShdw blurRad="25400" dist="25400" dir="2700000" algn="tl">
                    <a:srgbClr val="000000">
                      <a:alpha val="0"/>
                    </a:srgbClr>
                  </a:outerShdw>
                </a:effectLst>
              </a:rPr>
              <a:t>Inadvertent data loss</a:t>
            </a:r>
          </a:p>
        </p:txBody>
      </p:sp>
      <p:sp>
        <p:nvSpPr>
          <p:cNvPr id="57" name="Rectangle 56"/>
          <p:cNvSpPr/>
          <p:nvPr/>
        </p:nvSpPr>
        <p:spPr>
          <a:xfrm>
            <a:off x="9495254" y="4335783"/>
            <a:ext cx="1751646" cy="1631216"/>
          </a:xfrm>
          <a:prstGeom prst="rect">
            <a:avLst/>
          </a:prstGeom>
        </p:spPr>
        <p:txBody>
          <a:bodyPr wrap="square" lIns="91436" tIns="45719" rIns="91436" bIns="45719">
            <a:spAutoFit/>
          </a:bodyPr>
          <a:lstStyle/>
          <a:p>
            <a:pPr lvl="0"/>
            <a:r>
              <a:rPr lang="en-US" sz="1500" b="1" dirty="0">
                <a:solidFill>
                  <a:srgbClr val="135FB8"/>
                </a:solidFill>
                <a:effectLst>
                  <a:outerShdw blurRad="25400" dist="25400" dir="2700000" algn="tl">
                    <a:srgbClr val="000000">
                      <a:alpha val="0"/>
                    </a:srgbClr>
                  </a:outerShdw>
                </a:effectLst>
              </a:rPr>
              <a:t>Embedding malware:</a:t>
            </a:r>
          </a:p>
          <a:p>
            <a:pPr marL="171443" indent="-171443">
              <a:spcAft>
                <a:spcPts val="300"/>
              </a:spcAft>
              <a:buFont typeface="Arial" panose="020B0604020202020204" pitchFamily="34" charset="0"/>
              <a:buChar char="•"/>
            </a:pPr>
            <a:r>
              <a:rPr lang="en-US" sz="1200" dirty="0">
                <a:effectLst>
                  <a:outerShdw blurRad="25400" dist="25400" dir="2700000" algn="tl">
                    <a:srgbClr val="000000">
                      <a:alpha val="0"/>
                    </a:srgbClr>
                  </a:outerShdw>
                </a:effectLst>
              </a:rPr>
              <a:t>Keyloggers</a:t>
            </a:r>
          </a:p>
          <a:p>
            <a:pPr marL="171443" indent="-171443">
              <a:spcAft>
                <a:spcPts val="300"/>
              </a:spcAft>
              <a:buFont typeface="Arial" panose="020B0604020202020204" pitchFamily="34" charset="0"/>
              <a:buChar char="•"/>
            </a:pPr>
            <a:r>
              <a:rPr lang="en-US" sz="1200" dirty="0" err="1">
                <a:effectLst>
                  <a:outerShdw blurRad="25400" dist="25400" dir="2700000" algn="tl">
                    <a:srgbClr val="000000">
                      <a:alpha val="0"/>
                    </a:srgbClr>
                  </a:outerShdw>
                </a:effectLst>
              </a:rPr>
              <a:t>Framegrabbers</a:t>
            </a:r>
            <a:endParaRPr lang="en-US" sz="1200" dirty="0">
              <a:effectLst>
                <a:outerShdw blurRad="25400" dist="25400" dir="2700000" algn="tl">
                  <a:srgbClr val="000000">
                    <a:alpha val="0"/>
                  </a:srgbClr>
                </a:outerShdw>
              </a:effectLst>
            </a:endParaRPr>
          </a:p>
          <a:p>
            <a:pPr marL="171443" indent="-171443">
              <a:spcAft>
                <a:spcPts val="300"/>
              </a:spcAft>
              <a:buFont typeface="Arial" panose="020B0604020202020204" pitchFamily="34" charset="0"/>
              <a:buChar char="•"/>
            </a:pPr>
            <a:r>
              <a:rPr lang="en-US" sz="1200" dirty="0">
                <a:effectLst>
                  <a:outerShdw blurRad="25400" dist="25400" dir="2700000" algn="tl">
                    <a:srgbClr val="000000">
                      <a:alpha val="0"/>
                    </a:srgbClr>
                  </a:outerShdw>
                </a:effectLst>
              </a:rPr>
              <a:t>Data miners</a:t>
            </a:r>
          </a:p>
          <a:p>
            <a:pPr marL="171443" indent="-171443">
              <a:spcAft>
                <a:spcPts val="300"/>
              </a:spcAft>
              <a:buFont typeface="Arial" panose="020B0604020202020204" pitchFamily="34" charset="0"/>
              <a:buChar char="•"/>
            </a:pPr>
            <a:r>
              <a:rPr lang="en-US" sz="1200" dirty="0">
                <a:effectLst>
                  <a:outerShdw blurRad="25400" dist="25400" dir="2700000" algn="tl">
                    <a:srgbClr val="000000">
                      <a:alpha val="0"/>
                    </a:srgbClr>
                  </a:outerShdw>
                </a:effectLst>
              </a:rPr>
              <a:t>MITB / MITM</a:t>
            </a:r>
          </a:p>
          <a:p>
            <a:pPr marL="171443" indent="-171443">
              <a:spcAft>
                <a:spcPts val="300"/>
              </a:spcAft>
              <a:buFont typeface="Arial" panose="020B0604020202020204" pitchFamily="34" charset="0"/>
              <a:buChar char="•"/>
            </a:pPr>
            <a:r>
              <a:rPr lang="en-US" sz="1200" dirty="0">
                <a:effectLst>
                  <a:outerShdw blurRad="25400" dist="25400" dir="2700000" algn="tl">
                    <a:srgbClr val="000000">
                      <a:alpha val="0"/>
                    </a:srgbClr>
                  </a:outerShdw>
                </a:effectLst>
              </a:rPr>
              <a:t>Phishers / </a:t>
            </a:r>
            <a:r>
              <a:rPr lang="en-US" sz="1200" dirty="0" err="1">
                <a:effectLst>
                  <a:outerShdw blurRad="25400" dist="25400" dir="2700000" algn="tl">
                    <a:srgbClr val="000000">
                      <a:alpha val="0"/>
                    </a:srgbClr>
                  </a:outerShdw>
                </a:effectLst>
              </a:rPr>
              <a:t>Pharmers</a:t>
            </a:r>
            <a:endParaRPr lang="en-US" sz="1200" dirty="0">
              <a:effectLst>
                <a:outerShdw blurRad="25400" dist="25400" dir="2700000" algn="tl">
                  <a:srgbClr val="000000">
                    <a:alpha val="0"/>
                  </a:srgbClr>
                </a:outerShdw>
              </a:effectLst>
            </a:endParaRP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0526" y="2026716"/>
            <a:ext cx="2114287" cy="2161905"/>
          </a:xfrm>
          <a:prstGeom prst="rect">
            <a:avLst/>
          </a:prstGeom>
        </p:spPr>
      </p:pic>
      <p:sp>
        <p:nvSpPr>
          <p:cNvPr id="6" name="TextBox 5"/>
          <p:cNvSpPr txBox="1"/>
          <p:nvPr/>
        </p:nvSpPr>
        <p:spPr>
          <a:xfrm>
            <a:off x="7313613" y="1536643"/>
            <a:ext cx="2667000" cy="914400"/>
          </a:xfrm>
          <a:prstGeom prst="rect">
            <a:avLst/>
          </a:prstGeom>
          <a:noFill/>
        </p:spPr>
        <p:txBody>
          <a:bodyPr wrap="none" lIns="0" tIns="0" rIns="0" bIns="0" rtlCol="0">
            <a:noAutofit/>
          </a:bodyPr>
          <a:lstStyle/>
          <a:p>
            <a:pPr>
              <a:lnSpc>
                <a:spcPct val="90000"/>
              </a:lnSpc>
              <a:spcAft>
                <a:spcPts val="600"/>
              </a:spcAft>
            </a:pPr>
            <a:r>
              <a:rPr lang="en-US" b="1" dirty="0" err="1" smtClean="0">
                <a:solidFill>
                  <a:schemeClr val="tx2"/>
                </a:solidFill>
                <a:effectLst>
                  <a:outerShdw blurRad="38100" dist="25400" dir="2700000" algn="tl">
                    <a:srgbClr val="000000">
                      <a:alpha val="0"/>
                    </a:srgbClr>
                  </a:outerShdw>
                </a:effectLst>
              </a:rPr>
              <a:t>Hmmmm</a:t>
            </a:r>
            <a:r>
              <a:rPr lang="en-US" b="1" dirty="0" smtClean="0">
                <a:solidFill>
                  <a:schemeClr val="tx2"/>
                </a:solidFill>
                <a:effectLst>
                  <a:outerShdw blurRad="38100" dist="25400" dir="2700000" algn="tl">
                    <a:srgbClr val="000000">
                      <a:alpha val="0"/>
                    </a:srgbClr>
                  </a:outerShdw>
                </a:effectLst>
              </a:rPr>
              <a:t>…</a:t>
            </a:r>
            <a:endParaRPr lang="en-US" b="1" dirty="0">
              <a:solidFill>
                <a:schemeClr val="tx2"/>
              </a:solidFill>
              <a:effectLst>
                <a:outerShdw blurRad="38100" dist="25400" dir="2700000" algn="tl">
                  <a:srgbClr val="000000">
                    <a:alpha val="0"/>
                  </a:srgbClr>
                </a:outerShdw>
              </a:effectLst>
            </a:endParaRPr>
          </a:p>
        </p:txBody>
      </p:sp>
      <p:sp>
        <p:nvSpPr>
          <p:cNvPr id="42" name="TextBox 41"/>
          <p:cNvSpPr txBox="1"/>
          <p:nvPr/>
        </p:nvSpPr>
        <p:spPr>
          <a:xfrm>
            <a:off x="7283819" y="1535224"/>
            <a:ext cx="2667000" cy="914400"/>
          </a:xfrm>
          <a:prstGeom prst="rect">
            <a:avLst/>
          </a:prstGeom>
          <a:noFill/>
        </p:spPr>
        <p:txBody>
          <a:bodyPr wrap="none" lIns="0" tIns="0" rIns="0" bIns="0" rtlCol="0">
            <a:noAutofit/>
          </a:bodyPr>
          <a:lstStyle/>
          <a:p>
            <a:pPr>
              <a:lnSpc>
                <a:spcPct val="90000"/>
              </a:lnSpc>
              <a:spcAft>
                <a:spcPts val="600"/>
              </a:spcAft>
            </a:pPr>
            <a:r>
              <a:rPr lang="en-US" b="1" dirty="0">
                <a:solidFill>
                  <a:schemeClr val="tx2"/>
                </a:solidFill>
                <a:effectLst>
                  <a:outerShdw blurRad="38100" dist="25400" dir="2700000" algn="tl">
                    <a:srgbClr val="000000">
                      <a:alpha val="0"/>
                    </a:srgbClr>
                  </a:outerShdw>
                </a:effectLst>
              </a:rPr>
              <a:t>Customer Browser</a:t>
            </a:r>
          </a:p>
        </p:txBody>
      </p:sp>
      <p:sp>
        <p:nvSpPr>
          <p:cNvPr id="10" name="AutoShape 2" descr="http://img3.imgtn.bdimg.com/it/u=833667493,341253038&amp;fm=21&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4" descr="http://img3.imgtn.bdimg.com/it/u=833667493,341253038&amp;fm=21&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AutoShape 6" descr="http://img2.imgtn.bdimg.com/it/u=2435329428,108184400&amp;fm=21&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4"/>
          <a:stretch>
            <a:fillRect/>
          </a:stretch>
        </p:blipFill>
        <p:spPr>
          <a:xfrm>
            <a:off x="7170237" y="1524000"/>
            <a:ext cx="4233645" cy="468624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73659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50"/>
                                        <p:tgtEl>
                                          <p:spTgt spid="26"/>
                                        </p:tgtEl>
                                      </p:cBhvr>
                                    </p:animEffect>
                                  </p:childTnLst>
                                  <p:subTnLst>
                                    <p:animClr clrSpc="rgb" dir="cw">
                                      <p:cBhvr override="childStyle">
                                        <p:cTn dur="1" fill="hold" display="0" masterRel="nextClick" afterEffect="1"/>
                                        <p:tgtEl>
                                          <p:spTgt spid="26"/>
                                        </p:tgtEl>
                                        <p:attrNameLst>
                                          <p:attrName>ppt_c</p:attrName>
                                        </p:attrNameLst>
                                      </p:cBhvr>
                                      <p:to>
                                        <a:schemeClr val="accent2"/>
                                      </p:to>
                                    </p:animClr>
                                  </p:subTnLst>
                                </p:cTn>
                              </p:par>
                              <p:par>
                                <p:cTn id="8" presetID="10" presetClass="entr" presetSubtype="0" fill="hold" grpId="0" nodeType="withEffect">
                                  <p:stCondLst>
                                    <p:cond delay="10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750"/>
                                        <p:tgtEl>
                                          <p:spTgt spid="27"/>
                                        </p:tgtEl>
                                      </p:cBhvr>
                                    </p:animEffect>
                                  </p:childTnLst>
                                  <p:subTnLst>
                                    <p:animClr clrSpc="rgb" dir="cw">
                                      <p:cBhvr override="childStyle">
                                        <p:cTn dur="1" fill="hold" display="0" masterRel="nextClick" afterEffect="1"/>
                                        <p:tgtEl>
                                          <p:spTgt spid="27"/>
                                        </p:tgtEl>
                                        <p:attrNameLst>
                                          <p:attrName>ppt_c</p:attrName>
                                        </p:attrNameLst>
                                      </p:cBhvr>
                                      <p:to>
                                        <a:schemeClr val="accent2"/>
                                      </p:to>
                                    </p:animClr>
                                  </p:subTnLst>
                                </p:cTn>
                              </p:par>
                              <p:par>
                                <p:cTn id="11" presetID="10" presetClass="entr" presetSubtype="0" fill="hold" grpId="0" nodeType="withEffect">
                                  <p:stCondLst>
                                    <p:cond delay="15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750"/>
                                        <p:tgtEl>
                                          <p:spTgt spid="31"/>
                                        </p:tgtEl>
                                      </p:cBhvr>
                                    </p:animEffect>
                                  </p:childTnLst>
                                  <p:subTnLst>
                                    <p:animClr clrSpc="rgb" dir="cw">
                                      <p:cBhvr override="childStyle">
                                        <p:cTn dur="1" fill="hold" display="0" masterRel="nextClick" afterEffect="1"/>
                                        <p:tgtEl>
                                          <p:spTgt spid="31"/>
                                        </p:tgtEl>
                                        <p:attrNameLst>
                                          <p:attrName>ppt_c</p:attrName>
                                        </p:attrNameLst>
                                      </p:cBhvr>
                                      <p:to>
                                        <a:schemeClr val="accent2"/>
                                      </p:to>
                                    </p:animClr>
                                  </p:subTnLst>
                                </p:cTn>
                              </p:par>
                              <p:par>
                                <p:cTn id="14" presetID="10" presetClass="entr" presetSubtype="0" fill="hold" grpId="0" nodeType="withEffect">
                                  <p:stCondLst>
                                    <p:cond delay="200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750"/>
                                        <p:tgtEl>
                                          <p:spTgt spid="30"/>
                                        </p:tgtEl>
                                      </p:cBhvr>
                                    </p:animEffect>
                                  </p:childTnLst>
                                  <p:subTnLst>
                                    <p:animClr clrSpc="rgb" dir="cw">
                                      <p:cBhvr override="childStyle">
                                        <p:cTn dur="1" fill="hold" display="0" masterRel="nextClick" afterEffect="1"/>
                                        <p:tgtEl>
                                          <p:spTgt spid="30"/>
                                        </p:tgtEl>
                                        <p:attrNameLst>
                                          <p:attrName>ppt_c</p:attrName>
                                        </p:attrNameLst>
                                      </p:cBhvr>
                                      <p:to>
                                        <a:schemeClr val="accent2"/>
                                      </p:to>
                                    </p:animClr>
                                  </p:subTnLst>
                                </p:cTn>
                              </p:par>
                              <p:par>
                                <p:cTn id="17" presetID="10" presetClass="entr" presetSubtype="0" fill="hold" grpId="0" nodeType="withEffect">
                                  <p:stCondLst>
                                    <p:cond delay="250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750"/>
                                        <p:tgtEl>
                                          <p:spTgt spid="29"/>
                                        </p:tgtEl>
                                      </p:cBhvr>
                                    </p:animEffect>
                                  </p:childTnLst>
                                  <p:subTnLst>
                                    <p:animClr clrSpc="rgb" dir="cw">
                                      <p:cBhvr override="childStyle">
                                        <p:cTn dur="1" fill="hold" display="0" masterRel="nextClick" afterEffect="1"/>
                                        <p:tgtEl>
                                          <p:spTgt spid="29"/>
                                        </p:tgtEl>
                                        <p:attrNameLst>
                                          <p:attrName>ppt_c</p:attrName>
                                        </p:attrNameLst>
                                      </p:cBhvr>
                                      <p:to>
                                        <a:schemeClr val="accent2"/>
                                      </p:to>
                                    </p:animClr>
                                  </p:subTnLst>
                                </p:cTn>
                              </p:par>
                              <p:par>
                                <p:cTn id="20" presetID="10" presetClass="entr" presetSubtype="0" fill="hold" grpId="0" nodeType="withEffect">
                                  <p:stCondLst>
                                    <p:cond delay="30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750"/>
                                        <p:tgtEl>
                                          <p:spTgt spid="28"/>
                                        </p:tgtEl>
                                      </p:cBhvr>
                                    </p:animEffect>
                                  </p:childTnLst>
                                  <p:subTnLst>
                                    <p:animClr clrSpc="rgb" dir="cw">
                                      <p:cBhvr override="childStyle">
                                        <p:cTn dur="1" fill="hold" display="0" masterRel="nextClick" afterEffect="1"/>
                                        <p:tgtEl>
                                          <p:spTgt spid="28"/>
                                        </p:tgtEl>
                                        <p:attrNameLst>
                                          <p:attrName>ppt_c</p:attrName>
                                        </p:attrNameLst>
                                      </p:cBhvr>
                                      <p:to>
                                        <a:schemeClr val="accent2"/>
                                      </p:to>
                                    </p:animClr>
                                  </p:subTnLst>
                                </p:cTn>
                              </p:par>
                              <p:par>
                                <p:cTn id="23" presetID="10" presetClass="entr" presetSubtype="0" fill="hold" grpId="0" nodeType="withEffect">
                                  <p:stCondLst>
                                    <p:cond delay="350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750"/>
                                        <p:tgtEl>
                                          <p:spTgt spid="32"/>
                                        </p:tgtEl>
                                      </p:cBhvr>
                                    </p:animEffect>
                                  </p:childTnLst>
                                  <p:subTnLst>
                                    <p:animClr clrSpc="rgb" dir="cw">
                                      <p:cBhvr override="childStyle">
                                        <p:cTn dur="1" fill="hold" display="0" masterRel="nextClick" afterEffect="1"/>
                                        <p:tgtEl>
                                          <p:spTgt spid="32"/>
                                        </p:tgtEl>
                                        <p:attrNameLst>
                                          <p:attrName>ppt_c</p:attrName>
                                        </p:attrNameLst>
                                      </p:cBhvr>
                                      <p:to>
                                        <a:schemeClr val="accent2"/>
                                      </p:to>
                                    </p:animClr>
                                  </p:subTnLst>
                                </p:cTn>
                              </p:par>
                            </p:childTnLst>
                          </p:cTn>
                        </p:par>
                        <p:par>
                          <p:cTn id="26" fill="hold">
                            <p:stCondLst>
                              <p:cond delay="4250"/>
                            </p:stCondLst>
                            <p:childTnLst>
                              <p:par>
                                <p:cTn id="27" presetID="10"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par>
                          <p:cTn id="42" fill="hold">
                            <p:stCondLst>
                              <p:cond delay="4750"/>
                            </p:stCondLst>
                            <p:childTnLst>
                              <p:par>
                                <p:cTn id="43" presetID="10" presetClass="entr" presetSubtype="0" fill="hold" grpId="0"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par>
                          <p:cTn id="46" fill="hold">
                            <p:stCondLst>
                              <p:cond delay="5250"/>
                            </p:stCondLst>
                            <p:childTnLst>
                              <p:par>
                                <p:cTn id="47" presetID="8" presetClass="emph" presetSubtype="0" repeatCount="indefinite" fill="hold" grpId="1" nodeType="afterEffect">
                                  <p:stCondLst>
                                    <p:cond delay="0"/>
                                  </p:stCondLst>
                                  <p:childTnLst>
                                    <p:animRot by="21600000">
                                      <p:cBhvr>
                                        <p:cTn id="48" dur="2000" fill="hold"/>
                                        <p:tgtEl>
                                          <p:spTgt spid="4"/>
                                        </p:tgtEl>
                                        <p:attrNameLst>
                                          <p:attrName>r</p:attrName>
                                        </p:attrNameLst>
                                      </p:cBhvr>
                                    </p:animRot>
                                  </p:childTnLst>
                                </p:cTn>
                              </p:par>
                              <p:par>
                                <p:cTn id="49" presetID="10" presetClass="entr" presetSubtype="0" fill="hold" grpId="0" nodeType="withEffect">
                                  <p:stCondLst>
                                    <p:cond delay="100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childTnLst>
                          </p:cTn>
                        </p:par>
                        <p:par>
                          <p:cTn id="52" fill="hold">
                            <p:stCondLst>
                              <p:cond delay="7250"/>
                            </p:stCondLst>
                            <p:childTnLst>
                              <p:par>
                                <p:cTn id="53" presetID="22" presetClass="entr" presetSubtype="4"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childTnLst>
                          </p:cTn>
                        </p:par>
                        <p:par>
                          <p:cTn id="56" fill="hold">
                            <p:stCondLst>
                              <p:cond delay="7750"/>
                            </p:stCondLst>
                            <p:childTnLst>
                              <p:par>
                                <p:cTn id="57" presetID="10" presetClass="entr" presetSubtype="0" fill="hold" nodeType="after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par>
                                <p:cTn id="60" presetID="10" presetClass="entr" presetSubtype="0" fill="hold" nodeType="with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left)">
                                      <p:cBhvr>
                                        <p:cTn id="67" dur="250"/>
                                        <p:tgtEl>
                                          <p:spTgt spid="39"/>
                                        </p:tgtEl>
                                      </p:cBhvr>
                                    </p:animEffect>
                                  </p:childTnLst>
                                </p:cTn>
                              </p:par>
                            </p:childTnLst>
                          </p:cTn>
                        </p:par>
                        <p:par>
                          <p:cTn id="68" fill="hold">
                            <p:stCondLst>
                              <p:cond delay="250"/>
                            </p:stCondLst>
                            <p:childTnLst>
                              <p:par>
                                <p:cTn id="69" presetID="22" presetClass="entr" presetSubtype="4" fill="hold" nodeType="after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wipe(down)">
                                      <p:cBhvr>
                                        <p:cTn id="71" dur="250"/>
                                        <p:tgtEl>
                                          <p:spTgt spid="41"/>
                                        </p:tgtEl>
                                      </p:cBhvr>
                                    </p:animEffect>
                                  </p:childTnLst>
                                </p:cTn>
                              </p:par>
                            </p:childTnLst>
                          </p:cTn>
                        </p:par>
                        <p:par>
                          <p:cTn id="72" fill="hold">
                            <p:stCondLst>
                              <p:cond delay="500"/>
                            </p:stCondLst>
                            <p:childTnLst>
                              <p:par>
                                <p:cTn id="73" presetID="22" presetClass="entr" presetSubtype="8" fill="hold" nodeType="after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wipe(left)">
                                      <p:cBhvr>
                                        <p:cTn id="75" dur="250"/>
                                        <p:tgtEl>
                                          <p:spTgt spid="37"/>
                                        </p:tgtEl>
                                      </p:cBhvr>
                                    </p:animEffect>
                                  </p:childTnLst>
                                </p:cTn>
                              </p:par>
                            </p:childTnLst>
                          </p:cTn>
                        </p:par>
                        <p:par>
                          <p:cTn id="76" fill="hold">
                            <p:stCondLst>
                              <p:cond delay="750"/>
                            </p:stCondLst>
                            <p:childTnLst>
                              <p:par>
                                <p:cTn id="77" presetID="10" presetClass="entr" presetSubtype="0" fill="hold" nodeType="afterEffect">
                                  <p:stCondLst>
                                    <p:cond delay="25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750"/>
                                        <p:tgtEl>
                                          <p:spTgt spid="60"/>
                                        </p:tgtEl>
                                      </p:cBhvr>
                                    </p:animEffect>
                                  </p:childTnLst>
                                </p:cTn>
                              </p:par>
                            </p:childTnLst>
                          </p:cTn>
                        </p:par>
                        <p:par>
                          <p:cTn id="80" fill="hold">
                            <p:stCondLst>
                              <p:cond delay="1750"/>
                            </p:stCondLst>
                            <p:childTnLst>
                              <p:par>
                                <p:cTn id="81" presetID="32" presetClass="emph" presetSubtype="0" fill="hold" nodeType="afterEffect">
                                  <p:stCondLst>
                                    <p:cond delay="0"/>
                                  </p:stCondLst>
                                  <p:childTnLst>
                                    <p:animRot by="120000">
                                      <p:cBhvr>
                                        <p:cTn id="82" dur="100" fill="hold">
                                          <p:stCondLst>
                                            <p:cond delay="0"/>
                                          </p:stCondLst>
                                        </p:cTn>
                                        <p:tgtEl>
                                          <p:spTgt spid="60"/>
                                        </p:tgtEl>
                                        <p:attrNameLst>
                                          <p:attrName>r</p:attrName>
                                        </p:attrNameLst>
                                      </p:cBhvr>
                                    </p:animRot>
                                    <p:animRot by="-240000">
                                      <p:cBhvr>
                                        <p:cTn id="83" dur="200" fill="hold">
                                          <p:stCondLst>
                                            <p:cond delay="200"/>
                                          </p:stCondLst>
                                        </p:cTn>
                                        <p:tgtEl>
                                          <p:spTgt spid="60"/>
                                        </p:tgtEl>
                                        <p:attrNameLst>
                                          <p:attrName>r</p:attrName>
                                        </p:attrNameLst>
                                      </p:cBhvr>
                                    </p:animRot>
                                    <p:animRot by="240000">
                                      <p:cBhvr>
                                        <p:cTn id="84" dur="200" fill="hold">
                                          <p:stCondLst>
                                            <p:cond delay="400"/>
                                          </p:stCondLst>
                                        </p:cTn>
                                        <p:tgtEl>
                                          <p:spTgt spid="60"/>
                                        </p:tgtEl>
                                        <p:attrNameLst>
                                          <p:attrName>r</p:attrName>
                                        </p:attrNameLst>
                                      </p:cBhvr>
                                    </p:animRot>
                                    <p:animRot by="-240000">
                                      <p:cBhvr>
                                        <p:cTn id="85" dur="200" fill="hold">
                                          <p:stCondLst>
                                            <p:cond delay="600"/>
                                          </p:stCondLst>
                                        </p:cTn>
                                        <p:tgtEl>
                                          <p:spTgt spid="60"/>
                                        </p:tgtEl>
                                        <p:attrNameLst>
                                          <p:attrName>r</p:attrName>
                                        </p:attrNameLst>
                                      </p:cBhvr>
                                    </p:animRot>
                                    <p:animRot by="120000">
                                      <p:cBhvr>
                                        <p:cTn id="86" dur="200" fill="hold">
                                          <p:stCondLst>
                                            <p:cond delay="800"/>
                                          </p:stCondLst>
                                        </p:cTn>
                                        <p:tgtEl>
                                          <p:spTgt spid="60"/>
                                        </p:tgtEl>
                                        <p:attrNameLst>
                                          <p:attrName>r</p:attrName>
                                        </p:attrNameLst>
                                      </p:cBhvr>
                                    </p:animRo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fade">
                                      <p:cBhvr>
                                        <p:cTn id="91" dur="500"/>
                                        <p:tgtEl>
                                          <p:spTgt spid="52"/>
                                        </p:tgtEl>
                                      </p:cBhvr>
                                    </p:animEffect>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56"/>
                                        </p:tgtEl>
                                        <p:attrNameLst>
                                          <p:attrName>style.visibility</p:attrName>
                                        </p:attrNameLst>
                                      </p:cBhvr>
                                      <p:to>
                                        <p:strVal val="visible"/>
                                      </p:to>
                                    </p:set>
                                    <p:animEffect transition="in" filter="fade">
                                      <p:cBhvr>
                                        <p:cTn id="95" dur="500"/>
                                        <p:tgtEl>
                                          <p:spTgt spid="56"/>
                                        </p:tgtEl>
                                      </p:cBhvr>
                                    </p:animEffect>
                                  </p:childTnLst>
                                </p:cTn>
                              </p:par>
                            </p:childTnLst>
                          </p:cTn>
                        </p:par>
                        <p:par>
                          <p:cTn id="96" fill="hold">
                            <p:stCondLst>
                              <p:cond delay="1000"/>
                            </p:stCondLst>
                            <p:childTnLst>
                              <p:par>
                                <p:cTn id="97" presetID="10" presetClass="entr" presetSubtype="0" fill="hold" grpId="0" nodeType="afterEffect">
                                  <p:stCondLst>
                                    <p:cond delay="0"/>
                                  </p:stCondLst>
                                  <p:childTnLst>
                                    <p:set>
                                      <p:cBhvr>
                                        <p:cTn id="98" dur="1" fill="hold">
                                          <p:stCondLst>
                                            <p:cond delay="0"/>
                                          </p:stCondLst>
                                        </p:cTn>
                                        <p:tgtEl>
                                          <p:spTgt spid="57"/>
                                        </p:tgtEl>
                                        <p:attrNameLst>
                                          <p:attrName>style.visibility</p:attrName>
                                        </p:attrNameLst>
                                      </p:cBhvr>
                                      <p:to>
                                        <p:strVal val="visible"/>
                                      </p:to>
                                    </p:set>
                                    <p:animEffect transition="in" filter="fade">
                                      <p:cBhvr>
                                        <p:cTn id="99" dur="500"/>
                                        <p:tgtEl>
                                          <p:spTgt spid="57"/>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xit" presetSubtype="0" fill="hold" grpId="0" nodeType="clickEffect">
                                  <p:stCondLst>
                                    <p:cond delay="0"/>
                                  </p:stCondLst>
                                  <p:childTnLst>
                                    <p:animEffect transition="out" filter="fade">
                                      <p:cBhvr>
                                        <p:cTn id="103" dur="500"/>
                                        <p:tgtEl>
                                          <p:spTgt spid="42"/>
                                        </p:tgtEl>
                                      </p:cBhvr>
                                    </p:animEffect>
                                    <p:set>
                                      <p:cBhvr>
                                        <p:cTn id="104" dur="1" fill="hold">
                                          <p:stCondLst>
                                            <p:cond delay="499"/>
                                          </p:stCondLst>
                                        </p:cTn>
                                        <p:tgtEl>
                                          <p:spTgt spid="42"/>
                                        </p:tgtEl>
                                        <p:attrNameLst>
                                          <p:attrName>style.visibility</p:attrName>
                                        </p:attrNameLst>
                                      </p:cBhvr>
                                      <p:to>
                                        <p:strVal val="hidden"/>
                                      </p:to>
                                    </p:se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fade">
                                      <p:cBhvr>
                                        <p:cTn id="108" dur="500"/>
                                        <p:tgtEl>
                                          <p:spTgt spid="6"/>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12"/>
                                        </p:tgtEl>
                                        <p:attrNameLst>
                                          <p:attrName>style.visibility</p:attrName>
                                        </p:attrNameLst>
                                      </p:cBhvr>
                                      <p:to>
                                        <p:strVal val="visible"/>
                                      </p:to>
                                    </p:set>
                                    <p:anim calcmode="lin" valueType="num">
                                      <p:cBhvr additive="base">
                                        <p:cTn id="113" dur="500" fill="hold"/>
                                        <p:tgtEl>
                                          <p:spTgt spid="12"/>
                                        </p:tgtEl>
                                        <p:attrNameLst>
                                          <p:attrName>ppt_x</p:attrName>
                                        </p:attrNameLst>
                                      </p:cBhvr>
                                      <p:tavLst>
                                        <p:tav tm="0">
                                          <p:val>
                                            <p:strVal val="#ppt_x"/>
                                          </p:val>
                                        </p:tav>
                                        <p:tav tm="100000">
                                          <p:val>
                                            <p:strVal val="#ppt_x"/>
                                          </p:val>
                                        </p:tav>
                                      </p:tavLst>
                                    </p:anim>
                                    <p:anim calcmode="lin" valueType="num">
                                      <p:cBhvr additive="base">
                                        <p:cTn id="1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6" grpId="0" animBg="1"/>
      <p:bldP spid="17" grpId="0" animBg="1"/>
      <p:bldP spid="18" grpId="0" animBg="1"/>
      <p:bldP spid="19" grpId="0" animBg="1"/>
      <p:bldP spid="20" grpId="0" animBg="1"/>
      <p:bldP spid="26" grpId="0"/>
      <p:bldP spid="27" grpId="0"/>
      <p:bldP spid="28" grpId="0"/>
      <p:bldP spid="29" grpId="0"/>
      <p:bldP spid="30" grpId="0"/>
      <p:bldP spid="31" grpId="0"/>
      <p:bldP spid="32" grpId="0"/>
      <p:bldP spid="34" grpId="0" animBg="1"/>
      <p:bldP spid="52" grpId="0"/>
      <p:bldP spid="56" grpId="0"/>
      <p:bldP spid="57" grpId="0"/>
      <p:bldP spid="6" grpId="0"/>
      <p:bldP spid="4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您可能需要一个辅助的用户安全解决方案</a:t>
            </a:r>
            <a:endParaRPr lang="en-US" dirty="0"/>
          </a:p>
        </p:txBody>
      </p:sp>
      <p:sp>
        <p:nvSpPr>
          <p:cNvPr id="3" name="AutoShape 2" descr="http://img4.imgtn.bdimg.com/it/u=1709020069,141957747&amp;fm=21&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img4.imgtn.bdimg.com/it/u=1709020069,141957747&amp;fm=21&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4836806" y="1524540"/>
            <a:ext cx="6483927" cy="978245"/>
          </a:xfrm>
          <a:prstGeom prst="rect">
            <a:avLst/>
          </a:prstGeom>
          <a:noFill/>
        </p:spPr>
        <p:txBody>
          <a:bodyPr wrap="square" lIns="0" tIns="0" rIns="0" bIns="0" rtlCol="0">
            <a:noAutofit/>
          </a:bodyPr>
          <a:lstStyle/>
          <a:p>
            <a:pPr>
              <a:lnSpc>
                <a:spcPct val="90000"/>
              </a:lnSpc>
              <a:spcAft>
                <a:spcPts val="600"/>
              </a:spcAft>
            </a:pPr>
            <a:r>
              <a:rPr lang="zh-CN" altLang="en-US" b="1" dirty="0" smtClean="0">
                <a:solidFill>
                  <a:schemeClr val="tx2"/>
                </a:solidFill>
                <a:effectLst>
                  <a:outerShdw blurRad="38100" dist="25400" dir="2700000" algn="tl">
                    <a:srgbClr val="000000">
                      <a:alpha val="0"/>
                    </a:srgbClr>
                  </a:outerShdw>
                </a:effectLst>
                <a:latin typeface="+mj-ea"/>
                <a:ea typeface="+mj-ea"/>
              </a:rPr>
              <a:t>我们是</a:t>
            </a:r>
            <a:r>
              <a:rPr lang="en-US" altLang="zh-CN" b="1" dirty="0" smtClean="0">
                <a:solidFill>
                  <a:schemeClr val="tx2"/>
                </a:solidFill>
                <a:effectLst>
                  <a:outerShdw blurRad="38100" dist="25400" dir="2700000" algn="tl">
                    <a:srgbClr val="000000">
                      <a:alpha val="0"/>
                    </a:srgbClr>
                  </a:outerShdw>
                </a:effectLst>
                <a:latin typeface="+mj-ea"/>
                <a:ea typeface="+mj-ea"/>
              </a:rPr>
              <a:t>ActiveX</a:t>
            </a:r>
            <a:r>
              <a:rPr lang="zh-CN" altLang="en-US" b="1" dirty="0" smtClean="0">
                <a:solidFill>
                  <a:schemeClr val="tx2"/>
                </a:solidFill>
                <a:effectLst>
                  <a:outerShdw blurRad="38100" dist="25400" dir="2700000" algn="tl">
                    <a:srgbClr val="000000">
                      <a:alpha val="0"/>
                    </a:srgbClr>
                  </a:outerShdw>
                </a:effectLst>
                <a:latin typeface="+mj-ea"/>
                <a:ea typeface="+mj-ea"/>
              </a:rPr>
              <a:t>的一种有效辅助</a:t>
            </a:r>
            <a:endParaRPr lang="en-US" altLang="zh-CN" b="1" dirty="0">
              <a:solidFill>
                <a:schemeClr val="tx2"/>
              </a:solidFill>
              <a:effectLst>
                <a:outerShdw blurRad="38100" dist="25400" dir="2700000" algn="tl">
                  <a:srgbClr val="000000">
                    <a:alpha val="0"/>
                  </a:srgbClr>
                </a:outerShdw>
              </a:effectLst>
              <a:latin typeface="+mj-ea"/>
              <a:ea typeface="+mj-ea"/>
            </a:endParaRPr>
          </a:p>
          <a:p>
            <a:pPr>
              <a:lnSpc>
                <a:spcPct val="90000"/>
              </a:lnSpc>
              <a:spcAft>
                <a:spcPts val="600"/>
              </a:spcAft>
            </a:pPr>
            <a:r>
              <a:rPr lang="zh-CN" altLang="en-US" sz="1400" dirty="0">
                <a:solidFill>
                  <a:schemeClr val="tx2"/>
                </a:solidFill>
                <a:effectLst>
                  <a:outerShdw blurRad="38100" dist="25400" dir="2700000" algn="tl">
                    <a:srgbClr val="000000">
                      <a:alpha val="0"/>
                    </a:srgbClr>
                  </a:outerShdw>
                </a:effectLst>
                <a:latin typeface="+mj-ea"/>
                <a:ea typeface="+mj-ea"/>
              </a:rPr>
              <a:t>微</a:t>
            </a:r>
            <a:r>
              <a:rPr lang="zh-CN" altLang="en-US" sz="1400" dirty="0" smtClean="0">
                <a:solidFill>
                  <a:schemeClr val="tx2"/>
                </a:solidFill>
                <a:effectLst>
                  <a:outerShdw blurRad="38100" dist="25400" dir="2700000" algn="tl">
                    <a:srgbClr val="000000">
                      <a:alpha val="0"/>
                    </a:srgbClr>
                  </a:outerShdw>
                </a:effectLst>
                <a:latin typeface="+mj-ea"/>
                <a:ea typeface="+mj-ea"/>
              </a:rPr>
              <a:t>软新</a:t>
            </a:r>
            <a:r>
              <a:rPr lang="zh-CN" altLang="en-US" sz="1400" dirty="0">
                <a:solidFill>
                  <a:schemeClr val="tx2"/>
                </a:solidFill>
                <a:effectLst>
                  <a:outerShdw blurRad="38100" dist="25400" dir="2700000" algn="tl">
                    <a:srgbClr val="000000">
                      <a:alpha val="0"/>
                    </a:srgbClr>
                  </a:outerShdw>
                </a:effectLst>
                <a:latin typeface="+mj-ea"/>
                <a:ea typeface="+mj-ea"/>
              </a:rPr>
              <a:t>一代浏览器</a:t>
            </a:r>
            <a:r>
              <a:rPr lang="en-US" sz="1400" dirty="0">
                <a:solidFill>
                  <a:schemeClr val="tx2"/>
                </a:solidFill>
                <a:effectLst>
                  <a:outerShdw blurRad="38100" dist="25400" dir="2700000" algn="tl">
                    <a:srgbClr val="000000">
                      <a:alpha val="0"/>
                    </a:srgbClr>
                  </a:outerShdw>
                </a:effectLst>
                <a:latin typeface="+mj-ea"/>
                <a:ea typeface="+mj-ea"/>
              </a:rPr>
              <a:t>Edge</a:t>
            </a:r>
            <a:r>
              <a:rPr lang="zh-CN" altLang="en-US" sz="1400" dirty="0">
                <a:solidFill>
                  <a:schemeClr val="tx2"/>
                </a:solidFill>
                <a:effectLst>
                  <a:outerShdw blurRad="38100" dist="25400" dir="2700000" algn="tl">
                    <a:srgbClr val="000000">
                      <a:alpha val="0"/>
                    </a:srgbClr>
                  </a:outerShdw>
                </a:effectLst>
                <a:latin typeface="+mj-ea"/>
                <a:ea typeface="+mj-ea"/>
              </a:rPr>
              <a:t>浏览器将不再支</a:t>
            </a:r>
            <a:r>
              <a:rPr lang="zh-CN" altLang="en-US" sz="1400" dirty="0" smtClean="0">
                <a:solidFill>
                  <a:schemeClr val="tx2"/>
                </a:solidFill>
                <a:effectLst>
                  <a:outerShdw blurRad="38100" dist="25400" dir="2700000" algn="tl">
                    <a:srgbClr val="000000">
                      <a:alpha val="0"/>
                    </a:srgbClr>
                  </a:outerShdw>
                </a:effectLst>
                <a:latin typeface="+mj-ea"/>
                <a:ea typeface="+mj-ea"/>
              </a:rPr>
              <a:t>持</a:t>
            </a:r>
            <a:r>
              <a:rPr lang="en-US" sz="1400" dirty="0" err="1" smtClean="0">
                <a:solidFill>
                  <a:schemeClr val="tx2"/>
                </a:solidFill>
                <a:effectLst>
                  <a:outerShdw blurRad="38100" dist="25400" dir="2700000" algn="tl">
                    <a:srgbClr val="000000">
                      <a:alpha val="0"/>
                    </a:srgbClr>
                  </a:outerShdw>
                </a:effectLst>
                <a:latin typeface="+mj-ea"/>
                <a:ea typeface="+mj-ea"/>
              </a:rPr>
              <a:t>ActiveX、VBScript</a:t>
            </a:r>
            <a:r>
              <a:rPr lang="zh-CN" altLang="en-US" sz="1400" dirty="0">
                <a:solidFill>
                  <a:schemeClr val="tx2"/>
                </a:solidFill>
                <a:effectLst>
                  <a:outerShdw blurRad="38100" dist="25400" dir="2700000" algn="tl">
                    <a:srgbClr val="000000">
                      <a:alpha val="0"/>
                    </a:srgbClr>
                  </a:outerShdw>
                </a:effectLst>
                <a:latin typeface="+mj-ea"/>
                <a:ea typeface="+mj-ea"/>
              </a:rPr>
              <a:t>与</a:t>
            </a:r>
            <a:r>
              <a:rPr lang="en-US" sz="1400" dirty="0">
                <a:solidFill>
                  <a:schemeClr val="tx2"/>
                </a:solidFill>
                <a:effectLst>
                  <a:outerShdw blurRad="38100" dist="25400" dir="2700000" algn="tl">
                    <a:srgbClr val="000000">
                      <a:alpha val="0"/>
                    </a:srgbClr>
                  </a:outerShdw>
                </a:effectLst>
                <a:latin typeface="+mj-ea"/>
                <a:ea typeface="+mj-ea"/>
              </a:rPr>
              <a:t>Brower Helper Objects(BHO)</a:t>
            </a:r>
            <a:r>
              <a:rPr lang="zh-CN" altLang="en-US" sz="1400" dirty="0">
                <a:solidFill>
                  <a:schemeClr val="tx2"/>
                </a:solidFill>
                <a:effectLst>
                  <a:outerShdw blurRad="38100" dist="25400" dir="2700000" algn="tl">
                    <a:srgbClr val="000000">
                      <a:alpha val="0"/>
                    </a:srgbClr>
                  </a:outerShdw>
                </a:effectLst>
                <a:latin typeface="+mj-ea"/>
                <a:ea typeface="+mj-ea"/>
              </a:rPr>
              <a:t>等</a:t>
            </a:r>
            <a:r>
              <a:rPr lang="en-US" altLang="zh-CN" sz="1400" dirty="0">
                <a:solidFill>
                  <a:schemeClr val="tx2"/>
                </a:solidFill>
                <a:effectLst>
                  <a:outerShdw blurRad="38100" dist="25400" dir="2700000" algn="tl">
                    <a:srgbClr val="000000">
                      <a:alpha val="0"/>
                    </a:srgbClr>
                  </a:outerShdw>
                </a:effectLst>
                <a:latin typeface="+mj-ea"/>
                <a:ea typeface="+mj-ea"/>
              </a:rPr>
              <a:t>10</a:t>
            </a:r>
            <a:r>
              <a:rPr lang="zh-CN" altLang="en-US" sz="1400" dirty="0">
                <a:solidFill>
                  <a:schemeClr val="tx2"/>
                </a:solidFill>
                <a:effectLst>
                  <a:outerShdw blurRad="38100" dist="25400" dir="2700000" algn="tl">
                    <a:srgbClr val="000000">
                      <a:alpha val="0"/>
                    </a:srgbClr>
                  </a:outerShdw>
                </a:effectLst>
                <a:latin typeface="+mj-ea"/>
                <a:ea typeface="+mj-ea"/>
              </a:rPr>
              <a:t>多项扩展及界面技术，</a:t>
            </a:r>
            <a:r>
              <a:rPr lang="zh-CN" altLang="en-US" sz="1400" dirty="0" smtClean="0">
                <a:solidFill>
                  <a:schemeClr val="tx2"/>
                </a:solidFill>
                <a:effectLst>
                  <a:outerShdw blurRad="38100" dist="25400" dir="2700000" algn="tl">
                    <a:srgbClr val="000000">
                      <a:alpha val="0"/>
                    </a:srgbClr>
                  </a:outerShdw>
                </a:effectLst>
                <a:latin typeface="+mj-ea"/>
                <a:ea typeface="+mj-ea"/>
              </a:rPr>
              <a:t>并转向</a:t>
            </a:r>
            <a:r>
              <a:rPr lang="en-US" sz="1400" dirty="0" smtClean="0">
                <a:solidFill>
                  <a:schemeClr val="tx2"/>
                </a:solidFill>
                <a:effectLst>
                  <a:outerShdw blurRad="38100" dist="25400" dir="2700000" algn="tl">
                    <a:srgbClr val="000000">
                      <a:alpha val="0"/>
                    </a:srgbClr>
                  </a:outerShdw>
                </a:effectLst>
                <a:latin typeface="+mj-ea"/>
                <a:ea typeface="+mj-ea"/>
              </a:rPr>
              <a:t>Java </a:t>
            </a:r>
            <a:r>
              <a:rPr lang="en-US" sz="1400" dirty="0">
                <a:solidFill>
                  <a:schemeClr val="tx2"/>
                </a:solidFill>
                <a:effectLst>
                  <a:outerShdw blurRad="38100" dist="25400" dir="2700000" algn="tl">
                    <a:srgbClr val="000000">
                      <a:alpha val="0"/>
                    </a:srgbClr>
                  </a:outerShdw>
                </a:effectLst>
                <a:latin typeface="+mj-ea"/>
                <a:ea typeface="+mj-ea"/>
              </a:rPr>
              <a:t>Script</a:t>
            </a:r>
            <a:r>
              <a:rPr lang="zh-CN" altLang="en-US" sz="1400" dirty="0">
                <a:solidFill>
                  <a:schemeClr val="tx2"/>
                </a:solidFill>
                <a:effectLst>
                  <a:outerShdw blurRad="38100" dist="25400" dir="2700000" algn="tl">
                    <a:srgbClr val="000000">
                      <a:alpha val="0"/>
                    </a:srgbClr>
                  </a:outerShdw>
                </a:effectLst>
                <a:latin typeface="+mj-ea"/>
                <a:ea typeface="+mj-ea"/>
              </a:rPr>
              <a:t>与</a:t>
            </a:r>
            <a:r>
              <a:rPr lang="en-US" sz="1400" dirty="0">
                <a:solidFill>
                  <a:schemeClr val="tx2"/>
                </a:solidFill>
                <a:effectLst>
                  <a:outerShdw blurRad="38100" dist="25400" dir="2700000" algn="tl">
                    <a:srgbClr val="000000">
                      <a:alpha val="0"/>
                    </a:srgbClr>
                  </a:outerShdw>
                </a:effectLst>
                <a:latin typeface="+mj-ea"/>
                <a:ea typeface="+mj-ea"/>
              </a:rPr>
              <a:t>HTML </a:t>
            </a:r>
            <a:r>
              <a:rPr lang="en-US" sz="1400" dirty="0" smtClean="0">
                <a:solidFill>
                  <a:schemeClr val="tx2"/>
                </a:solidFill>
                <a:effectLst>
                  <a:outerShdw blurRad="38100" dist="25400" dir="2700000" algn="tl">
                    <a:srgbClr val="000000">
                      <a:alpha val="0"/>
                    </a:srgbClr>
                  </a:outerShdw>
                </a:effectLst>
                <a:latin typeface="+mj-ea"/>
                <a:ea typeface="+mj-ea"/>
              </a:rPr>
              <a:t>5</a:t>
            </a:r>
            <a:r>
              <a:rPr lang="zh-CN" altLang="en-US" sz="1400" dirty="0" smtClean="0">
                <a:solidFill>
                  <a:schemeClr val="tx2"/>
                </a:solidFill>
                <a:effectLst>
                  <a:outerShdw blurRad="38100" dist="25400" dir="2700000" algn="tl">
                    <a:srgbClr val="000000">
                      <a:alpha val="0"/>
                    </a:srgbClr>
                  </a:outerShdw>
                </a:effectLst>
                <a:latin typeface="+mj-ea"/>
                <a:ea typeface="+mj-ea"/>
              </a:rPr>
              <a:t>。</a:t>
            </a:r>
            <a:endParaRPr lang="en-US" altLang="zh-CN" sz="1400" dirty="0">
              <a:solidFill>
                <a:schemeClr val="tx2"/>
              </a:solidFill>
              <a:effectLst>
                <a:outerShdw blurRad="38100" dist="25400" dir="2700000" algn="tl">
                  <a:srgbClr val="000000">
                    <a:alpha val="0"/>
                  </a:srgbClr>
                </a:outerShdw>
              </a:effectLst>
              <a:latin typeface="+mj-ea"/>
              <a:ea typeface="+mj-ea"/>
            </a:endParaRPr>
          </a:p>
          <a:p>
            <a:pPr>
              <a:lnSpc>
                <a:spcPct val="90000"/>
              </a:lnSpc>
              <a:spcAft>
                <a:spcPts val="600"/>
              </a:spcAft>
            </a:pPr>
            <a:endParaRPr lang="en-US" altLang="zh-CN" sz="1400" dirty="0">
              <a:solidFill>
                <a:schemeClr val="tx2"/>
              </a:solidFill>
              <a:effectLst>
                <a:outerShdw blurRad="38100" dist="25400" dir="2700000" algn="tl">
                  <a:srgbClr val="000000">
                    <a:alpha val="0"/>
                  </a:srgbClr>
                </a:outerShdw>
              </a:effectLst>
              <a:latin typeface="+mj-ea"/>
              <a:ea typeface="+mj-ea"/>
            </a:endParaRPr>
          </a:p>
          <a:p>
            <a:pPr>
              <a:lnSpc>
                <a:spcPct val="90000"/>
              </a:lnSpc>
              <a:spcAft>
                <a:spcPts val="600"/>
              </a:spcAft>
            </a:pPr>
            <a:r>
              <a:rPr lang="zh-CN" altLang="en-US" b="1" dirty="0" smtClean="0">
                <a:solidFill>
                  <a:schemeClr val="tx2"/>
                </a:solidFill>
                <a:effectLst>
                  <a:outerShdw blurRad="38100" dist="25400" dir="2700000" algn="tl">
                    <a:srgbClr val="000000">
                      <a:alpha val="0"/>
                    </a:srgbClr>
                  </a:outerShdw>
                </a:effectLst>
                <a:latin typeface="+mj-ea"/>
                <a:ea typeface="+mj-ea"/>
              </a:rPr>
              <a:t>我们是</a:t>
            </a:r>
            <a:r>
              <a:rPr lang="en-US" altLang="zh-CN" b="1" dirty="0" smtClean="0">
                <a:solidFill>
                  <a:schemeClr val="tx2"/>
                </a:solidFill>
                <a:effectLst>
                  <a:outerShdw blurRad="38100" dist="25400" dir="2700000" algn="tl">
                    <a:srgbClr val="000000">
                      <a:alpha val="0"/>
                    </a:srgbClr>
                  </a:outerShdw>
                </a:effectLst>
                <a:latin typeface="+mj-ea"/>
                <a:ea typeface="+mj-ea"/>
              </a:rPr>
              <a:t>Agentless</a:t>
            </a:r>
            <a:r>
              <a:rPr lang="zh-CN" altLang="en-US" b="1" dirty="0" smtClean="0">
                <a:solidFill>
                  <a:schemeClr val="tx2"/>
                </a:solidFill>
                <a:effectLst>
                  <a:outerShdw blurRad="38100" dist="25400" dir="2700000" algn="tl">
                    <a:srgbClr val="000000">
                      <a:alpha val="0"/>
                    </a:srgbClr>
                  </a:outerShdw>
                </a:effectLst>
                <a:latin typeface="+mj-ea"/>
                <a:ea typeface="+mj-ea"/>
              </a:rPr>
              <a:t>的</a:t>
            </a:r>
            <a:endParaRPr lang="en-US" altLang="zh-CN" b="1" dirty="0">
              <a:solidFill>
                <a:schemeClr val="tx2"/>
              </a:solidFill>
              <a:effectLst>
                <a:outerShdw blurRad="38100" dist="25400" dir="2700000" algn="tl">
                  <a:srgbClr val="000000">
                    <a:alpha val="0"/>
                  </a:srgbClr>
                </a:outerShdw>
              </a:effectLst>
              <a:latin typeface="+mj-ea"/>
              <a:ea typeface="+mj-ea"/>
            </a:endParaRPr>
          </a:p>
          <a:p>
            <a:pPr>
              <a:lnSpc>
                <a:spcPct val="90000"/>
              </a:lnSpc>
              <a:spcAft>
                <a:spcPts val="600"/>
              </a:spcAft>
            </a:pPr>
            <a:r>
              <a:rPr lang="en-US" altLang="zh-CN" sz="1400" dirty="0" smtClean="0">
                <a:solidFill>
                  <a:schemeClr val="tx2"/>
                </a:solidFill>
                <a:effectLst>
                  <a:outerShdw blurRad="38100" dist="25400" dir="2700000" algn="tl">
                    <a:srgbClr val="000000">
                      <a:alpha val="0"/>
                    </a:srgbClr>
                  </a:outerShdw>
                </a:effectLst>
                <a:latin typeface="+mj-ea"/>
                <a:ea typeface="+mj-ea"/>
              </a:rPr>
              <a:t>Agentless</a:t>
            </a:r>
            <a:r>
              <a:rPr lang="zh-CN" altLang="en-US" sz="1400" dirty="0" smtClean="0">
                <a:solidFill>
                  <a:schemeClr val="tx2"/>
                </a:solidFill>
                <a:effectLst>
                  <a:outerShdw blurRad="38100" dist="25400" dir="2700000" algn="tl">
                    <a:srgbClr val="000000">
                      <a:alpha val="0"/>
                    </a:srgbClr>
                  </a:outerShdw>
                </a:effectLst>
                <a:latin typeface="+mj-ea"/>
                <a:ea typeface="+mj-ea"/>
              </a:rPr>
              <a:t>是主流的非侵入式安全防护方式，不受硬件，终端，网络的限制。</a:t>
            </a:r>
            <a:endParaRPr lang="en-US" altLang="zh-CN" sz="1400" dirty="0" smtClean="0">
              <a:solidFill>
                <a:schemeClr val="tx2"/>
              </a:solidFill>
              <a:effectLst>
                <a:outerShdw blurRad="38100" dist="25400" dir="2700000" algn="tl">
                  <a:srgbClr val="000000">
                    <a:alpha val="0"/>
                  </a:srgbClr>
                </a:outerShdw>
              </a:effectLst>
              <a:latin typeface="+mj-ea"/>
              <a:ea typeface="+mj-ea"/>
            </a:endParaRPr>
          </a:p>
          <a:p>
            <a:pPr>
              <a:lnSpc>
                <a:spcPct val="90000"/>
              </a:lnSpc>
              <a:spcAft>
                <a:spcPts val="600"/>
              </a:spcAft>
            </a:pPr>
            <a:endParaRPr lang="en-US" altLang="zh-CN" sz="1400" dirty="0">
              <a:solidFill>
                <a:schemeClr val="tx2"/>
              </a:solidFill>
              <a:effectLst>
                <a:outerShdw blurRad="38100" dist="25400" dir="2700000" algn="tl">
                  <a:srgbClr val="000000">
                    <a:alpha val="0"/>
                  </a:srgbClr>
                </a:outerShdw>
              </a:effectLst>
              <a:latin typeface="+mj-ea"/>
              <a:ea typeface="+mj-ea"/>
            </a:endParaRPr>
          </a:p>
          <a:p>
            <a:pPr>
              <a:lnSpc>
                <a:spcPct val="90000"/>
              </a:lnSpc>
              <a:spcAft>
                <a:spcPts val="600"/>
              </a:spcAft>
            </a:pPr>
            <a:r>
              <a:rPr lang="zh-CN" altLang="en-US" b="1" dirty="0" smtClean="0">
                <a:solidFill>
                  <a:schemeClr val="tx2"/>
                </a:solidFill>
                <a:effectLst>
                  <a:outerShdw blurRad="38100" dist="25400" dir="2700000" algn="tl">
                    <a:srgbClr val="000000">
                      <a:alpha val="0"/>
                    </a:srgbClr>
                  </a:outerShdw>
                </a:effectLst>
                <a:latin typeface="+mj-ea"/>
                <a:ea typeface="+mj-ea"/>
              </a:rPr>
              <a:t>我们不同于</a:t>
            </a:r>
            <a:r>
              <a:rPr lang="en-US" altLang="zh-CN" b="1" dirty="0" smtClean="0">
                <a:solidFill>
                  <a:schemeClr val="tx2"/>
                </a:solidFill>
                <a:effectLst>
                  <a:outerShdw blurRad="38100" dist="25400" dir="2700000" algn="tl">
                    <a:srgbClr val="000000">
                      <a:alpha val="0"/>
                    </a:srgbClr>
                  </a:outerShdw>
                </a:effectLst>
                <a:latin typeface="+mj-ea"/>
                <a:ea typeface="+mj-ea"/>
              </a:rPr>
              <a:t>Anti</a:t>
            </a:r>
            <a:r>
              <a:rPr lang="en-US" altLang="zh-CN" b="1" dirty="0">
                <a:solidFill>
                  <a:schemeClr val="tx2"/>
                </a:solidFill>
                <a:effectLst>
                  <a:outerShdw blurRad="38100" dist="25400" dir="2700000" algn="tl">
                    <a:srgbClr val="000000">
                      <a:alpha val="0"/>
                    </a:srgbClr>
                  </a:outerShdw>
                </a:effectLst>
                <a:latin typeface="+mj-ea"/>
                <a:ea typeface="+mj-ea"/>
              </a:rPr>
              <a:t>-Virus</a:t>
            </a:r>
            <a:r>
              <a:rPr lang="zh-CN" altLang="en-US" b="1" dirty="0">
                <a:solidFill>
                  <a:schemeClr val="tx2"/>
                </a:solidFill>
                <a:effectLst>
                  <a:outerShdw blurRad="38100" dist="25400" dir="2700000" algn="tl">
                    <a:srgbClr val="000000">
                      <a:alpha val="0"/>
                    </a:srgbClr>
                  </a:outerShdw>
                </a:effectLst>
                <a:latin typeface="+mj-ea"/>
                <a:ea typeface="+mj-ea"/>
              </a:rPr>
              <a:t>客户</a:t>
            </a:r>
            <a:r>
              <a:rPr lang="zh-CN" altLang="en-US" b="1" dirty="0" smtClean="0">
                <a:solidFill>
                  <a:schemeClr val="tx2"/>
                </a:solidFill>
                <a:effectLst>
                  <a:outerShdw blurRad="38100" dist="25400" dir="2700000" algn="tl">
                    <a:srgbClr val="000000">
                      <a:alpha val="0"/>
                    </a:srgbClr>
                  </a:outerShdw>
                </a:effectLst>
                <a:latin typeface="+mj-ea"/>
                <a:ea typeface="+mj-ea"/>
              </a:rPr>
              <a:t>端</a:t>
            </a:r>
            <a:endParaRPr lang="en-US" altLang="zh-CN" b="1" dirty="0">
              <a:solidFill>
                <a:schemeClr val="tx2"/>
              </a:solidFill>
              <a:effectLst>
                <a:outerShdw blurRad="38100" dist="25400" dir="2700000" algn="tl">
                  <a:srgbClr val="000000">
                    <a:alpha val="0"/>
                  </a:srgbClr>
                </a:outerShdw>
              </a:effectLst>
              <a:latin typeface="+mj-ea"/>
              <a:ea typeface="+mj-ea"/>
            </a:endParaRPr>
          </a:p>
          <a:p>
            <a:pPr>
              <a:lnSpc>
                <a:spcPct val="90000"/>
              </a:lnSpc>
              <a:spcAft>
                <a:spcPts val="600"/>
              </a:spcAft>
            </a:pPr>
            <a:r>
              <a:rPr lang="zh-CN" altLang="en-US" sz="1400" dirty="0">
                <a:solidFill>
                  <a:schemeClr val="tx2"/>
                </a:solidFill>
                <a:effectLst>
                  <a:outerShdw blurRad="38100" dist="25400" dir="2700000" algn="tl">
                    <a:srgbClr val="000000">
                      <a:alpha val="0"/>
                    </a:srgbClr>
                  </a:outerShdw>
                </a:effectLst>
                <a:latin typeface="+mj-ea"/>
                <a:ea typeface="+mj-ea"/>
              </a:rPr>
              <a:t>一个在明，一个在</a:t>
            </a:r>
            <a:r>
              <a:rPr lang="zh-CN" altLang="en-US" sz="1400" dirty="0" smtClean="0">
                <a:solidFill>
                  <a:schemeClr val="tx2"/>
                </a:solidFill>
                <a:effectLst>
                  <a:outerShdw blurRad="38100" dist="25400" dir="2700000" algn="tl">
                    <a:srgbClr val="000000">
                      <a:alpha val="0"/>
                    </a:srgbClr>
                  </a:outerShdw>
                </a:effectLst>
                <a:latin typeface="+mj-ea"/>
                <a:ea typeface="+mj-ea"/>
              </a:rPr>
              <a:t>暗</a:t>
            </a:r>
            <a:r>
              <a:rPr lang="zh-CN" altLang="en-US" sz="1400" dirty="0">
                <a:solidFill>
                  <a:schemeClr val="tx2"/>
                </a:solidFill>
                <a:effectLst>
                  <a:outerShdw blurRad="38100" dist="25400" dir="2700000" algn="tl">
                    <a:srgbClr val="000000">
                      <a:alpha val="0"/>
                    </a:srgbClr>
                  </a:outerShdw>
                </a:effectLst>
                <a:latin typeface="+mj-ea"/>
                <a:ea typeface="+mj-ea"/>
              </a:rPr>
              <a:t>，</a:t>
            </a:r>
            <a:r>
              <a:rPr lang="en-US" altLang="zh-CN" sz="1400" dirty="0" smtClean="0">
                <a:solidFill>
                  <a:schemeClr val="tx2"/>
                </a:solidFill>
                <a:effectLst>
                  <a:outerShdw blurRad="38100" dist="25400" dir="2700000" algn="tl">
                    <a:srgbClr val="000000">
                      <a:alpha val="0"/>
                    </a:srgbClr>
                  </a:outerShdw>
                </a:effectLst>
                <a:latin typeface="+mj-ea"/>
                <a:ea typeface="+mj-ea"/>
              </a:rPr>
              <a:t>50</a:t>
            </a:r>
            <a:r>
              <a:rPr lang="en-US" altLang="zh-CN" sz="1400" dirty="0">
                <a:solidFill>
                  <a:schemeClr val="tx2"/>
                </a:solidFill>
                <a:effectLst>
                  <a:outerShdw blurRad="38100" dist="25400" dir="2700000" algn="tl">
                    <a:srgbClr val="000000">
                      <a:alpha val="0"/>
                    </a:srgbClr>
                  </a:outerShdw>
                </a:effectLst>
                <a:latin typeface="+mj-ea"/>
                <a:ea typeface="+mj-ea"/>
              </a:rPr>
              <a:t>%</a:t>
            </a:r>
            <a:r>
              <a:rPr lang="zh-CN" altLang="en-US" sz="1400" dirty="0">
                <a:solidFill>
                  <a:schemeClr val="tx2"/>
                </a:solidFill>
                <a:effectLst>
                  <a:outerShdw blurRad="38100" dist="25400" dir="2700000" algn="tl">
                    <a:srgbClr val="000000">
                      <a:alpha val="0"/>
                    </a:srgbClr>
                  </a:outerShdw>
                </a:effectLst>
                <a:latin typeface="+mj-ea"/>
                <a:ea typeface="+mj-ea"/>
              </a:rPr>
              <a:t>的恶意软件都有自动规避病毒软件的功能，只有</a:t>
            </a:r>
            <a:r>
              <a:rPr lang="en-US" altLang="zh-CN" sz="1400" dirty="0">
                <a:solidFill>
                  <a:schemeClr val="tx2"/>
                </a:solidFill>
                <a:effectLst>
                  <a:outerShdw blurRad="38100" dist="25400" dir="2700000" algn="tl">
                    <a:srgbClr val="000000">
                      <a:alpha val="0"/>
                    </a:srgbClr>
                  </a:outerShdw>
                </a:effectLst>
                <a:latin typeface="+mj-ea"/>
                <a:ea typeface="+mj-ea"/>
              </a:rPr>
              <a:t>25%</a:t>
            </a:r>
            <a:r>
              <a:rPr lang="zh-CN" altLang="en-US" sz="1400" dirty="0">
                <a:solidFill>
                  <a:schemeClr val="tx2"/>
                </a:solidFill>
                <a:effectLst>
                  <a:outerShdw blurRad="38100" dist="25400" dir="2700000" algn="tl">
                    <a:srgbClr val="000000">
                      <a:alpha val="0"/>
                    </a:srgbClr>
                  </a:outerShdw>
                </a:effectLst>
                <a:latin typeface="+mj-ea"/>
                <a:ea typeface="+mj-ea"/>
              </a:rPr>
              <a:t>的恶意软件在这个阶段被捕获</a:t>
            </a:r>
            <a:endParaRPr lang="en-US" altLang="zh-CN" sz="1400" dirty="0">
              <a:solidFill>
                <a:schemeClr val="tx2"/>
              </a:solidFill>
              <a:effectLst>
                <a:outerShdw blurRad="38100" dist="25400" dir="2700000" algn="tl">
                  <a:srgbClr val="000000">
                    <a:alpha val="0"/>
                  </a:srgbClr>
                </a:outerShdw>
              </a:effectLst>
              <a:latin typeface="+mj-ea"/>
              <a:ea typeface="+mj-ea"/>
            </a:endParaRPr>
          </a:p>
          <a:p>
            <a:pPr>
              <a:lnSpc>
                <a:spcPct val="90000"/>
              </a:lnSpc>
              <a:spcAft>
                <a:spcPts val="600"/>
              </a:spcAft>
            </a:pPr>
            <a:r>
              <a:rPr lang="zh-CN" altLang="en-US" sz="1400" dirty="0" smtClean="0">
                <a:solidFill>
                  <a:schemeClr val="tx2"/>
                </a:solidFill>
                <a:effectLst>
                  <a:outerShdw blurRad="38100" dist="25400" dir="2700000" algn="tl">
                    <a:srgbClr val="000000">
                      <a:alpha val="0"/>
                    </a:srgbClr>
                  </a:outerShdw>
                </a:effectLst>
                <a:latin typeface="+mj-ea"/>
                <a:ea typeface="+mj-ea"/>
              </a:rPr>
              <a:t>况且病毒是病毒，特洛伊是特洛伊，干大事多是特洛伊（</a:t>
            </a:r>
            <a:r>
              <a:rPr lang="en-US" altLang="zh-CN" sz="1400" dirty="0" smtClean="0">
                <a:solidFill>
                  <a:schemeClr val="tx2"/>
                </a:solidFill>
                <a:effectLst>
                  <a:outerShdw blurRad="38100" dist="25400" dir="2700000" algn="tl">
                    <a:srgbClr val="000000">
                      <a:alpha val="0"/>
                    </a:srgbClr>
                  </a:outerShdw>
                </a:effectLst>
                <a:latin typeface="+mj-ea"/>
                <a:ea typeface="+mj-ea"/>
              </a:rPr>
              <a:t>79%</a:t>
            </a:r>
            <a:r>
              <a:rPr lang="zh-CN" altLang="en-US" sz="1400" dirty="0" smtClean="0">
                <a:solidFill>
                  <a:schemeClr val="tx2"/>
                </a:solidFill>
                <a:effectLst>
                  <a:outerShdw blurRad="38100" dist="25400" dir="2700000" algn="tl">
                    <a:srgbClr val="000000">
                      <a:alpha val="0"/>
                    </a:srgbClr>
                  </a:outerShdw>
                </a:effectLst>
                <a:latin typeface="+mj-ea"/>
                <a:ea typeface="+mj-ea"/>
              </a:rPr>
              <a:t>的恶意软件）</a:t>
            </a:r>
            <a:endParaRPr lang="en-US" altLang="zh-CN" sz="1400" dirty="0" smtClean="0">
              <a:solidFill>
                <a:schemeClr val="tx2"/>
              </a:solidFill>
              <a:effectLst>
                <a:outerShdw blurRad="38100" dist="25400" dir="2700000" algn="tl">
                  <a:srgbClr val="000000">
                    <a:alpha val="0"/>
                  </a:srgbClr>
                </a:outerShdw>
              </a:effectLst>
              <a:latin typeface="+mj-ea"/>
              <a:ea typeface="+mj-ea"/>
            </a:endParaRPr>
          </a:p>
          <a:p>
            <a:pPr>
              <a:lnSpc>
                <a:spcPct val="90000"/>
              </a:lnSpc>
              <a:spcAft>
                <a:spcPts val="600"/>
              </a:spcAft>
            </a:pPr>
            <a:endParaRPr lang="en-US" altLang="zh-CN" sz="1400" dirty="0">
              <a:solidFill>
                <a:schemeClr val="tx2"/>
              </a:solidFill>
              <a:effectLst>
                <a:outerShdw blurRad="38100" dist="25400" dir="2700000" algn="tl">
                  <a:srgbClr val="000000">
                    <a:alpha val="0"/>
                  </a:srgbClr>
                </a:outerShdw>
              </a:effectLst>
              <a:latin typeface="+mj-ea"/>
              <a:ea typeface="+mj-ea"/>
            </a:endParaRPr>
          </a:p>
          <a:p>
            <a:pPr>
              <a:lnSpc>
                <a:spcPct val="90000"/>
              </a:lnSpc>
              <a:spcAft>
                <a:spcPts val="600"/>
              </a:spcAft>
            </a:pPr>
            <a:r>
              <a:rPr lang="zh-CN" altLang="en-US" b="1" dirty="0" smtClean="0">
                <a:solidFill>
                  <a:schemeClr val="tx2"/>
                </a:solidFill>
                <a:effectLst>
                  <a:outerShdw blurRad="38100" dist="25400" dir="2700000" algn="tl">
                    <a:srgbClr val="000000">
                      <a:alpha val="0"/>
                    </a:srgbClr>
                  </a:outerShdw>
                </a:effectLst>
                <a:latin typeface="+mj-ea"/>
                <a:ea typeface="+mj-ea"/>
              </a:rPr>
              <a:t>我们注重于实际客户侧的安全</a:t>
            </a:r>
            <a:endParaRPr lang="en-US" altLang="zh-CN" b="1" dirty="0" smtClean="0">
              <a:solidFill>
                <a:schemeClr val="tx2"/>
              </a:solidFill>
              <a:effectLst>
                <a:outerShdw blurRad="38100" dist="25400" dir="2700000" algn="tl">
                  <a:srgbClr val="000000">
                    <a:alpha val="0"/>
                  </a:srgbClr>
                </a:outerShdw>
              </a:effectLst>
              <a:latin typeface="+mj-ea"/>
              <a:ea typeface="+mj-ea"/>
            </a:endParaRPr>
          </a:p>
          <a:p>
            <a:pPr>
              <a:lnSpc>
                <a:spcPct val="90000"/>
              </a:lnSpc>
              <a:spcAft>
                <a:spcPts val="600"/>
              </a:spcAft>
            </a:pPr>
            <a:r>
              <a:rPr lang="zh-CN" altLang="en-US" sz="1400" dirty="0" smtClean="0">
                <a:solidFill>
                  <a:schemeClr val="tx2"/>
                </a:solidFill>
                <a:effectLst>
                  <a:outerShdw blurRad="38100" dist="25400" dir="2700000" algn="tl">
                    <a:srgbClr val="000000">
                      <a:alpha val="0"/>
                    </a:srgbClr>
                  </a:outerShdw>
                </a:effectLst>
                <a:latin typeface="+mj-ea"/>
                <a:ea typeface="+mj-ea"/>
              </a:rPr>
              <a:t>这不是</a:t>
            </a:r>
            <a:r>
              <a:rPr lang="en-US" altLang="zh-CN" sz="1400" dirty="0" smtClean="0">
                <a:solidFill>
                  <a:schemeClr val="tx2"/>
                </a:solidFill>
                <a:effectLst>
                  <a:outerShdw blurRad="38100" dist="25400" dir="2700000" algn="tl">
                    <a:srgbClr val="000000">
                      <a:alpha val="0"/>
                    </a:srgbClr>
                  </a:outerShdw>
                </a:effectLst>
                <a:latin typeface="+mj-ea"/>
                <a:ea typeface="+mj-ea"/>
              </a:rPr>
              <a:t>IPS/FW/WAF</a:t>
            </a:r>
            <a:r>
              <a:rPr lang="zh-CN" altLang="en-US" sz="1400" dirty="0" smtClean="0">
                <a:solidFill>
                  <a:schemeClr val="tx2"/>
                </a:solidFill>
                <a:effectLst>
                  <a:outerShdw blurRad="38100" dist="25400" dir="2700000" algn="tl">
                    <a:srgbClr val="000000">
                      <a:alpha val="0"/>
                    </a:srgbClr>
                  </a:outerShdw>
                </a:effectLst>
                <a:latin typeface="+mj-ea"/>
                <a:ea typeface="+mj-ea"/>
              </a:rPr>
              <a:t>能够解决的！</a:t>
            </a:r>
            <a:endParaRPr lang="en-US" altLang="zh-CN" sz="1400" dirty="0" smtClean="0">
              <a:solidFill>
                <a:schemeClr val="tx2"/>
              </a:solidFill>
              <a:effectLst>
                <a:outerShdw blurRad="38100" dist="25400" dir="2700000" algn="tl">
                  <a:srgbClr val="000000">
                    <a:alpha val="0"/>
                  </a:srgbClr>
                </a:outerShdw>
              </a:effectLst>
              <a:latin typeface="+mj-ea"/>
              <a:ea typeface="+mj-ea"/>
            </a:endParaRPr>
          </a:p>
          <a:p>
            <a:pPr>
              <a:lnSpc>
                <a:spcPct val="90000"/>
              </a:lnSpc>
              <a:spcAft>
                <a:spcPts val="600"/>
              </a:spcAft>
            </a:pPr>
            <a:endParaRPr lang="en-US" altLang="zh-CN" sz="1400" dirty="0">
              <a:solidFill>
                <a:schemeClr val="tx2"/>
              </a:solidFill>
              <a:effectLst>
                <a:outerShdw blurRad="38100" dist="25400" dir="2700000" algn="tl">
                  <a:srgbClr val="000000">
                    <a:alpha val="0"/>
                  </a:srgbClr>
                </a:outerShdw>
              </a:effectLst>
              <a:latin typeface="+mj-ea"/>
              <a:ea typeface="+mj-ea"/>
            </a:endParaRPr>
          </a:p>
          <a:p>
            <a:pPr>
              <a:lnSpc>
                <a:spcPct val="90000"/>
              </a:lnSpc>
              <a:spcAft>
                <a:spcPts val="600"/>
              </a:spcAft>
            </a:pPr>
            <a:r>
              <a:rPr lang="zh-CN" altLang="en-US" b="1" dirty="0" smtClean="0">
                <a:solidFill>
                  <a:schemeClr val="tx2"/>
                </a:solidFill>
                <a:effectLst>
                  <a:outerShdw blurRad="38100" dist="25400" dir="2700000" algn="tl">
                    <a:srgbClr val="000000">
                      <a:alpha val="0"/>
                    </a:srgbClr>
                  </a:outerShdw>
                </a:effectLst>
                <a:latin typeface="+mj-ea"/>
                <a:ea typeface="+mj-ea"/>
              </a:rPr>
              <a:t>我们也能有效提供</a:t>
            </a:r>
            <a:r>
              <a:rPr lang="en-US" altLang="zh-CN" b="1" dirty="0" smtClean="0">
                <a:solidFill>
                  <a:schemeClr val="tx2"/>
                </a:solidFill>
                <a:effectLst>
                  <a:outerShdw blurRad="38100" dist="25400" dir="2700000" algn="tl">
                    <a:srgbClr val="000000">
                      <a:alpha val="0"/>
                    </a:srgbClr>
                  </a:outerShdw>
                </a:effectLst>
                <a:latin typeface="+mj-ea"/>
                <a:ea typeface="+mj-ea"/>
              </a:rPr>
              <a:t>OTP</a:t>
            </a:r>
            <a:r>
              <a:rPr lang="zh-CN" altLang="en-US" b="1" dirty="0" smtClean="0">
                <a:solidFill>
                  <a:schemeClr val="tx2"/>
                </a:solidFill>
                <a:effectLst>
                  <a:outerShdw blurRad="38100" dist="25400" dir="2700000" algn="tl">
                    <a:srgbClr val="000000">
                      <a:alpha val="0"/>
                    </a:srgbClr>
                  </a:outerShdw>
                </a:effectLst>
                <a:latin typeface="+mj-ea"/>
                <a:ea typeface="+mj-ea"/>
              </a:rPr>
              <a:t>之外的保障</a:t>
            </a:r>
            <a:endParaRPr lang="en-US" altLang="zh-CN" b="1" dirty="0">
              <a:solidFill>
                <a:schemeClr val="tx2"/>
              </a:solidFill>
              <a:effectLst>
                <a:outerShdw blurRad="38100" dist="25400" dir="2700000" algn="tl">
                  <a:srgbClr val="000000">
                    <a:alpha val="0"/>
                  </a:srgbClr>
                </a:outerShdw>
              </a:effectLst>
              <a:latin typeface="+mj-ea"/>
              <a:ea typeface="+mj-ea"/>
            </a:endParaRPr>
          </a:p>
          <a:p>
            <a:pPr>
              <a:lnSpc>
                <a:spcPct val="90000"/>
              </a:lnSpc>
              <a:spcAft>
                <a:spcPts val="600"/>
              </a:spcAft>
            </a:pPr>
            <a:r>
              <a:rPr lang="zh-CN" altLang="en-US" sz="1400" dirty="0">
                <a:solidFill>
                  <a:schemeClr val="tx2"/>
                </a:solidFill>
                <a:effectLst>
                  <a:outerShdw blurRad="38100" dist="25400" dir="2700000" algn="tl">
                    <a:srgbClr val="000000">
                      <a:alpha val="0"/>
                    </a:srgbClr>
                  </a:outerShdw>
                </a:effectLst>
                <a:latin typeface="+mj-ea"/>
                <a:ea typeface="+mj-ea"/>
              </a:rPr>
              <a:t>一分</a:t>
            </a:r>
            <a:r>
              <a:rPr lang="zh-CN" altLang="en-US" sz="1400" dirty="0" smtClean="0">
                <a:solidFill>
                  <a:schemeClr val="tx2"/>
                </a:solidFill>
                <a:effectLst>
                  <a:outerShdw blurRad="38100" dist="25400" dir="2700000" algn="tl">
                    <a:srgbClr val="000000">
                      <a:alpha val="0"/>
                    </a:srgbClr>
                  </a:outerShdw>
                </a:effectLst>
                <a:latin typeface="+mj-ea"/>
                <a:ea typeface="+mj-ea"/>
              </a:rPr>
              <a:t>钟之内一切均可能发生</a:t>
            </a:r>
            <a:r>
              <a:rPr lang="en-US" altLang="zh-CN" sz="1400" dirty="0" smtClean="0">
                <a:solidFill>
                  <a:schemeClr val="tx2"/>
                </a:solidFill>
                <a:effectLst>
                  <a:outerShdw blurRad="38100" dist="25400" dir="2700000" algn="tl">
                    <a:srgbClr val="000000">
                      <a:alpha val="0"/>
                    </a:srgbClr>
                  </a:outerShdw>
                </a:effectLst>
                <a:latin typeface="+mj-ea"/>
                <a:ea typeface="+mj-ea"/>
              </a:rPr>
              <a:t>!</a:t>
            </a:r>
          </a:p>
          <a:p>
            <a:pPr>
              <a:lnSpc>
                <a:spcPct val="90000"/>
              </a:lnSpc>
              <a:spcAft>
                <a:spcPts val="600"/>
              </a:spcAft>
            </a:pPr>
            <a:endParaRPr lang="en-US" altLang="zh-CN" sz="1400" dirty="0">
              <a:solidFill>
                <a:schemeClr val="tx2"/>
              </a:solidFill>
              <a:effectLst>
                <a:outerShdw blurRad="38100" dist="25400" dir="2700000" algn="tl">
                  <a:srgbClr val="000000">
                    <a:alpha val="0"/>
                  </a:srgbClr>
                </a:outerShdw>
              </a:effectLst>
              <a:latin typeface="+mj-ea"/>
              <a:ea typeface="+mj-ea"/>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375" y="1634834"/>
            <a:ext cx="3916219" cy="3916219"/>
          </a:xfrm>
          <a:prstGeom prst="rect">
            <a:avLst/>
          </a:prstGeom>
        </p:spPr>
      </p:pic>
    </p:spTree>
    <p:custDataLst>
      <p:tags r:id="rId1"/>
    </p:custDataLst>
    <p:extLst>
      <p:ext uri="{BB962C8B-B14F-4D97-AF65-F5344CB8AC3E}">
        <p14:creationId xmlns:p14="http://schemas.microsoft.com/office/powerpoint/2010/main" val="35581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1295063" y="3429000"/>
            <a:ext cx="9598700" cy="0"/>
          </a:xfrm>
          <a:prstGeom prst="line">
            <a:avLst/>
          </a:prstGeom>
          <a:ln w="190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105561" y="838200"/>
            <a:ext cx="0" cy="5181600"/>
          </a:xfrm>
          <a:prstGeom prst="line">
            <a:avLst/>
          </a:prstGeom>
          <a:ln w="190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81979" y="181981"/>
            <a:ext cx="10969943" cy="1143000"/>
          </a:xfrm>
        </p:spPr>
        <p:txBody>
          <a:bodyPr/>
          <a:lstStyle/>
          <a:p>
            <a:r>
              <a:rPr lang="zh-CN" altLang="en-US" dirty="0" smtClean="0"/>
              <a:t>恶意软件探测服务</a:t>
            </a:r>
            <a:endParaRPr lang="en-US" dirty="0"/>
          </a:p>
        </p:txBody>
      </p:sp>
      <p:sp>
        <p:nvSpPr>
          <p:cNvPr id="3" name="Rounded Rectangle 2"/>
          <p:cNvSpPr/>
          <p:nvPr/>
        </p:nvSpPr>
        <p:spPr>
          <a:xfrm>
            <a:off x="1752143" y="1279488"/>
            <a:ext cx="3656648" cy="1295400"/>
          </a:xfrm>
          <a:prstGeom prst="roundRect">
            <a:avLst/>
          </a:prstGeom>
          <a:gradFill flip="none" rotWithShape="1">
            <a:gsLst>
              <a:gs pos="0">
                <a:srgbClr val="004892">
                  <a:tint val="66000"/>
                  <a:satMod val="160000"/>
                </a:srgbClr>
              </a:gs>
              <a:gs pos="50000">
                <a:srgbClr val="004892">
                  <a:tint val="44500"/>
                  <a:satMod val="160000"/>
                </a:srgbClr>
              </a:gs>
              <a:gs pos="100000">
                <a:srgbClr val="004892">
                  <a:tint val="23500"/>
                  <a:satMod val="160000"/>
                </a:srgbClr>
              </a:gs>
            </a:gsLst>
            <a:path path="circle">
              <a:fillToRect l="50000" t="50000" r="50000" b="50000"/>
            </a:path>
            <a:tileRect/>
          </a:gradFill>
          <a:ln w="19050">
            <a:noFill/>
            <a:miter lim="800000"/>
          </a:ln>
          <a:effectLst>
            <a:outerShdw blurRad="76200" dir="13500000" sy="23000" kx="1200000" algn="br" rotWithShape="0">
              <a:prstClr val="black">
                <a:alpha val="20000"/>
              </a:prstClr>
            </a:outerShdw>
          </a:effectLst>
          <a:scene3d>
            <a:camera prst="orthographicFront">
              <a:rot lat="0" lon="0" rev="0"/>
            </a:camera>
            <a:lightRig rig="threePt" dir="tl">
              <a:rot lat="0" lon="0" rev="0"/>
            </a:lightRig>
          </a:scene3d>
          <a:sp3d prstMaterial="metal">
            <a:bevelT/>
          </a:sp3d>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r>
              <a:rPr lang="en-US" b="1" dirty="0">
                <a:solidFill>
                  <a:schemeClr val="tx1"/>
                </a:solidFill>
                <a:ea typeface="ＭＳ Ｐゴシック" pitchFamily="-106" charset="-128"/>
              </a:rPr>
              <a:t>Malware </a:t>
            </a:r>
            <a:r>
              <a:rPr lang="en-US" b="1" dirty="0" smtClean="0">
                <a:solidFill>
                  <a:schemeClr val="tx1"/>
                </a:solidFill>
                <a:ea typeface="ＭＳ Ｐゴシック" pitchFamily="-106" charset="-128"/>
              </a:rPr>
              <a:t>Detection</a:t>
            </a:r>
            <a:endParaRPr lang="en-US" b="1" dirty="0">
              <a:solidFill>
                <a:schemeClr val="tx1"/>
              </a:solidFill>
              <a:ea typeface="ＭＳ Ｐゴシック" pitchFamily="-106" charset="-128"/>
            </a:endParaRPr>
          </a:p>
        </p:txBody>
      </p:sp>
      <p:grpSp>
        <p:nvGrpSpPr>
          <p:cNvPr id="14" name="Group 13"/>
          <p:cNvGrpSpPr/>
          <p:nvPr/>
        </p:nvGrpSpPr>
        <p:grpSpPr>
          <a:xfrm>
            <a:off x="5042113" y="2832895"/>
            <a:ext cx="2104603" cy="1149464"/>
            <a:chOff x="5043425" y="2832895"/>
            <a:chExt cx="2105150" cy="1149464"/>
          </a:xfrm>
        </p:grpSpPr>
        <p:sp>
          <p:nvSpPr>
            <p:cNvPr id="13" name="Rectangle 12"/>
            <p:cNvSpPr/>
            <p:nvPr/>
          </p:nvSpPr>
          <p:spPr>
            <a:xfrm>
              <a:off x="5043425" y="2875641"/>
              <a:ext cx="2105150" cy="1106718"/>
            </a:xfrm>
            <a:prstGeom prst="rect">
              <a:avLst/>
            </a:prstGeom>
            <a:solidFill>
              <a:schemeClr val="bg1"/>
            </a:solidFill>
            <a:ln w="19050">
              <a:no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endParaRPr lang="en-US" sz="2000" b="1" dirty="0">
                <a:solidFill>
                  <a:schemeClr val="bg1"/>
                </a:solidFill>
                <a:ea typeface="ＭＳ Ｐゴシック" pitchFamily="-106" charset="-128"/>
              </a:endParaRPr>
            </a:p>
          </p:txBody>
        </p:sp>
        <p:grpSp>
          <p:nvGrpSpPr>
            <p:cNvPr id="9" name="Group 8"/>
            <p:cNvGrpSpPr/>
            <p:nvPr/>
          </p:nvGrpSpPr>
          <p:grpSpPr>
            <a:xfrm>
              <a:off x="5043425" y="2832895"/>
              <a:ext cx="2105150" cy="1149464"/>
              <a:chOff x="5043425" y="2832895"/>
              <a:chExt cx="2105150" cy="1149464"/>
            </a:xfrm>
          </p:grpSpPr>
          <p:sp>
            <p:nvSpPr>
              <p:cNvPr id="7" name="Freeform 22"/>
              <p:cNvSpPr>
                <a:spLocks noEditPoints="1"/>
              </p:cNvSpPr>
              <p:nvPr/>
            </p:nvSpPr>
            <p:spPr bwMode="auto">
              <a:xfrm>
                <a:off x="5043425" y="2875641"/>
                <a:ext cx="2105150" cy="1106718"/>
              </a:xfrm>
              <a:custGeom>
                <a:avLst/>
                <a:gdLst>
                  <a:gd name="T0" fmla="*/ 0 w 1047"/>
                  <a:gd name="T1" fmla="*/ 134 h 550"/>
                  <a:gd name="T2" fmla="*/ 586 w 1047"/>
                  <a:gd name="T3" fmla="*/ 31 h 550"/>
                  <a:gd name="T4" fmla="*/ 22 w 1047"/>
                  <a:gd name="T5" fmla="*/ 120 h 550"/>
                  <a:gd name="T6" fmla="*/ 1029 w 1047"/>
                  <a:gd name="T7" fmla="*/ 138 h 550"/>
                  <a:gd name="T8" fmla="*/ 155 w 1047"/>
                  <a:gd name="T9" fmla="*/ 191 h 550"/>
                  <a:gd name="T10" fmla="*/ 474 w 1047"/>
                  <a:gd name="T11" fmla="*/ 244 h 550"/>
                  <a:gd name="T12" fmla="*/ 485 w 1047"/>
                  <a:gd name="T13" fmla="*/ 198 h 550"/>
                  <a:gd name="T14" fmla="*/ 485 w 1047"/>
                  <a:gd name="T15" fmla="*/ 198 h 550"/>
                  <a:gd name="T16" fmla="*/ 531 w 1047"/>
                  <a:gd name="T17" fmla="*/ 227 h 550"/>
                  <a:gd name="T18" fmla="*/ 520 w 1047"/>
                  <a:gd name="T19" fmla="*/ 182 h 550"/>
                  <a:gd name="T20" fmla="*/ 561 w 1047"/>
                  <a:gd name="T21" fmla="*/ 217 h 550"/>
                  <a:gd name="T22" fmla="*/ 550 w 1047"/>
                  <a:gd name="T23" fmla="*/ 193 h 550"/>
                  <a:gd name="T24" fmla="*/ 597 w 1047"/>
                  <a:gd name="T25" fmla="*/ 233 h 550"/>
                  <a:gd name="T26" fmla="*/ 607 w 1047"/>
                  <a:gd name="T27" fmla="*/ 209 h 550"/>
                  <a:gd name="T28" fmla="*/ 659 w 1047"/>
                  <a:gd name="T29" fmla="*/ 244 h 550"/>
                  <a:gd name="T30" fmla="*/ 669 w 1047"/>
                  <a:gd name="T31" fmla="*/ 198 h 550"/>
                  <a:gd name="T32" fmla="*/ 669 w 1047"/>
                  <a:gd name="T33" fmla="*/ 198 h 550"/>
                  <a:gd name="T34" fmla="*/ 937 w 1047"/>
                  <a:gd name="T35" fmla="*/ 206 h 550"/>
                  <a:gd name="T36" fmla="*/ 142 w 1047"/>
                  <a:gd name="T37" fmla="*/ 528 h 550"/>
                  <a:gd name="T38" fmla="*/ 67 w 1047"/>
                  <a:gd name="T39" fmla="*/ 298 h 550"/>
                  <a:gd name="T40" fmla="*/ 177 w 1047"/>
                  <a:gd name="T41" fmla="*/ 550 h 550"/>
                  <a:gd name="T42" fmla="*/ 458 w 1047"/>
                  <a:gd name="T43" fmla="*/ 528 h 550"/>
                  <a:gd name="T44" fmla="*/ 469 w 1047"/>
                  <a:gd name="T45" fmla="*/ 504 h 550"/>
                  <a:gd name="T46" fmla="*/ 520 w 1047"/>
                  <a:gd name="T47" fmla="*/ 538 h 550"/>
                  <a:gd name="T48" fmla="*/ 531 w 1047"/>
                  <a:gd name="T49" fmla="*/ 493 h 550"/>
                  <a:gd name="T50" fmla="*/ 531 w 1047"/>
                  <a:gd name="T51" fmla="*/ 493 h 550"/>
                  <a:gd name="T52" fmla="*/ 577 w 1047"/>
                  <a:gd name="T53" fmla="*/ 522 h 550"/>
                  <a:gd name="T54" fmla="*/ 566 w 1047"/>
                  <a:gd name="T55" fmla="*/ 477 h 550"/>
                  <a:gd name="T56" fmla="*/ 607 w 1047"/>
                  <a:gd name="T57" fmla="*/ 512 h 550"/>
                  <a:gd name="T58" fmla="*/ 597 w 1047"/>
                  <a:gd name="T59" fmla="*/ 488 h 550"/>
                  <a:gd name="T60" fmla="*/ 643 w 1047"/>
                  <a:gd name="T61" fmla="*/ 528 h 550"/>
                  <a:gd name="T62" fmla="*/ 653 w 1047"/>
                  <a:gd name="T63" fmla="*/ 504 h 550"/>
                  <a:gd name="T64" fmla="*/ 923 w 1047"/>
                  <a:gd name="T65" fmla="*/ 528 h 550"/>
                  <a:gd name="T66" fmla="*/ 1026 w 1047"/>
                  <a:gd name="T67" fmla="*/ 366 h 550"/>
                  <a:gd name="T68" fmla="*/ 1026 w 1047"/>
                  <a:gd name="T69" fmla="*/ 366 h 550"/>
                  <a:gd name="T70" fmla="*/ 485 w 1047"/>
                  <a:gd name="T71" fmla="*/ 424 h 550"/>
                  <a:gd name="T72" fmla="*/ 474 w 1047"/>
                  <a:gd name="T73" fmla="*/ 379 h 550"/>
                  <a:gd name="T74" fmla="*/ 515 w 1047"/>
                  <a:gd name="T75" fmla="*/ 413 h 550"/>
                  <a:gd name="T76" fmla="*/ 504 w 1047"/>
                  <a:gd name="T77" fmla="*/ 389 h 550"/>
                  <a:gd name="T78" fmla="*/ 550 w 1047"/>
                  <a:gd name="T79" fmla="*/ 430 h 550"/>
                  <a:gd name="T80" fmla="*/ 561 w 1047"/>
                  <a:gd name="T81" fmla="*/ 406 h 550"/>
                  <a:gd name="T82" fmla="*/ 612 w 1047"/>
                  <a:gd name="T83" fmla="*/ 440 h 550"/>
                  <a:gd name="T84" fmla="*/ 623 w 1047"/>
                  <a:gd name="T85" fmla="*/ 395 h 550"/>
                  <a:gd name="T86" fmla="*/ 623 w 1047"/>
                  <a:gd name="T87" fmla="*/ 395 h 550"/>
                  <a:gd name="T88" fmla="*/ 669 w 1047"/>
                  <a:gd name="T89" fmla="*/ 424 h 550"/>
                  <a:gd name="T90" fmla="*/ 659 w 1047"/>
                  <a:gd name="T91" fmla="*/ 379 h 550"/>
                  <a:gd name="T92" fmla="*/ 744 w 1047"/>
                  <a:gd name="T93" fmla="*/ 389 h 550"/>
                  <a:gd name="T94" fmla="*/ 177 w 1047"/>
                  <a:gd name="T95" fmla="*/ 353 h 550"/>
                  <a:gd name="T96" fmla="*/ 458 w 1047"/>
                  <a:gd name="T97" fmla="*/ 331 h 550"/>
                  <a:gd name="T98" fmla="*/ 469 w 1047"/>
                  <a:gd name="T99" fmla="*/ 307 h 550"/>
                  <a:gd name="T100" fmla="*/ 520 w 1047"/>
                  <a:gd name="T101" fmla="*/ 342 h 550"/>
                  <a:gd name="T102" fmla="*/ 531 w 1047"/>
                  <a:gd name="T103" fmla="*/ 297 h 550"/>
                  <a:gd name="T104" fmla="*/ 531 w 1047"/>
                  <a:gd name="T105" fmla="*/ 297 h 550"/>
                  <a:gd name="T106" fmla="*/ 577 w 1047"/>
                  <a:gd name="T107" fmla="*/ 326 h 550"/>
                  <a:gd name="T108" fmla="*/ 566 w 1047"/>
                  <a:gd name="T109" fmla="*/ 280 h 550"/>
                  <a:gd name="T110" fmla="*/ 607 w 1047"/>
                  <a:gd name="T111" fmla="*/ 315 h 550"/>
                  <a:gd name="T112" fmla="*/ 597 w 1047"/>
                  <a:gd name="T113" fmla="*/ 291 h 550"/>
                  <a:gd name="T114" fmla="*/ 643 w 1047"/>
                  <a:gd name="T115" fmla="*/ 331 h 550"/>
                  <a:gd name="T116" fmla="*/ 653 w 1047"/>
                  <a:gd name="T117" fmla="*/ 307 h 550"/>
                  <a:gd name="T118" fmla="*/ 923 w 1047"/>
                  <a:gd name="T119" fmla="*/ 33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47" h="550">
                    <a:moveTo>
                      <a:pt x="22" y="155"/>
                    </a:moveTo>
                    <a:cubicBezTo>
                      <a:pt x="1025" y="155"/>
                      <a:pt x="1025" y="155"/>
                      <a:pt x="1025" y="155"/>
                    </a:cubicBezTo>
                    <a:cubicBezTo>
                      <a:pt x="1036" y="155"/>
                      <a:pt x="1046" y="146"/>
                      <a:pt x="1046" y="134"/>
                    </a:cubicBezTo>
                    <a:cubicBezTo>
                      <a:pt x="1046" y="21"/>
                      <a:pt x="1046" y="21"/>
                      <a:pt x="1046" y="21"/>
                    </a:cubicBezTo>
                    <a:cubicBezTo>
                      <a:pt x="1046" y="10"/>
                      <a:pt x="1036" y="0"/>
                      <a:pt x="1025" y="0"/>
                    </a:cubicBezTo>
                    <a:cubicBezTo>
                      <a:pt x="22" y="0"/>
                      <a:pt x="22" y="0"/>
                      <a:pt x="22" y="0"/>
                    </a:cubicBezTo>
                    <a:cubicBezTo>
                      <a:pt x="10" y="0"/>
                      <a:pt x="0" y="10"/>
                      <a:pt x="0" y="21"/>
                    </a:cubicBezTo>
                    <a:cubicBezTo>
                      <a:pt x="0" y="134"/>
                      <a:pt x="0" y="134"/>
                      <a:pt x="0" y="134"/>
                    </a:cubicBezTo>
                    <a:cubicBezTo>
                      <a:pt x="0" y="146"/>
                      <a:pt x="10" y="155"/>
                      <a:pt x="22" y="155"/>
                    </a:cubicBezTo>
                    <a:close/>
                    <a:moveTo>
                      <a:pt x="962" y="18"/>
                    </a:moveTo>
                    <a:cubicBezTo>
                      <a:pt x="982" y="18"/>
                      <a:pt x="999" y="35"/>
                      <a:pt x="999" y="56"/>
                    </a:cubicBezTo>
                    <a:cubicBezTo>
                      <a:pt x="999" y="77"/>
                      <a:pt x="982" y="94"/>
                      <a:pt x="962" y="94"/>
                    </a:cubicBezTo>
                    <a:cubicBezTo>
                      <a:pt x="941" y="94"/>
                      <a:pt x="924" y="77"/>
                      <a:pt x="924" y="56"/>
                    </a:cubicBezTo>
                    <a:cubicBezTo>
                      <a:pt x="924" y="35"/>
                      <a:pt x="941" y="18"/>
                      <a:pt x="962" y="18"/>
                    </a:cubicBezTo>
                    <a:close/>
                    <a:moveTo>
                      <a:pt x="572" y="44"/>
                    </a:moveTo>
                    <a:cubicBezTo>
                      <a:pt x="572" y="37"/>
                      <a:pt x="579" y="31"/>
                      <a:pt x="586" y="31"/>
                    </a:cubicBezTo>
                    <a:cubicBezTo>
                      <a:pt x="766" y="31"/>
                      <a:pt x="766" y="31"/>
                      <a:pt x="766" y="31"/>
                    </a:cubicBezTo>
                    <a:cubicBezTo>
                      <a:pt x="774" y="31"/>
                      <a:pt x="780" y="37"/>
                      <a:pt x="780" y="44"/>
                    </a:cubicBezTo>
                    <a:cubicBezTo>
                      <a:pt x="780" y="79"/>
                      <a:pt x="780" y="79"/>
                      <a:pt x="780" y="79"/>
                    </a:cubicBezTo>
                    <a:cubicBezTo>
                      <a:pt x="780" y="86"/>
                      <a:pt x="774" y="93"/>
                      <a:pt x="766" y="93"/>
                    </a:cubicBezTo>
                    <a:cubicBezTo>
                      <a:pt x="586" y="93"/>
                      <a:pt x="586" y="93"/>
                      <a:pt x="586" y="93"/>
                    </a:cubicBezTo>
                    <a:cubicBezTo>
                      <a:pt x="579" y="93"/>
                      <a:pt x="572" y="86"/>
                      <a:pt x="572" y="79"/>
                    </a:cubicBezTo>
                    <a:lnTo>
                      <a:pt x="572" y="44"/>
                    </a:lnTo>
                    <a:close/>
                    <a:moveTo>
                      <a:pt x="22" y="120"/>
                    </a:moveTo>
                    <a:cubicBezTo>
                      <a:pt x="1029" y="120"/>
                      <a:pt x="1029" y="120"/>
                      <a:pt x="1029" y="120"/>
                    </a:cubicBezTo>
                    <a:cubicBezTo>
                      <a:pt x="1031" y="120"/>
                      <a:pt x="1033" y="122"/>
                      <a:pt x="1033" y="124"/>
                    </a:cubicBezTo>
                    <a:cubicBezTo>
                      <a:pt x="1033" y="126"/>
                      <a:pt x="1031" y="128"/>
                      <a:pt x="1029" y="128"/>
                    </a:cubicBezTo>
                    <a:cubicBezTo>
                      <a:pt x="22" y="128"/>
                      <a:pt x="22" y="128"/>
                      <a:pt x="22" y="128"/>
                    </a:cubicBezTo>
                    <a:cubicBezTo>
                      <a:pt x="20" y="128"/>
                      <a:pt x="18" y="126"/>
                      <a:pt x="18" y="124"/>
                    </a:cubicBezTo>
                    <a:cubicBezTo>
                      <a:pt x="18" y="122"/>
                      <a:pt x="20" y="120"/>
                      <a:pt x="22" y="120"/>
                    </a:cubicBezTo>
                    <a:close/>
                    <a:moveTo>
                      <a:pt x="22" y="138"/>
                    </a:moveTo>
                    <a:cubicBezTo>
                      <a:pt x="1029" y="138"/>
                      <a:pt x="1029" y="138"/>
                      <a:pt x="1029" y="138"/>
                    </a:cubicBezTo>
                    <a:cubicBezTo>
                      <a:pt x="1031" y="138"/>
                      <a:pt x="1033" y="140"/>
                      <a:pt x="1033" y="142"/>
                    </a:cubicBezTo>
                    <a:cubicBezTo>
                      <a:pt x="1033" y="144"/>
                      <a:pt x="1031" y="146"/>
                      <a:pt x="1029" y="146"/>
                    </a:cubicBezTo>
                    <a:cubicBezTo>
                      <a:pt x="22" y="146"/>
                      <a:pt x="22" y="146"/>
                      <a:pt x="22" y="146"/>
                    </a:cubicBezTo>
                    <a:cubicBezTo>
                      <a:pt x="20" y="146"/>
                      <a:pt x="18" y="144"/>
                      <a:pt x="18" y="142"/>
                    </a:cubicBezTo>
                    <a:cubicBezTo>
                      <a:pt x="18" y="140"/>
                      <a:pt x="20" y="138"/>
                      <a:pt x="22" y="138"/>
                    </a:cubicBezTo>
                    <a:close/>
                    <a:moveTo>
                      <a:pt x="1026" y="170"/>
                    </a:moveTo>
                    <a:cubicBezTo>
                      <a:pt x="177" y="170"/>
                      <a:pt x="177" y="170"/>
                      <a:pt x="177" y="170"/>
                    </a:cubicBezTo>
                    <a:cubicBezTo>
                      <a:pt x="165" y="170"/>
                      <a:pt x="155" y="179"/>
                      <a:pt x="155" y="191"/>
                    </a:cubicBezTo>
                    <a:cubicBezTo>
                      <a:pt x="155" y="233"/>
                      <a:pt x="155" y="233"/>
                      <a:pt x="155" y="233"/>
                    </a:cubicBezTo>
                    <a:cubicBezTo>
                      <a:pt x="155" y="245"/>
                      <a:pt x="165" y="254"/>
                      <a:pt x="177" y="254"/>
                    </a:cubicBezTo>
                    <a:cubicBezTo>
                      <a:pt x="1026" y="254"/>
                      <a:pt x="1026" y="254"/>
                      <a:pt x="1026" y="254"/>
                    </a:cubicBezTo>
                    <a:cubicBezTo>
                      <a:pt x="1038" y="254"/>
                      <a:pt x="1047" y="245"/>
                      <a:pt x="1047" y="233"/>
                    </a:cubicBezTo>
                    <a:cubicBezTo>
                      <a:pt x="1047" y="191"/>
                      <a:pt x="1047" y="191"/>
                      <a:pt x="1047" y="191"/>
                    </a:cubicBezTo>
                    <a:cubicBezTo>
                      <a:pt x="1047" y="179"/>
                      <a:pt x="1038" y="170"/>
                      <a:pt x="1026" y="170"/>
                    </a:cubicBezTo>
                    <a:close/>
                    <a:moveTo>
                      <a:pt x="485" y="233"/>
                    </a:moveTo>
                    <a:cubicBezTo>
                      <a:pt x="485" y="239"/>
                      <a:pt x="480" y="244"/>
                      <a:pt x="474" y="244"/>
                    </a:cubicBezTo>
                    <a:cubicBezTo>
                      <a:pt x="469" y="244"/>
                      <a:pt x="469" y="244"/>
                      <a:pt x="469" y="244"/>
                    </a:cubicBezTo>
                    <a:cubicBezTo>
                      <a:pt x="463" y="244"/>
                      <a:pt x="458" y="239"/>
                      <a:pt x="458" y="233"/>
                    </a:cubicBezTo>
                    <a:cubicBezTo>
                      <a:pt x="458" y="227"/>
                      <a:pt x="458" y="227"/>
                      <a:pt x="458" y="227"/>
                    </a:cubicBezTo>
                    <a:cubicBezTo>
                      <a:pt x="458" y="221"/>
                      <a:pt x="463" y="217"/>
                      <a:pt x="469" y="217"/>
                    </a:cubicBezTo>
                    <a:cubicBezTo>
                      <a:pt x="474" y="217"/>
                      <a:pt x="474" y="217"/>
                      <a:pt x="474" y="217"/>
                    </a:cubicBezTo>
                    <a:cubicBezTo>
                      <a:pt x="480" y="217"/>
                      <a:pt x="485" y="221"/>
                      <a:pt x="485" y="227"/>
                    </a:cubicBezTo>
                    <a:lnTo>
                      <a:pt x="485" y="233"/>
                    </a:lnTo>
                    <a:close/>
                    <a:moveTo>
                      <a:pt x="485" y="198"/>
                    </a:moveTo>
                    <a:cubicBezTo>
                      <a:pt x="485" y="204"/>
                      <a:pt x="480" y="209"/>
                      <a:pt x="474" y="209"/>
                    </a:cubicBezTo>
                    <a:cubicBezTo>
                      <a:pt x="469" y="209"/>
                      <a:pt x="469" y="209"/>
                      <a:pt x="469" y="209"/>
                    </a:cubicBezTo>
                    <a:cubicBezTo>
                      <a:pt x="463" y="209"/>
                      <a:pt x="458" y="204"/>
                      <a:pt x="458" y="198"/>
                    </a:cubicBezTo>
                    <a:cubicBezTo>
                      <a:pt x="458" y="193"/>
                      <a:pt x="458" y="193"/>
                      <a:pt x="458" y="193"/>
                    </a:cubicBezTo>
                    <a:cubicBezTo>
                      <a:pt x="458" y="187"/>
                      <a:pt x="463" y="182"/>
                      <a:pt x="469" y="182"/>
                    </a:cubicBezTo>
                    <a:cubicBezTo>
                      <a:pt x="474" y="182"/>
                      <a:pt x="474" y="182"/>
                      <a:pt x="474" y="182"/>
                    </a:cubicBezTo>
                    <a:cubicBezTo>
                      <a:pt x="480" y="182"/>
                      <a:pt x="485" y="187"/>
                      <a:pt x="485" y="193"/>
                    </a:cubicBezTo>
                    <a:lnTo>
                      <a:pt x="485" y="198"/>
                    </a:lnTo>
                    <a:close/>
                    <a:moveTo>
                      <a:pt x="531" y="233"/>
                    </a:moveTo>
                    <a:cubicBezTo>
                      <a:pt x="531" y="239"/>
                      <a:pt x="526" y="244"/>
                      <a:pt x="520" y="244"/>
                    </a:cubicBezTo>
                    <a:cubicBezTo>
                      <a:pt x="515" y="244"/>
                      <a:pt x="515" y="244"/>
                      <a:pt x="515" y="244"/>
                    </a:cubicBezTo>
                    <a:cubicBezTo>
                      <a:pt x="509" y="244"/>
                      <a:pt x="504" y="239"/>
                      <a:pt x="504" y="233"/>
                    </a:cubicBezTo>
                    <a:cubicBezTo>
                      <a:pt x="504" y="227"/>
                      <a:pt x="504" y="227"/>
                      <a:pt x="504" y="227"/>
                    </a:cubicBezTo>
                    <a:cubicBezTo>
                      <a:pt x="504" y="221"/>
                      <a:pt x="509" y="217"/>
                      <a:pt x="515" y="217"/>
                    </a:cubicBezTo>
                    <a:cubicBezTo>
                      <a:pt x="520" y="217"/>
                      <a:pt x="520" y="217"/>
                      <a:pt x="520" y="217"/>
                    </a:cubicBezTo>
                    <a:cubicBezTo>
                      <a:pt x="526" y="217"/>
                      <a:pt x="531" y="221"/>
                      <a:pt x="531" y="227"/>
                    </a:cubicBezTo>
                    <a:lnTo>
                      <a:pt x="531" y="233"/>
                    </a:lnTo>
                    <a:close/>
                    <a:moveTo>
                      <a:pt x="531" y="198"/>
                    </a:moveTo>
                    <a:cubicBezTo>
                      <a:pt x="531" y="204"/>
                      <a:pt x="526" y="209"/>
                      <a:pt x="520" y="209"/>
                    </a:cubicBezTo>
                    <a:cubicBezTo>
                      <a:pt x="515" y="209"/>
                      <a:pt x="515" y="209"/>
                      <a:pt x="515" y="209"/>
                    </a:cubicBezTo>
                    <a:cubicBezTo>
                      <a:pt x="509" y="209"/>
                      <a:pt x="504" y="204"/>
                      <a:pt x="504" y="198"/>
                    </a:cubicBezTo>
                    <a:cubicBezTo>
                      <a:pt x="504" y="193"/>
                      <a:pt x="504" y="193"/>
                      <a:pt x="504" y="193"/>
                    </a:cubicBezTo>
                    <a:cubicBezTo>
                      <a:pt x="504" y="187"/>
                      <a:pt x="509" y="182"/>
                      <a:pt x="515" y="182"/>
                    </a:cubicBezTo>
                    <a:cubicBezTo>
                      <a:pt x="520" y="182"/>
                      <a:pt x="520" y="182"/>
                      <a:pt x="520" y="182"/>
                    </a:cubicBezTo>
                    <a:cubicBezTo>
                      <a:pt x="526" y="182"/>
                      <a:pt x="531" y="187"/>
                      <a:pt x="531" y="193"/>
                    </a:cubicBezTo>
                    <a:lnTo>
                      <a:pt x="531" y="198"/>
                    </a:lnTo>
                    <a:close/>
                    <a:moveTo>
                      <a:pt x="577" y="233"/>
                    </a:moveTo>
                    <a:cubicBezTo>
                      <a:pt x="577" y="239"/>
                      <a:pt x="572" y="244"/>
                      <a:pt x="566" y="244"/>
                    </a:cubicBezTo>
                    <a:cubicBezTo>
                      <a:pt x="561" y="244"/>
                      <a:pt x="561" y="244"/>
                      <a:pt x="561" y="244"/>
                    </a:cubicBezTo>
                    <a:cubicBezTo>
                      <a:pt x="555" y="244"/>
                      <a:pt x="550" y="239"/>
                      <a:pt x="550" y="233"/>
                    </a:cubicBezTo>
                    <a:cubicBezTo>
                      <a:pt x="550" y="227"/>
                      <a:pt x="550" y="227"/>
                      <a:pt x="550" y="227"/>
                    </a:cubicBezTo>
                    <a:cubicBezTo>
                      <a:pt x="550" y="221"/>
                      <a:pt x="555" y="217"/>
                      <a:pt x="561" y="217"/>
                    </a:cubicBezTo>
                    <a:cubicBezTo>
                      <a:pt x="566" y="217"/>
                      <a:pt x="566" y="217"/>
                      <a:pt x="566" y="217"/>
                    </a:cubicBezTo>
                    <a:cubicBezTo>
                      <a:pt x="572" y="217"/>
                      <a:pt x="577" y="221"/>
                      <a:pt x="577" y="227"/>
                    </a:cubicBezTo>
                    <a:lnTo>
                      <a:pt x="577" y="233"/>
                    </a:lnTo>
                    <a:close/>
                    <a:moveTo>
                      <a:pt x="577" y="198"/>
                    </a:moveTo>
                    <a:cubicBezTo>
                      <a:pt x="577" y="204"/>
                      <a:pt x="572" y="209"/>
                      <a:pt x="566" y="209"/>
                    </a:cubicBezTo>
                    <a:cubicBezTo>
                      <a:pt x="561" y="209"/>
                      <a:pt x="561" y="209"/>
                      <a:pt x="561" y="209"/>
                    </a:cubicBezTo>
                    <a:cubicBezTo>
                      <a:pt x="555" y="209"/>
                      <a:pt x="550" y="204"/>
                      <a:pt x="550" y="198"/>
                    </a:cubicBezTo>
                    <a:cubicBezTo>
                      <a:pt x="550" y="193"/>
                      <a:pt x="550" y="193"/>
                      <a:pt x="550" y="193"/>
                    </a:cubicBezTo>
                    <a:cubicBezTo>
                      <a:pt x="550" y="187"/>
                      <a:pt x="555" y="182"/>
                      <a:pt x="561" y="182"/>
                    </a:cubicBezTo>
                    <a:cubicBezTo>
                      <a:pt x="566" y="182"/>
                      <a:pt x="566" y="182"/>
                      <a:pt x="566" y="182"/>
                    </a:cubicBezTo>
                    <a:cubicBezTo>
                      <a:pt x="572" y="182"/>
                      <a:pt x="577" y="187"/>
                      <a:pt x="577" y="193"/>
                    </a:cubicBezTo>
                    <a:lnTo>
                      <a:pt x="577" y="198"/>
                    </a:lnTo>
                    <a:close/>
                    <a:moveTo>
                      <a:pt x="623" y="233"/>
                    </a:moveTo>
                    <a:cubicBezTo>
                      <a:pt x="623" y="239"/>
                      <a:pt x="618" y="244"/>
                      <a:pt x="612" y="244"/>
                    </a:cubicBezTo>
                    <a:cubicBezTo>
                      <a:pt x="607" y="244"/>
                      <a:pt x="607" y="244"/>
                      <a:pt x="607" y="244"/>
                    </a:cubicBezTo>
                    <a:cubicBezTo>
                      <a:pt x="601" y="244"/>
                      <a:pt x="597" y="239"/>
                      <a:pt x="597" y="233"/>
                    </a:cubicBezTo>
                    <a:cubicBezTo>
                      <a:pt x="597" y="227"/>
                      <a:pt x="597" y="227"/>
                      <a:pt x="597" y="227"/>
                    </a:cubicBezTo>
                    <a:cubicBezTo>
                      <a:pt x="597" y="221"/>
                      <a:pt x="601" y="217"/>
                      <a:pt x="607" y="217"/>
                    </a:cubicBezTo>
                    <a:cubicBezTo>
                      <a:pt x="612" y="217"/>
                      <a:pt x="612" y="217"/>
                      <a:pt x="612" y="217"/>
                    </a:cubicBezTo>
                    <a:cubicBezTo>
                      <a:pt x="618" y="217"/>
                      <a:pt x="623" y="221"/>
                      <a:pt x="623" y="227"/>
                    </a:cubicBezTo>
                    <a:lnTo>
                      <a:pt x="623" y="233"/>
                    </a:lnTo>
                    <a:close/>
                    <a:moveTo>
                      <a:pt x="623" y="198"/>
                    </a:moveTo>
                    <a:cubicBezTo>
                      <a:pt x="623" y="204"/>
                      <a:pt x="618" y="209"/>
                      <a:pt x="612" y="209"/>
                    </a:cubicBezTo>
                    <a:cubicBezTo>
                      <a:pt x="607" y="209"/>
                      <a:pt x="607" y="209"/>
                      <a:pt x="607" y="209"/>
                    </a:cubicBezTo>
                    <a:cubicBezTo>
                      <a:pt x="601" y="209"/>
                      <a:pt x="597" y="204"/>
                      <a:pt x="597" y="198"/>
                    </a:cubicBezTo>
                    <a:cubicBezTo>
                      <a:pt x="597" y="193"/>
                      <a:pt x="597" y="193"/>
                      <a:pt x="597" y="193"/>
                    </a:cubicBezTo>
                    <a:cubicBezTo>
                      <a:pt x="597" y="187"/>
                      <a:pt x="601" y="182"/>
                      <a:pt x="607" y="182"/>
                    </a:cubicBezTo>
                    <a:cubicBezTo>
                      <a:pt x="612" y="182"/>
                      <a:pt x="612" y="182"/>
                      <a:pt x="612" y="182"/>
                    </a:cubicBezTo>
                    <a:cubicBezTo>
                      <a:pt x="618" y="182"/>
                      <a:pt x="623" y="187"/>
                      <a:pt x="623" y="193"/>
                    </a:cubicBezTo>
                    <a:lnTo>
                      <a:pt x="623" y="198"/>
                    </a:lnTo>
                    <a:close/>
                    <a:moveTo>
                      <a:pt x="669" y="233"/>
                    </a:moveTo>
                    <a:cubicBezTo>
                      <a:pt x="669" y="239"/>
                      <a:pt x="665" y="244"/>
                      <a:pt x="659" y="244"/>
                    </a:cubicBezTo>
                    <a:cubicBezTo>
                      <a:pt x="653" y="244"/>
                      <a:pt x="653" y="244"/>
                      <a:pt x="653" y="244"/>
                    </a:cubicBezTo>
                    <a:cubicBezTo>
                      <a:pt x="648" y="244"/>
                      <a:pt x="643" y="239"/>
                      <a:pt x="643" y="233"/>
                    </a:cubicBezTo>
                    <a:cubicBezTo>
                      <a:pt x="643" y="227"/>
                      <a:pt x="643" y="227"/>
                      <a:pt x="643" y="227"/>
                    </a:cubicBezTo>
                    <a:cubicBezTo>
                      <a:pt x="643" y="221"/>
                      <a:pt x="648" y="217"/>
                      <a:pt x="653" y="217"/>
                    </a:cubicBezTo>
                    <a:cubicBezTo>
                      <a:pt x="659" y="217"/>
                      <a:pt x="659" y="217"/>
                      <a:pt x="659" y="217"/>
                    </a:cubicBezTo>
                    <a:cubicBezTo>
                      <a:pt x="665" y="217"/>
                      <a:pt x="669" y="221"/>
                      <a:pt x="669" y="227"/>
                    </a:cubicBezTo>
                    <a:lnTo>
                      <a:pt x="669" y="233"/>
                    </a:lnTo>
                    <a:close/>
                    <a:moveTo>
                      <a:pt x="669" y="198"/>
                    </a:moveTo>
                    <a:cubicBezTo>
                      <a:pt x="669" y="204"/>
                      <a:pt x="665" y="209"/>
                      <a:pt x="659" y="209"/>
                    </a:cubicBezTo>
                    <a:cubicBezTo>
                      <a:pt x="653" y="209"/>
                      <a:pt x="653" y="209"/>
                      <a:pt x="653" y="209"/>
                    </a:cubicBezTo>
                    <a:cubicBezTo>
                      <a:pt x="648" y="209"/>
                      <a:pt x="643" y="204"/>
                      <a:pt x="643" y="198"/>
                    </a:cubicBezTo>
                    <a:cubicBezTo>
                      <a:pt x="643" y="193"/>
                      <a:pt x="643" y="193"/>
                      <a:pt x="643" y="193"/>
                    </a:cubicBezTo>
                    <a:cubicBezTo>
                      <a:pt x="643" y="187"/>
                      <a:pt x="648" y="182"/>
                      <a:pt x="653" y="182"/>
                    </a:cubicBezTo>
                    <a:cubicBezTo>
                      <a:pt x="659" y="182"/>
                      <a:pt x="659" y="182"/>
                      <a:pt x="659" y="182"/>
                    </a:cubicBezTo>
                    <a:cubicBezTo>
                      <a:pt x="665" y="182"/>
                      <a:pt x="669" y="187"/>
                      <a:pt x="669" y="193"/>
                    </a:cubicBezTo>
                    <a:lnTo>
                      <a:pt x="669" y="198"/>
                    </a:lnTo>
                    <a:close/>
                    <a:moveTo>
                      <a:pt x="937" y="219"/>
                    </a:moveTo>
                    <a:cubicBezTo>
                      <a:pt x="937" y="227"/>
                      <a:pt x="931" y="233"/>
                      <a:pt x="923" y="233"/>
                    </a:cubicBezTo>
                    <a:cubicBezTo>
                      <a:pt x="744" y="233"/>
                      <a:pt x="744" y="233"/>
                      <a:pt x="744" y="233"/>
                    </a:cubicBezTo>
                    <a:cubicBezTo>
                      <a:pt x="736" y="233"/>
                      <a:pt x="730" y="227"/>
                      <a:pt x="730" y="219"/>
                    </a:cubicBezTo>
                    <a:cubicBezTo>
                      <a:pt x="730" y="206"/>
                      <a:pt x="730" y="206"/>
                      <a:pt x="730" y="206"/>
                    </a:cubicBezTo>
                    <a:cubicBezTo>
                      <a:pt x="730" y="199"/>
                      <a:pt x="736" y="192"/>
                      <a:pt x="744" y="192"/>
                    </a:cubicBezTo>
                    <a:cubicBezTo>
                      <a:pt x="923" y="192"/>
                      <a:pt x="923" y="192"/>
                      <a:pt x="923" y="192"/>
                    </a:cubicBezTo>
                    <a:cubicBezTo>
                      <a:pt x="931" y="192"/>
                      <a:pt x="937" y="199"/>
                      <a:pt x="937" y="206"/>
                    </a:cubicBezTo>
                    <a:lnTo>
                      <a:pt x="937" y="219"/>
                    </a:lnTo>
                    <a:close/>
                    <a:moveTo>
                      <a:pt x="120" y="170"/>
                    </a:moveTo>
                    <a:cubicBezTo>
                      <a:pt x="23" y="170"/>
                      <a:pt x="23" y="170"/>
                      <a:pt x="23" y="170"/>
                    </a:cubicBezTo>
                    <a:cubicBezTo>
                      <a:pt x="11" y="170"/>
                      <a:pt x="2" y="179"/>
                      <a:pt x="2" y="191"/>
                    </a:cubicBezTo>
                    <a:cubicBezTo>
                      <a:pt x="2" y="528"/>
                      <a:pt x="2" y="528"/>
                      <a:pt x="2" y="528"/>
                    </a:cubicBezTo>
                    <a:cubicBezTo>
                      <a:pt x="2" y="540"/>
                      <a:pt x="11" y="550"/>
                      <a:pt x="23" y="550"/>
                    </a:cubicBezTo>
                    <a:cubicBezTo>
                      <a:pt x="120" y="550"/>
                      <a:pt x="120" y="550"/>
                      <a:pt x="120" y="550"/>
                    </a:cubicBezTo>
                    <a:cubicBezTo>
                      <a:pt x="132" y="550"/>
                      <a:pt x="142" y="540"/>
                      <a:pt x="142" y="528"/>
                    </a:cubicBezTo>
                    <a:cubicBezTo>
                      <a:pt x="142" y="191"/>
                      <a:pt x="142" y="191"/>
                      <a:pt x="142" y="191"/>
                    </a:cubicBezTo>
                    <a:cubicBezTo>
                      <a:pt x="142" y="179"/>
                      <a:pt x="132" y="170"/>
                      <a:pt x="120" y="170"/>
                    </a:cubicBezTo>
                    <a:close/>
                    <a:moveTo>
                      <a:pt x="93" y="417"/>
                    </a:moveTo>
                    <a:cubicBezTo>
                      <a:pt x="93" y="424"/>
                      <a:pt x="87" y="431"/>
                      <a:pt x="80" y="431"/>
                    </a:cubicBezTo>
                    <a:cubicBezTo>
                      <a:pt x="67" y="431"/>
                      <a:pt x="67" y="431"/>
                      <a:pt x="67" y="431"/>
                    </a:cubicBezTo>
                    <a:cubicBezTo>
                      <a:pt x="59" y="431"/>
                      <a:pt x="53" y="424"/>
                      <a:pt x="53" y="417"/>
                    </a:cubicBezTo>
                    <a:cubicBezTo>
                      <a:pt x="53" y="312"/>
                      <a:pt x="53" y="312"/>
                      <a:pt x="53" y="312"/>
                    </a:cubicBezTo>
                    <a:cubicBezTo>
                      <a:pt x="53" y="304"/>
                      <a:pt x="59" y="298"/>
                      <a:pt x="67" y="298"/>
                    </a:cubicBezTo>
                    <a:cubicBezTo>
                      <a:pt x="80" y="298"/>
                      <a:pt x="80" y="298"/>
                      <a:pt x="80" y="298"/>
                    </a:cubicBezTo>
                    <a:cubicBezTo>
                      <a:pt x="87" y="298"/>
                      <a:pt x="93" y="304"/>
                      <a:pt x="93" y="312"/>
                    </a:cubicBezTo>
                    <a:lnTo>
                      <a:pt x="93" y="417"/>
                    </a:lnTo>
                    <a:close/>
                    <a:moveTo>
                      <a:pt x="1026" y="465"/>
                    </a:moveTo>
                    <a:cubicBezTo>
                      <a:pt x="177" y="465"/>
                      <a:pt x="177" y="465"/>
                      <a:pt x="177" y="465"/>
                    </a:cubicBezTo>
                    <a:cubicBezTo>
                      <a:pt x="165" y="465"/>
                      <a:pt x="155" y="474"/>
                      <a:pt x="155" y="486"/>
                    </a:cubicBezTo>
                    <a:cubicBezTo>
                      <a:pt x="155" y="528"/>
                      <a:pt x="155" y="528"/>
                      <a:pt x="155" y="528"/>
                    </a:cubicBezTo>
                    <a:cubicBezTo>
                      <a:pt x="155" y="540"/>
                      <a:pt x="165" y="550"/>
                      <a:pt x="177" y="550"/>
                    </a:cubicBezTo>
                    <a:cubicBezTo>
                      <a:pt x="1026" y="550"/>
                      <a:pt x="1026" y="550"/>
                      <a:pt x="1026" y="550"/>
                    </a:cubicBezTo>
                    <a:cubicBezTo>
                      <a:pt x="1038" y="550"/>
                      <a:pt x="1047" y="540"/>
                      <a:pt x="1047" y="528"/>
                    </a:cubicBezTo>
                    <a:cubicBezTo>
                      <a:pt x="1047" y="486"/>
                      <a:pt x="1047" y="486"/>
                      <a:pt x="1047" y="486"/>
                    </a:cubicBezTo>
                    <a:cubicBezTo>
                      <a:pt x="1047" y="474"/>
                      <a:pt x="1038" y="465"/>
                      <a:pt x="1026" y="465"/>
                    </a:cubicBezTo>
                    <a:close/>
                    <a:moveTo>
                      <a:pt x="485" y="528"/>
                    </a:moveTo>
                    <a:cubicBezTo>
                      <a:pt x="485" y="534"/>
                      <a:pt x="480" y="538"/>
                      <a:pt x="474" y="538"/>
                    </a:cubicBezTo>
                    <a:cubicBezTo>
                      <a:pt x="469" y="538"/>
                      <a:pt x="469" y="538"/>
                      <a:pt x="469" y="538"/>
                    </a:cubicBezTo>
                    <a:cubicBezTo>
                      <a:pt x="463" y="538"/>
                      <a:pt x="458" y="534"/>
                      <a:pt x="458" y="528"/>
                    </a:cubicBezTo>
                    <a:cubicBezTo>
                      <a:pt x="458" y="522"/>
                      <a:pt x="458" y="522"/>
                      <a:pt x="458" y="522"/>
                    </a:cubicBezTo>
                    <a:cubicBezTo>
                      <a:pt x="458" y="516"/>
                      <a:pt x="463" y="512"/>
                      <a:pt x="469" y="512"/>
                    </a:cubicBezTo>
                    <a:cubicBezTo>
                      <a:pt x="474" y="512"/>
                      <a:pt x="474" y="512"/>
                      <a:pt x="474" y="512"/>
                    </a:cubicBezTo>
                    <a:cubicBezTo>
                      <a:pt x="480" y="512"/>
                      <a:pt x="485" y="516"/>
                      <a:pt x="485" y="522"/>
                    </a:cubicBezTo>
                    <a:lnTo>
                      <a:pt x="485" y="528"/>
                    </a:lnTo>
                    <a:close/>
                    <a:moveTo>
                      <a:pt x="485" y="493"/>
                    </a:moveTo>
                    <a:cubicBezTo>
                      <a:pt x="485" y="499"/>
                      <a:pt x="480" y="504"/>
                      <a:pt x="474" y="504"/>
                    </a:cubicBezTo>
                    <a:cubicBezTo>
                      <a:pt x="469" y="504"/>
                      <a:pt x="469" y="504"/>
                      <a:pt x="469" y="504"/>
                    </a:cubicBezTo>
                    <a:cubicBezTo>
                      <a:pt x="463" y="504"/>
                      <a:pt x="458" y="499"/>
                      <a:pt x="458" y="493"/>
                    </a:cubicBezTo>
                    <a:cubicBezTo>
                      <a:pt x="458" y="488"/>
                      <a:pt x="458" y="488"/>
                      <a:pt x="458" y="488"/>
                    </a:cubicBezTo>
                    <a:cubicBezTo>
                      <a:pt x="458" y="482"/>
                      <a:pt x="463" y="477"/>
                      <a:pt x="469" y="477"/>
                    </a:cubicBezTo>
                    <a:cubicBezTo>
                      <a:pt x="474" y="477"/>
                      <a:pt x="474" y="477"/>
                      <a:pt x="474" y="477"/>
                    </a:cubicBezTo>
                    <a:cubicBezTo>
                      <a:pt x="480" y="477"/>
                      <a:pt x="485" y="482"/>
                      <a:pt x="485" y="488"/>
                    </a:cubicBezTo>
                    <a:lnTo>
                      <a:pt x="485" y="493"/>
                    </a:lnTo>
                    <a:close/>
                    <a:moveTo>
                      <a:pt x="531" y="528"/>
                    </a:moveTo>
                    <a:cubicBezTo>
                      <a:pt x="531" y="534"/>
                      <a:pt x="526" y="538"/>
                      <a:pt x="520" y="538"/>
                    </a:cubicBezTo>
                    <a:cubicBezTo>
                      <a:pt x="515" y="538"/>
                      <a:pt x="515" y="538"/>
                      <a:pt x="515" y="538"/>
                    </a:cubicBezTo>
                    <a:cubicBezTo>
                      <a:pt x="509" y="538"/>
                      <a:pt x="504" y="534"/>
                      <a:pt x="504" y="528"/>
                    </a:cubicBezTo>
                    <a:cubicBezTo>
                      <a:pt x="504" y="522"/>
                      <a:pt x="504" y="522"/>
                      <a:pt x="504" y="522"/>
                    </a:cubicBezTo>
                    <a:cubicBezTo>
                      <a:pt x="504" y="516"/>
                      <a:pt x="509" y="512"/>
                      <a:pt x="515" y="512"/>
                    </a:cubicBezTo>
                    <a:cubicBezTo>
                      <a:pt x="520" y="512"/>
                      <a:pt x="520" y="512"/>
                      <a:pt x="520" y="512"/>
                    </a:cubicBezTo>
                    <a:cubicBezTo>
                      <a:pt x="526" y="512"/>
                      <a:pt x="531" y="516"/>
                      <a:pt x="531" y="522"/>
                    </a:cubicBezTo>
                    <a:lnTo>
                      <a:pt x="531" y="528"/>
                    </a:lnTo>
                    <a:close/>
                    <a:moveTo>
                      <a:pt x="531" y="493"/>
                    </a:moveTo>
                    <a:cubicBezTo>
                      <a:pt x="531" y="499"/>
                      <a:pt x="526" y="504"/>
                      <a:pt x="520" y="504"/>
                    </a:cubicBezTo>
                    <a:cubicBezTo>
                      <a:pt x="515" y="504"/>
                      <a:pt x="515" y="504"/>
                      <a:pt x="515" y="504"/>
                    </a:cubicBezTo>
                    <a:cubicBezTo>
                      <a:pt x="509" y="504"/>
                      <a:pt x="504" y="499"/>
                      <a:pt x="504" y="493"/>
                    </a:cubicBezTo>
                    <a:cubicBezTo>
                      <a:pt x="504" y="488"/>
                      <a:pt x="504" y="488"/>
                      <a:pt x="504" y="488"/>
                    </a:cubicBezTo>
                    <a:cubicBezTo>
                      <a:pt x="504" y="482"/>
                      <a:pt x="509" y="477"/>
                      <a:pt x="515" y="477"/>
                    </a:cubicBezTo>
                    <a:cubicBezTo>
                      <a:pt x="520" y="477"/>
                      <a:pt x="520" y="477"/>
                      <a:pt x="520" y="477"/>
                    </a:cubicBezTo>
                    <a:cubicBezTo>
                      <a:pt x="526" y="477"/>
                      <a:pt x="531" y="482"/>
                      <a:pt x="531" y="488"/>
                    </a:cubicBezTo>
                    <a:lnTo>
                      <a:pt x="531" y="493"/>
                    </a:lnTo>
                    <a:close/>
                    <a:moveTo>
                      <a:pt x="577" y="528"/>
                    </a:moveTo>
                    <a:cubicBezTo>
                      <a:pt x="577" y="534"/>
                      <a:pt x="572" y="538"/>
                      <a:pt x="566" y="538"/>
                    </a:cubicBezTo>
                    <a:cubicBezTo>
                      <a:pt x="561" y="538"/>
                      <a:pt x="561" y="538"/>
                      <a:pt x="561" y="538"/>
                    </a:cubicBezTo>
                    <a:cubicBezTo>
                      <a:pt x="555" y="538"/>
                      <a:pt x="550" y="534"/>
                      <a:pt x="550" y="528"/>
                    </a:cubicBezTo>
                    <a:cubicBezTo>
                      <a:pt x="550" y="522"/>
                      <a:pt x="550" y="522"/>
                      <a:pt x="550" y="522"/>
                    </a:cubicBezTo>
                    <a:cubicBezTo>
                      <a:pt x="550" y="516"/>
                      <a:pt x="555" y="512"/>
                      <a:pt x="561" y="512"/>
                    </a:cubicBezTo>
                    <a:cubicBezTo>
                      <a:pt x="566" y="512"/>
                      <a:pt x="566" y="512"/>
                      <a:pt x="566" y="512"/>
                    </a:cubicBezTo>
                    <a:cubicBezTo>
                      <a:pt x="572" y="512"/>
                      <a:pt x="577" y="516"/>
                      <a:pt x="577" y="522"/>
                    </a:cubicBezTo>
                    <a:lnTo>
                      <a:pt x="577" y="528"/>
                    </a:lnTo>
                    <a:close/>
                    <a:moveTo>
                      <a:pt x="577" y="493"/>
                    </a:moveTo>
                    <a:cubicBezTo>
                      <a:pt x="577" y="499"/>
                      <a:pt x="572" y="504"/>
                      <a:pt x="566" y="504"/>
                    </a:cubicBezTo>
                    <a:cubicBezTo>
                      <a:pt x="561" y="504"/>
                      <a:pt x="561" y="504"/>
                      <a:pt x="561" y="504"/>
                    </a:cubicBezTo>
                    <a:cubicBezTo>
                      <a:pt x="555" y="504"/>
                      <a:pt x="550" y="499"/>
                      <a:pt x="550" y="493"/>
                    </a:cubicBezTo>
                    <a:cubicBezTo>
                      <a:pt x="550" y="488"/>
                      <a:pt x="550" y="488"/>
                      <a:pt x="550" y="488"/>
                    </a:cubicBezTo>
                    <a:cubicBezTo>
                      <a:pt x="550" y="482"/>
                      <a:pt x="555" y="477"/>
                      <a:pt x="561" y="477"/>
                    </a:cubicBezTo>
                    <a:cubicBezTo>
                      <a:pt x="566" y="477"/>
                      <a:pt x="566" y="477"/>
                      <a:pt x="566" y="477"/>
                    </a:cubicBezTo>
                    <a:cubicBezTo>
                      <a:pt x="572" y="477"/>
                      <a:pt x="577" y="482"/>
                      <a:pt x="577" y="488"/>
                    </a:cubicBezTo>
                    <a:lnTo>
                      <a:pt x="577" y="493"/>
                    </a:lnTo>
                    <a:close/>
                    <a:moveTo>
                      <a:pt x="623" y="528"/>
                    </a:moveTo>
                    <a:cubicBezTo>
                      <a:pt x="623" y="534"/>
                      <a:pt x="618" y="538"/>
                      <a:pt x="612" y="538"/>
                    </a:cubicBezTo>
                    <a:cubicBezTo>
                      <a:pt x="607" y="538"/>
                      <a:pt x="607" y="538"/>
                      <a:pt x="607" y="538"/>
                    </a:cubicBezTo>
                    <a:cubicBezTo>
                      <a:pt x="601" y="538"/>
                      <a:pt x="597" y="534"/>
                      <a:pt x="597" y="528"/>
                    </a:cubicBezTo>
                    <a:cubicBezTo>
                      <a:pt x="597" y="522"/>
                      <a:pt x="597" y="522"/>
                      <a:pt x="597" y="522"/>
                    </a:cubicBezTo>
                    <a:cubicBezTo>
                      <a:pt x="597" y="516"/>
                      <a:pt x="601" y="512"/>
                      <a:pt x="607" y="512"/>
                    </a:cubicBezTo>
                    <a:cubicBezTo>
                      <a:pt x="612" y="512"/>
                      <a:pt x="612" y="512"/>
                      <a:pt x="612" y="512"/>
                    </a:cubicBezTo>
                    <a:cubicBezTo>
                      <a:pt x="618" y="512"/>
                      <a:pt x="623" y="516"/>
                      <a:pt x="623" y="522"/>
                    </a:cubicBezTo>
                    <a:lnTo>
                      <a:pt x="623" y="528"/>
                    </a:lnTo>
                    <a:close/>
                    <a:moveTo>
                      <a:pt x="623" y="493"/>
                    </a:moveTo>
                    <a:cubicBezTo>
                      <a:pt x="623" y="499"/>
                      <a:pt x="618" y="504"/>
                      <a:pt x="612" y="504"/>
                    </a:cubicBezTo>
                    <a:cubicBezTo>
                      <a:pt x="607" y="504"/>
                      <a:pt x="607" y="504"/>
                      <a:pt x="607" y="504"/>
                    </a:cubicBezTo>
                    <a:cubicBezTo>
                      <a:pt x="601" y="504"/>
                      <a:pt x="597" y="499"/>
                      <a:pt x="597" y="493"/>
                    </a:cubicBezTo>
                    <a:cubicBezTo>
                      <a:pt x="597" y="488"/>
                      <a:pt x="597" y="488"/>
                      <a:pt x="597" y="488"/>
                    </a:cubicBezTo>
                    <a:cubicBezTo>
                      <a:pt x="597" y="482"/>
                      <a:pt x="601" y="477"/>
                      <a:pt x="607" y="477"/>
                    </a:cubicBezTo>
                    <a:cubicBezTo>
                      <a:pt x="612" y="477"/>
                      <a:pt x="612" y="477"/>
                      <a:pt x="612" y="477"/>
                    </a:cubicBezTo>
                    <a:cubicBezTo>
                      <a:pt x="618" y="477"/>
                      <a:pt x="623" y="482"/>
                      <a:pt x="623" y="488"/>
                    </a:cubicBezTo>
                    <a:lnTo>
                      <a:pt x="623" y="493"/>
                    </a:lnTo>
                    <a:close/>
                    <a:moveTo>
                      <a:pt x="669" y="528"/>
                    </a:moveTo>
                    <a:cubicBezTo>
                      <a:pt x="669" y="534"/>
                      <a:pt x="665" y="538"/>
                      <a:pt x="659" y="538"/>
                    </a:cubicBezTo>
                    <a:cubicBezTo>
                      <a:pt x="653" y="538"/>
                      <a:pt x="653" y="538"/>
                      <a:pt x="653" y="538"/>
                    </a:cubicBezTo>
                    <a:cubicBezTo>
                      <a:pt x="648" y="538"/>
                      <a:pt x="643" y="534"/>
                      <a:pt x="643" y="528"/>
                    </a:cubicBezTo>
                    <a:cubicBezTo>
                      <a:pt x="643" y="522"/>
                      <a:pt x="643" y="522"/>
                      <a:pt x="643" y="522"/>
                    </a:cubicBezTo>
                    <a:cubicBezTo>
                      <a:pt x="643" y="516"/>
                      <a:pt x="648" y="512"/>
                      <a:pt x="653" y="512"/>
                    </a:cubicBezTo>
                    <a:cubicBezTo>
                      <a:pt x="659" y="512"/>
                      <a:pt x="659" y="512"/>
                      <a:pt x="659" y="512"/>
                    </a:cubicBezTo>
                    <a:cubicBezTo>
                      <a:pt x="665" y="512"/>
                      <a:pt x="669" y="516"/>
                      <a:pt x="669" y="522"/>
                    </a:cubicBezTo>
                    <a:lnTo>
                      <a:pt x="669" y="528"/>
                    </a:lnTo>
                    <a:close/>
                    <a:moveTo>
                      <a:pt x="669" y="493"/>
                    </a:moveTo>
                    <a:cubicBezTo>
                      <a:pt x="669" y="499"/>
                      <a:pt x="665" y="504"/>
                      <a:pt x="659" y="504"/>
                    </a:cubicBezTo>
                    <a:cubicBezTo>
                      <a:pt x="653" y="504"/>
                      <a:pt x="653" y="504"/>
                      <a:pt x="653" y="504"/>
                    </a:cubicBezTo>
                    <a:cubicBezTo>
                      <a:pt x="648" y="504"/>
                      <a:pt x="643" y="499"/>
                      <a:pt x="643" y="493"/>
                    </a:cubicBezTo>
                    <a:cubicBezTo>
                      <a:pt x="643" y="488"/>
                      <a:pt x="643" y="488"/>
                      <a:pt x="643" y="488"/>
                    </a:cubicBezTo>
                    <a:cubicBezTo>
                      <a:pt x="643" y="482"/>
                      <a:pt x="648" y="477"/>
                      <a:pt x="653" y="477"/>
                    </a:cubicBezTo>
                    <a:cubicBezTo>
                      <a:pt x="659" y="477"/>
                      <a:pt x="659" y="477"/>
                      <a:pt x="659" y="477"/>
                    </a:cubicBezTo>
                    <a:cubicBezTo>
                      <a:pt x="665" y="477"/>
                      <a:pt x="669" y="482"/>
                      <a:pt x="669" y="488"/>
                    </a:cubicBezTo>
                    <a:lnTo>
                      <a:pt x="669" y="493"/>
                    </a:lnTo>
                    <a:close/>
                    <a:moveTo>
                      <a:pt x="937" y="514"/>
                    </a:moveTo>
                    <a:cubicBezTo>
                      <a:pt x="937" y="522"/>
                      <a:pt x="931" y="528"/>
                      <a:pt x="923" y="528"/>
                    </a:cubicBezTo>
                    <a:cubicBezTo>
                      <a:pt x="744" y="528"/>
                      <a:pt x="744" y="528"/>
                      <a:pt x="744" y="528"/>
                    </a:cubicBezTo>
                    <a:cubicBezTo>
                      <a:pt x="736" y="528"/>
                      <a:pt x="730" y="522"/>
                      <a:pt x="730" y="514"/>
                    </a:cubicBezTo>
                    <a:cubicBezTo>
                      <a:pt x="730" y="501"/>
                      <a:pt x="730" y="501"/>
                      <a:pt x="730" y="501"/>
                    </a:cubicBezTo>
                    <a:cubicBezTo>
                      <a:pt x="730" y="494"/>
                      <a:pt x="736" y="487"/>
                      <a:pt x="744" y="487"/>
                    </a:cubicBezTo>
                    <a:cubicBezTo>
                      <a:pt x="923" y="487"/>
                      <a:pt x="923" y="487"/>
                      <a:pt x="923" y="487"/>
                    </a:cubicBezTo>
                    <a:cubicBezTo>
                      <a:pt x="931" y="487"/>
                      <a:pt x="937" y="494"/>
                      <a:pt x="937" y="501"/>
                    </a:cubicBezTo>
                    <a:lnTo>
                      <a:pt x="937" y="514"/>
                    </a:lnTo>
                    <a:close/>
                    <a:moveTo>
                      <a:pt x="1026" y="366"/>
                    </a:moveTo>
                    <a:cubicBezTo>
                      <a:pt x="177" y="366"/>
                      <a:pt x="177" y="366"/>
                      <a:pt x="177" y="366"/>
                    </a:cubicBezTo>
                    <a:cubicBezTo>
                      <a:pt x="165" y="366"/>
                      <a:pt x="155" y="376"/>
                      <a:pt x="155" y="388"/>
                    </a:cubicBezTo>
                    <a:cubicBezTo>
                      <a:pt x="155" y="430"/>
                      <a:pt x="155" y="430"/>
                      <a:pt x="155" y="430"/>
                    </a:cubicBezTo>
                    <a:cubicBezTo>
                      <a:pt x="155" y="441"/>
                      <a:pt x="165" y="451"/>
                      <a:pt x="177" y="451"/>
                    </a:cubicBezTo>
                    <a:cubicBezTo>
                      <a:pt x="1026" y="451"/>
                      <a:pt x="1026" y="451"/>
                      <a:pt x="1026" y="451"/>
                    </a:cubicBezTo>
                    <a:cubicBezTo>
                      <a:pt x="1038" y="451"/>
                      <a:pt x="1047" y="441"/>
                      <a:pt x="1047" y="430"/>
                    </a:cubicBezTo>
                    <a:cubicBezTo>
                      <a:pt x="1047" y="388"/>
                      <a:pt x="1047" y="388"/>
                      <a:pt x="1047" y="388"/>
                    </a:cubicBezTo>
                    <a:cubicBezTo>
                      <a:pt x="1047" y="376"/>
                      <a:pt x="1038" y="366"/>
                      <a:pt x="1026" y="366"/>
                    </a:cubicBezTo>
                    <a:close/>
                    <a:moveTo>
                      <a:pt x="485" y="430"/>
                    </a:moveTo>
                    <a:cubicBezTo>
                      <a:pt x="485" y="435"/>
                      <a:pt x="480" y="440"/>
                      <a:pt x="474" y="440"/>
                    </a:cubicBezTo>
                    <a:cubicBezTo>
                      <a:pt x="469" y="440"/>
                      <a:pt x="469" y="440"/>
                      <a:pt x="469" y="440"/>
                    </a:cubicBezTo>
                    <a:cubicBezTo>
                      <a:pt x="463" y="440"/>
                      <a:pt x="458" y="435"/>
                      <a:pt x="458" y="430"/>
                    </a:cubicBezTo>
                    <a:cubicBezTo>
                      <a:pt x="458" y="424"/>
                      <a:pt x="458" y="424"/>
                      <a:pt x="458" y="424"/>
                    </a:cubicBezTo>
                    <a:cubicBezTo>
                      <a:pt x="458" y="418"/>
                      <a:pt x="463" y="413"/>
                      <a:pt x="469" y="413"/>
                    </a:cubicBezTo>
                    <a:cubicBezTo>
                      <a:pt x="474" y="413"/>
                      <a:pt x="474" y="413"/>
                      <a:pt x="474" y="413"/>
                    </a:cubicBezTo>
                    <a:cubicBezTo>
                      <a:pt x="480" y="413"/>
                      <a:pt x="485" y="418"/>
                      <a:pt x="485" y="424"/>
                    </a:cubicBezTo>
                    <a:lnTo>
                      <a:pt x="485" y="430"/>
                    </a:lnTo>
                    <a:close/>
                    <a:moveTo>
                      <a:pt x="485" y="395"/>
                    </a:moveTo>
                    <a:cubicBezTo>
                      <a:pt x="485" y="401"/>
                      <a:pt x="480" y="406"/>
                      <a:pt x="474" y="406"/>
                    </a:cubicBezTo>
                    <a:cubicBezTo>
                      <a:pt x="469" y="406"/>
                      <a:pt x="469" y="406"/>
                      <a:pt x="469" y="406"/>
                    </a:cubicBezTo>
                    <a:cubicBezTo>
                      <a:pt x="463" y="406"/>
                      <a:pt x="458" y="401"/>
                      <a:pt x="458" y="395"/>
                    </a:cubicBezTo>
                    <a:cubicBezTo>
                      <a:pt x="458" y="389"/>
                      <a:pt x="458" y="389"/>
                      <a:pt x="458" y="389"/>
                    </a:cubicBezTo>
                    <a:cubicBezTo>
                      <a:pt x="458" y="384"/>
                      <a:pt x="463" y="379"/>
                      <a:pt x="469" y="379"/>
                    </a:cubicBezTo>
                    <a:cubicBezTo>
                      <a:pt x="474" y="379"/>
                      <a:pt x="474" y="379"/>
                      <a:pt x="474" y="379"/>
                    </a:cubicBezTo>
                    <a:cubicBezTo>
                      <a:pt x="480" y="379"/>
                      <a:pt x="485" y="384"/>
                      <a:pt x="485" y="389"/>
                    </a:cubicBezTo>
                    <a:lnTo>
                      <a:pt x="485" y="395"/>
                    </a:lnTo>
                    <a:close/>
                    <a:moveTo>
                      <a:pt x="531" y="430"/>
                    </a:moveTo>
                    <a:cubicBezTo>
                      <a:pt x="531" y="435"/>
                      <a:pt x="526" y="440"/>
                      <a:pt x="520" y="440"/>
                    </a:cubicBezTo>
                    <a:cubicBezTo>
                      <a:pt x="515" y="440"/>
                      <a:pt x="515" y="440"/>
                      <a:pt x="515" y="440"/>
                    </a:cubicBezTo>
                    <a:cubicBezTo>
                      <a:pt x="509" y="440"/>
                      <a:pt x="504" y="435"/>
                      <a:pt x="504" y="430"/>
                    </a:cubicBezTo>
                    <a:cubicBezTo>
                      <a:pt x="504" y="424"/>
                      <a:pt x="504" y="424"/>
                      <a:pt x="504" y="424"/>
                    </a:cubicBezTo>
                    <a:cubicBezTo>
                      <a:pt x="504" y="418"/>
                      <a:pt x="509" y="413"/>
                      <a:pt x="515" y="413"/>
                    </a:cubicBezTo>
                    <a:cubicBezTo>
                      <a:pt x="520" y="413"/>
                      <a:pt x="520" y="413"/>
                      <a:pt x="520" y="413"/>
                    </a:cubicBezTo>
                    <a:cubicBezTo>
                      <a:pt x="526" y="413"/>
                      <a:pt x="531" y="418"/>
                      <a:pt x="531" y="424"/>
                    </a:cubicBezTo>
                    <a:lnTo>
                      <a:pt x="531" y="430"/>
                    </a:lnTo>
                    <a:close/>
                    <a:moveTo>
                      <a:pt x="531" y="395"/>
                    </a:moveTo>
                    <a:cubicBezTo>
                      <a:pt x="531" y="401"/>
                      <a:pt x="526" y="406"/>
                      <a:pt x="520" y="406"/>
                    </a:cubicBezTo>
                    <a:cubicBezTo>
                      <a:pt x="515" y="406"/>
                      <a:pt x="515" y="406"/>
                      <a:pt x="515" y="406"/>
                    </a:cubicBezTo>
                    <a:cubicBezTo>
                      <a:pt x="509" y="406"/>
                      <a:pt x="504" y="401"/>
                      <a:pt x="504" y="395"/>
                    </a:cubicBezTo>
                    <a:cubicBezTo>
                      <a:pt x="504" y="389"/>
                      <a:pt x="504" y="389"/>
                      <a:pt x="504" y="389"/>
                    </a:cubicBezTo>
                    <a:cubicBezTo>
                      <a:pt x="504" y="384"/>
                      <a:pt x="509" y="379"/>
                      <a:pt x="515" y="379"/>
                    </a:cubicBezTo>
                    <a:cubicBezTo>
                      <a:pt x="520" y="379"/>
                      <a:pt x="520" y="379"/>
                      <a:pt x="520" y="379"/>
                    </a:cubicBezTo>
                    <a:cubicBezTo>
                      <a:pt x="526" y="379"/>
                      <a:pt x="531" y="384"/>
                      <a:pt x="531" y="389"/>
                    </a:cubicBezTo>
                    <a:lnTo>
                      <a:pt x="531" y="395"/>
                    </a:lnTo>
                    <a:close/>
                    <a:moveTo>
                      <a:pt x="577" y="430"/>
                    </a:moveTo>
                    <a:cubicBezTo>
                      <a:pt x="577" y="435"/>
                      <a:pt x="572" y="440"/>
                      <a:pt x="566" y="440"/>
                    </a:cubicBezTo>
                    <a:cubicBezTo>
                      <a:pt x="561" y="440"/>
                      <a:pt x="561" y="440"/>
                      <a:pt x="561" y="440"/>
                    </a:cubicBezTo>
                    <a:cubicBezTo>
                      <a:pt x="555" y="440"/>
                      <a:pt x="550" y="435"/>
                      <a:pt x="550" y="430"/>
                    </a:cubicBezTo>
                    <a:cubicBezTo>
                      <a:pt x="550" y="424"/>
                      <a:pt x="550" y="424"/>
                      <a:pt x="550" y="424"/>
                    </a:cubicBezTo>
                    <a:cubicBezTo>
                      <a:pt x="550" y="418"/>
                      <a:pt x="555" y="413"/>
                      <a:pt x="561" y="413"/>
                    </a:cubicBezTo>
                    <a:cubicBezTo>
                      <a:pt x="566" y="413"/>
                      <a:pt x="566" y="413"/>
                      <a:pt x="566" y="413"/>
                    </a:cubicBezTo>
                    <a:cubicBezTo>
                      <a:pt x="572" y="413"/>
                      <a:pt x="577" y="418"/>
                      <a:pt x="577" y="424"/>
                    </a:cubicBezTo>
                    <a:lnTo>
                      <a:pt x="577" y="430"/>
                    </a:lnTo>
                    <a:close/>
                    <a:moveTo>
                      <a:pt x="577" y="395"/>
                    </a:moveTo>
                    <a:cubicBezTo>
                      <a:pt x="577" y="401"/>
                      <a:pt x="572" y="406"/>
                      <a:pt x="566" y="406"/>
                    </a:cubicBezTo>
                    <a:cubicBezTo>
                      <a:pt x="561" y="406"/>
                      <a:pt x="561" y="406"/>
                      <a:pt x="561" y="406"/>
                    </a:cubicBezTo>
                    <a:cubicBezTo>
                      <a:pt x="555" y="406"/>
                      <a:pt x="550" y="401"/>
                      <a:pt x="550" y="395"/>
                    </a:cubicBezTo>
                    <a:cubicBezTo>
                      <a:pt x="550" y="389"/>
                      <a:pt x="550" y="389"/>
                      <a:pt x="550" y="389"/>
                    </a:cubicBezTo>
                    <a:cubicBezTo>
                      <a:pt x="550" y="384"/>
                      <a:pt x="555" y="379"/>
                      <a:pt x="561" y="379"/>
                    </a:cubicBezTo>
                    <a:cubicBezTo>
                      <a:pt x="566" y="379"/>
                      <a:pt x="566" y="379"/>
                      <a:pt x="566" y="379"/>
                    </a:cubicBezTo>
                    <a:cubicBezTo>
                      <a:pt x="572" y="379"/>
                      <a:pt x="577" y="384"/>
                      <a:pt x="577" y="389"/>
                    </a:cubicBezTo>
                    <a:lnTo>
                      <a:pt x="577" y="395"/>
                    </a:lnTo>
                    <a:close/>
                    <a:moveTo>
                      <a:pt x="623" y="430"/>
                    </a:moveTo>
                    <a:cubicBezTo>
                      <a:pt x="623" y="435"/>
                      <a:pt x="618" y="440"/>
                      <a:pt x="612" y="440"/>
                    </a:cubicBezTo>
                    <a:cubicBezTo>
                      <a:pt x="607" y="440"/>
                      <a:pt x="607" y="440"/>
                      <a:pt x="607" y="440"/>
                    </a:cubicBezTo>
                    <a:cubicBezTo>
                      <a:pt x="601" y="440"/>
                      <a:pt x="597" y="435"/>
                      <a:pt x="597" y="430"/>
                    </a:cubicBezTo>
                    <a:cubicBezTo>
                      <a:pt x="597" y="424"/>
                      <a:pt x="597" y="424"/>
                      <a:pt x="597" y="424"/>
                    </a:cubicBezTo>
                    <a:cubicBezTo>
                      <a:pt x="597" y="418"/>
                      <a:pt x="601" y="413"/>
                      <a:pt x="607" y="413"/>
                    </a:cubicBezTo>
                    <a:cubicBezTo>
                      <a:pt x="612" y="413"/>
                      <a:pt x="612" y="413"/>
                      <a:pt x="612" y="413"/>
                    </a:cubicBezTo>
                    <a:cubicBezTo>
                      <a:pt x="618" y="413"/>
                      <a:pt x="623" y="418"/>
                      <a:pt x="623" y="424"/>
                    </a:cubicBezTo>
                    <a:lnTo>
                      <a:pt x="623" y="430"/>
                    </a:lnTo>
                    <a:close/>
                    <a:moveTo>
                      <a:pt x="623" y="395"/>
                    </a:moveTo>
                    <a:cubicBezTo>
                      <a:pt x="623" y="401"/>
                      <a:pt x="618" y="406"/>
                      <a:pt x="612" y="406"/>
                    </a:cubicBezTo>
                    <a:cubicBezTo>
                      <a:pt x="607" y="406"/>
                      <a:pt x="607" y="406"/>
                      <a:pt x="607" y="406"/>
                    </a:cubicBezTo>
                    <a:cubicBezTo>
                      <a:pt x="601" y="406"/>
                      <a:pt x="597" y="401"/>
                      <a:pt x="597" y="395"/>
                    </a:cubicBezTo>
                    <a:cubicBezTo>
                      <a:pt x="597" y="389"/>
                      <a:pt x="597" y="389"/>
                      <a:pt x="597" y="389"/>
                    </a:cubicBezTo>
                    <a:cubicBezTo>
                      <a:pt x="597" y="384"/>
                      <a:pt x="601" y="379"/>
                      <a:pt x="607" y="379"/>
                    </a:cubicBezTo>
                    <a:cubicBezTo>
                      <a:pt x="612" y="379"/>
                      <a:pt x="612" y="379"/>
                      <a:pt x="612" y="379"/>
                    </a:cubicBezTo>
                    <a:cubicBezTo>
                      <a:pt x="618" y="379"/>
                      <a:pt x="623" y="384"/>
                      <a:pt x="623" y="389"/>
                    </a:cubicBezTo>
                    <a:lnTo>
                      <a:pt x="623" y="395"/>
                    </a:lnTo>
                    <a:close/>
                    <a:moveTo>
                      <a:pt x="669" y="430"/>
                    </a:moveTo>
                    <a:cubicBezTo>
                      <a:pt x="669" y="435"/>
                      <a:pt x="665" y="440"/>
                      <a:pt x="659" y="440"/>
                    </a:cubicBezTo>
                    <a:cubicBezTo>
                      <a:pt x="653" y="440"/>
                      <a:pt x="653" y="440"/>
                      <a:pt x="653" y="440"/>
                    </a:cubicBezTo>
                    <a:cubicBezTo>
                      <a:pt x="648" y="440"/>
                      <a:pt x="643" y="435"/>
                      <a:pt x="643" y="430"/>
                    </a:cubicBezTo>
                    <a:cubicBezTo>
                      <a:pt x="643" y="424"/>
                      <a:pt x="643" y="424"/>
                      <a:pt x="643" y="424"/>
                    </a:cubicBezTo>
                    <a:cubicBezTo>
                      <a:pt x="643" y="418"/>
                      <a:pt x="648" y="413"/>
                      <a:pt x="653" y="413"/>
                    </a:cubicBezTo>
                    <a:cubicBezTo>
                      <a:pt x="659" y="413"/>
                      <a:pt x="659" y="413"/>
                      <a:pt x="659" y="413"/>
                    </a:cubicBezTo>
                    <a:cubicBezTo>
                      <a:pt x="665" y="413"/>
                      <a:pt x="669" y="418"/>
                      <a:pt x="669" y="424"/>
                    </a:cubicBezTo>
                    <a:lnTo>
                      <a:pt x="669" y="430"/>
                    </a:lnTo>
                    <a:close/>
                    <a:moveTo>
                      <a:pt x="669" y="395"/>
                    </a:moveTo>
                    <a:cubicBezTo>
                      <a:pt x="669" y="401"/>
                      <a:pt x="665" y="406"/>
                      <a:pt x="659" y="406"/>
                    </a:cubicBezTo>
                    <a:cubicBezTo>
                      <a:pt x="653" y="406"/>
                      <a:pt x="653" y="406"/>
                      <a:pt x="653" y="406"/>
                    </a:cubicBezTo>
                    <a:cubicBezTo>
                      <a:pt x="648" y="406"/>
                      <a:pt x="643" y="401"/>
                      <a:pt x="643" y="395"/>
                    </a:cubicBezTo>
                    <a:cubicBezTo>
                      <a:pt x="643" y="389"/>
                      <a:pt x="643" y="389"/>
                      <a:pt x="643" y="389"/>
                    </a:cubicBezTo>
                    <a:cubicBezTo>
                      <a:pt x="643" y="384"/>
                      <a:pt x="648" y="379"/>
                      <a:pt x="653" y="379"/>
                    </a:cubicBezTo>
                    <a:cubicBezTo>
                      <a:pt x="659" y="379"/>
                      <a:pt x="659" y="379"/>
                      <a:pt x="659" y="379"/>
                    </a:cubicBezTo>
                    <a:cubicBezTo>
                      <a:pt x="665" y="379"/>
                      <a:pt x="669" y="384"/>
                      <a:pt x="669" y="389"/>
                    </a:cubicBezTo>
                    <a:lnTo>
                      <a:pt x="669" y="395"/>
                    </a:lnTo>
                    <a:close/>
                    <a:moveTo>
                      <a:pt x="937" y="416"/>
                    </a:moveTo>
                    <a:cubicBezTo>
                      <a:pt x="937" y="424"/>
                      <a:pt x="931" y="430"/>
                      <a:pt x="923" y="430"/>
                    </a:cubicBezTo>
                    <a:cubicBezTo>
                      <a:pt x="744" y="430"/>
                      <a:pt x="744" y="430"/>
                      <a:pt x="744" y="430"/>
                    </a:cubicBezTo>
                    <a:cubicBezTo>
                      <a:pt x="736" y="430"/>
                      <a:pt x="730" y="424"/>
                      <a:pt x="730" y="416"/>
                    </a:cubicBezTo>
                    <a:cubicBezTo>
                      <a:pt x="730" y="403"/>
                      <a:pt x="730" y="403"/>
                      <a:pt x="730" y="403"/>
                    </a:cubicBezTo>
                    <a:cubicBezTo>
                      <a:pt x="730" y="395"/>
                      <a:pt x="736" y="389"/>
                      <a:pt x="744" y="389"/>
                    </a:cubicBezTo>
                    <a:cubicBezTo>
                      <a:pt x="923" y="389"/>
                      <a:pt x="923" y="389"/>
                      <a:pt x="923" y="389"/>
                    </a:cubicBezTo>
                    <a:cubicBezTo>
                      <a:pt x="931" y="389"/>
                      <a:pt x="937" y="395"/>
                      <a:pt x="937" y="403"/>
                    </a:cubicBezTo>
                    <a:lnTo>
                      <a:pt x="937" y="416"/>
                    </a:lnTo>
                    <a:close/>
                    <a:moveTo>
                      <a:pt x="1026" y="268"/>
                    </a:moveTo>
                    <a:cubicBezTo>
                      <a:pt x="177" y="268"/>
                      <a:pt x="177" y="268"/>
                      <a:pt x="177" y="268"/>
                    </a:cubicBezTo>
                    <a:cubicBezTo>
                      <a:pt x="165" y="268"/>
                      <a:pt x="155" y="278"/>
                      <a:pt x="155" y="289"/>
                    </a:cubicBezTo>
                    <a:cubicBezTo>
                      <a:pt x="155" y="331"/>
                      <a:pt x="155" y="331"/>
                      <a:pt x="155" y="331"/>
                    </a:cubicBezTo>
                    <a:cubicBezTo>
                      <a:pt x="155" y="343"/>
                      <a:pt x="165" y="353"/>
                      <a:pt x="177" y="353"/>
                    </a:cubicBezTo>
                    <a:cubicBezTo>
                      <a:pt x="1026" y="353"/>
                      <a:pt x="1026" y="353"/>
                      <a:pt x="1026" y="353"/>
                    </a:cubicBezTo>
                    <a:cubicBezTo>
                      <a:pt x="1038" y="353"/>
                      <a:pt x="1047" y="343"/>
                      <a:pt x="1047" y="331"/>
                    </a:cubicBezTo>
                    <a:cubicBezTo>
                      <a:pt x="1047" y="289"/>
                      <a:pt x="1047" y="289"/>
                      <a:pt x="1047" y="289"/>
                    </a:cubicBezTo>
                    <a:cubicBezTo>
                      <a:pt x="1047" y="278"/>
                      <a:pt x="1038" y="268"/>
                      <a:pt x="1026" y="268"/>
                    </a:cubicBezTo>
                    <a:close/>
                    <a:moveTo>
                      <a:pt x="485" y="331"/>
                    </a:moveTo>
                    <a:cubicBezTo>
                      <a:pt x="485" y="337"/>
                      <a:pt x="480" y="342"/>
                      <a:pt x="474" y="342"/>
                    </a:cubicBezTo>
                    <a:cubicBezTo>
                      <a:pt x="469" y="342"/>
                      <a:pt x="469" y="342"/>
                      <a:pt x="469" y="342"/>
                    </a:cubicBezTo>
                    <a:cubicBezTo>
                      <a:pt x="463" y="342"/>
                      <a:pt x="458" y="337"/>
                      <a:pt x="458" y="331"/>
                    </a:cubicBezTo>
                    <a:cubicBezTo>
                      <a:pt x="458" y="326"/>
                      <a:pt x="458" y="326"/>
                      <a:pt x="458" y="326"/>
                    </a:cubicBezTo>
                    <a:cubicBezTo>
                      <a:pt x="458" y="320"/>
                      <a:pt x="463" y="315"/>
                      <a:pt x="469" y="315"/>
                    </a:cubicBezTo>
                    <a:cubicBezTo>
                      <a:pt x="474" y="315"/>
                      <a:pt x="474" y="315"/>
                      <a:pt x="474" y="315"/>
                    </a:cubicBezTo>
                    <a:cubicBezTo>
                      <a:pt x="480" y="315"/>
                      <a:pt x="485" y="320"/>
                      <a:pt x="485" y="326"/>
                    </a:cubicBezTo>
                    <a:lnTo>
                      <a:pt x="485" y="331"/>
                    </a:lnTo>
                    <a:close/>
                    <a:moveTo>
                      <a:pt x="485" y="297"/>
                    </a:moveTo>
                    <a:cubicBezTo>
                      <a:pt x="485" y="303"/>
                      <a:pt x="480" y="307"/>
                      <a:pt x="474" y="307"/>
                    </a:cubicBezTo>
                    <a:cubicBezTo>
                      <a:pt x="469" y="307"/>
                      <a:pt x="469" y="307"/>
                      <a:pt x="469" y="307"/>
                    </a:cubicBezTo>
                    <a:cubicBezTo>
                      <a:pt x="463" y="307"/>
                      <a:pt x="458" y="303"/>
                      <a:pt x="458" y="297"/>
                    </a:cubicBezTo>
                    <a:cubicBezTo>
                      <a:pt x="458" y="291"/>
                      <a:pt x="458" y="291"/>
                      <a:pt x="458" y="291"/>
                    </a:cubicBezTo>
                    <a:cubicBezTo>
                      <a:pt x="458" y="285"/>
                      <a:pt x="463" y="280"/>
                      <a:pt x="469" y="280"/>
                    </a:cubicBezTo>
                    <a:cubicBezTo>
                      <a:pt x="474" y="280"/>
                      <a:pt x="474" y="280"/>
                      <a:pt x="474" y="280"/>
                    </a:cubicBezTo>
                    <a:cubicBezTo>
                      <a:pt x="480" y="280"/>
                      <a:pt x="485" y="285"/>
                      <a:pt x="485" y="291"/>
                    </a:cubicBezTo>
                    <a:lnTo>
                      <a:pt x="485" y="297"/>
                    </a:lnTo>
                    <a:close/>
                    <a:moveTo>
                      <a:pt x="531" y="331"/>
                    </a:moveTo>
                    <a:cubicBezTo>
                      <a:pt x="531" y="337"/>
                      <a:pt x="526" y="342"/>
                      <a:pt x="520" y="342"/>
                    </a:cubicBezTo>
                    <a:cubicBezTo>
                      <a:pt x="515" y="342"/>
                      <a:pt x="515" y="342"/>
                      <a:pt x="515" y="342"/>
                    </a:cubicBezTo>
                    <a:cubicBezTo>
                      <a:pt x="509" y="342"/>
                      <a:pt x="504" y="337"/>
                      <a:pt x="504" y="331"/>
                    </a:cubicBezTo>
                    <a:cubicBezTo>
                      <a:pt x="504" y="326"/>
                      <a:pt x="504" y="326"/>
                      <a:pt x="504" y="326"/>
                    </a:cubicBezTo>
                    <a:cubicBezTo>
                      <a:pt x="504" y="320"/>
                      <a:pt x="509" y="315"/>
                      <a:pt x="515" y="315"/>
                    </a:cubicBezTo>
                    <a:cubicBezTo>
                      <a:pt x="520" y="315"/>
                      <a:pt x="520" y="315"/>
                      <a:pt x="520" y="315"/>
                    </a:cubicBezTo>
                    <a:cubicBezTo>
                      <a:pt x="526" y="315"/>
                      <a:pt x="531" y="320"/>
                      <a:pt x="531" y="326"/>
                    </a:cubicBezTo>
                    <a:lnTo>
                      <a:pt x="531" y="331"/>
                    </a:lnTo>
                    <a:close/>
                    <a:moveTo>
                      <a:pt x="531" y="297"/>
                    </a:moveTo>
                    <a:cubicBezTo>
                      <a:pt x="531" y="303"/>
                      <a:pt x="526" y="307"/>
                      <a:pt x="520" y="307"/>
                    </a:cubicBezTo>
                    <a:cubicBezTo>
                      <a:pt x="515" y="307"/>
                      <a:pt x="515" y="307"/>
                      <a:pt x="515" y="307"/>
                    </a:cubicBezTo>
                    <a:cubicBezTo>
                      <a:pt x="509" y="307"/>
                      <a:pt x="504" y="303"/>
                      <a:pt x="504" y="297"/>
                    </a:cubicBezTo>
                    <a:cubicBezTo>
                      <a:pt x="504" y="291"/>
                      <a:pt x="504" y="291"/>
                      <a:pt x="504" y="291"/>
                    </a:cubicBezTo>
                    <a:cubicBezTo>
                      <a:pt x="504" y="285"/>
                      <a:pt x="509" y="280"/>
                      <a:pt x="515" y="280"/>
                    </a:cubicBezTo>
                    <a:cubicBezTo>
                      <a:pt x="520" y="280"/>
                      <a:pt x="520" y="280"/>
                      <a:pt x="520" y="280"/>
                    </a:cubicBezTo>
                    <a:cubicBezTo>
                      <a:pt x="526" y="280"/>
                      <a:pt x="531" y="285"/>
                      <a:pt x="531" y="291"/>
                    </a:cubicBezTo>
                    <a:lnTo>
                      <a:pt x="531" y="297"/>
                    </a:lnTo>
                    <a:close/>
                    <a:moveTo>
                      <a:pt x="577" y="331"/>
                    </a:moveTo>
                    <a:cubicBezTo>
                      <a:pt x="577" y="337"/>
                      <a:pt x="572" y="342"/>
                      <a:pt x="566" y="342"/>
                    </a:cubicBezTo>
                    <a:cubicBezTo>
                      <a:pt x="561" y="342"/>
                      <a:pt x="561" y="342"/>
                      <a:pt x="561" y="342"/>
                    </a:cubicBezTo>
                    <a:cubicBezTo>
                      <a:pt x="555" y="342"/>
                      <a:pt x="550" y="337"/>
                      <a:pt x="550" y="331"/>
                    </a:cubicBezTo>
                    <a:cubicBezTo>
                      <a:pt x="550" y="326"/>
                      <a:pt x="550" y="326"/>
                      <a:pt x="550" y="326"/>
                    </a:cubicBezTo>
                    <a:cubicBezTo>
                      <a:pt x="550" y="320"/>
                      <a:pt x="555" y="315"/>
                      <a:pt x="561" y="315"/>
                    </a:cubicBezTo>
                    <a:cubicBezTo>
                      <a:pt x="566" y="315"/>
                      <a:pt x="566" y="315"/>
                      <a:pt x="566" y="315"/>
                    </a:cubicBezTo>
                    <a:cubicBezTo>
                      <a:pt x="572" y="315"/>
                      <a:pt x="577" y="320"/>
                      <a:pt x="577" y="326"/>
                    </a:cubicBezTo>
                    <a:lnTo>
                      <a:pt x="577" y="331"/>
                    </a:lnTo>
                    <a:close/>
                    <a:moveTo>
                      <a:pt x="577" y="297"/>
                    </a:moveTo>
                    <a:cubicBezTo>
                      <a:pt x="577" y="303"/>
                      <a:pt x="572" y="307"/>
                      <a:pt x="566" y="307"/>
                    </a:cubicBezTo>
                    <a:cubicBezTo>
                      <a:pt x="561" y="307"/>
                      <a:pt x="561" y="307"/>
                      <a:pt x="561" y="307"/>
                    </a:cubicBezTo>
                    <a:cubicBezTo>
                      <a:pt x="555" y="307"/>
                      <a:pt x="550" y="303"/>
                      <a:pt x="550" y="297"/>
                    </a:cubicBezTo>
                    <a:cubicBezTo>
                      <a:pt x="550" y="291"/>
                      <a:pt x="550" y="291"/>
                      <a:pt x="550" y="291"/>
                    </a:cubicBezTo>
                    <a:cubicBezTo>
                      <a:pt x="550" y="285"/>
                      <a:pt x="555" y="280"/>
                      <a:pt x="561" y="280"/>
                    </a:cubicBezTo>
                    <a:cubicBezTo>
                      <a:pt x="566" y="280"/>
                      <a:pt x="566" y="280"/>
                      <a:pt x="566" y="280"/>
                    </a:cubicBezTo>
                    <a:cubicBezTo>
                      <a:pt x="572" y="280"/>
                      <a:pt x="577" y="285"/>
                      <a:pt x="577" y="291"/>
                    </a:cubicBezTo>
                    <a:lnTo>
                      <a:pt x="577" y="297"/>
                    </a:lnTo>
                    <a:close/>
                    <a:moveTo>
                      <a:pt x="623" y="331"/>
                    </a:moveTo>
                    <a:cubicBezTo>
                      <a:pt x="623" y="337"/>
                      <a:pt x="618" y="342"/>
                      <a:pt x="612" y="342"/>
                    </a:cubicBezTo>
                    <a:cubicBezTo>
                      <a:pt x="607" y="342"/>
                      <a:pt x="607" y="342"/>
                      <a:pt x="607" y="342"/>
                    </a:cubicBezTo>
                    <a:cubicBezTo>
                      <a:pt x="601" y="342"/>
                      <a:pt x="597" y="337"/>
                      <a:pt x="597" y="331"/>
                    </a:cubicBezTo>
                    <a:cubicBezTo>
                      <a:pt x="597" y="326"/>
                      <a:pt x="597" y="326"/>
                      <a:pt x="597" y="326"/>
                    </a:cubicBezTo>
                    <a:cubicBezTo>
                      <a:pt x="597" y="320"/>
                      <a:pt x="601" y="315"/>
                      <a:pt x="607" y="315"/>
                    </a:cubicBezTo>
                    <a:cubicBezTo>
                      <a:pt x="612" y="315"/>
                      <a:pt x="612" y="315"/>
                      <a:pt x="612" y="315"/>
                    </a:cubicBezTo>
                    <a:cubicBezTo>
                      <a:pt x="618" y="315"/>
                      <a:pt x="623" y="320"/>
                      <a:pt x="623" y="326"/>
                    </a:cubicBezTo>
                    <a:lnTo>
                      <a:pt x="623" y="331"/>
                    </a:lnTo>
                    <a:close/>
                    <a:moveTo>
                      <a:pt x="623" y="297"/>
                    </a:moveTo>
                    <a:cubicBezTo>
                      <a:pt x="623" y="303"/>
                      <a:pt x="618" y="307"/>
                      <a:pt x="612" y="307"/>
                    </a:cubicBezTo>
                    <a:cubicBezTo>
                      <a:pt x="607" y="307"/>
                      <a:pt x="607" y="307"/>
                      <a:pt x="607" y="307"/>
                    </a:cubicBezTo>
                    <a:cubicBezTo>
                      <a:pt x="601" y="307"/>
                      <a:pt x="597" y="303"/>
                      <a:pt x="597" y="297"/>
                    </a:cubicBezTo>
                    <a:cubicBezTo>
                      <a:pt x="597" y="291"/>
                      <a:pt x="597" y="291"/>
                      <a:pt x="597" y="291"/>
                    </a:cubicBezTo>
                    <a:cubicBezTo>
                      <a:pt x="597" y="285"/>
                      <a:pt x="601" y="280"/>
                      <a:pt x="607" y="280"/>
                    </a:cubicBezTo>
                    <a:cubicBezTo>
                      <a:pt x="612" y="280"/>
                      <a:pt x="612" y="280"/>
                      <a:pt x="612" y="280"/>
                    </a:cubicBezTo>
                    <a:cubicBezTo>
                      <a:pt x="618" y="280"/>
                      <a:pt x="623" y="285"/>
                      <a:pt x="623" y="291"/>
                    </a:cubicBezTo>
                    <a:lnTo>
                      <a:pt x="623" y="297"/>
                    </a:lnTo>
                    <a:close/>
                    <a:moveTo>
                      <a:pt x="669" y="331"/>
                    </a:moveTo>
                    <a:cubicBezTo>
                      <a:pt x="669" y="337"/>
                      <a:pt x="665" y="342"/>
                      <a:pt x="659" y="342"/>
                    </a:cubicBezTo>
                    <a:cubicBezTo>
                      <a:pt x="653" y="342"/>
                      <a:pt x="653" y="342"/>
                      <a:pt x="653" y="342"/>
                    </a:cubicBezTo>
                    <a:cubicBezTo>
                      <a:pt x="648" y="342"/>
                      <a:pt x="643" y="337"/>
                      <a:pt x="643" y="331"/>
                    </a:cubicBezTo>
                    <a:cubicBezTo>
                      <a:pt x="643" y="326"/>
                      <a:pt x="643" y="326"/>
                      <a:pt x="643" y="326"/>
                    </a:cubicBezTo>
                    <a:cubicBezTo>
                      <a:pt x="643" y="320"/>
                      <a:pt x="648" y="315"/>
                      <a:pt x="653" y="315"/>
                    </a:cubicBezTo>
                    <a:cubicBezTo>
                      <a:pt x="659" y="315"/>
                      <a:pt x="659" y="315"/>
                      <a:pt x="659" y="315"/>
                    </a:cubicBezTo>
                    <a:cubicBezTo>
                      <a:pt x="665" y="315"/>
                      <a:pt x="669" y="320"/>
                      <a:pt x="669" y="326"/>
                    </a:cubicBezTo>
                    <a:lnTo>
                      <a:pt x="669" y="331"/>
                    </a:lnTo>
                    <a:close/>
                    <a:moveTo>
                      <a:pt x="669" y="297"/>
                    </a:moveTo>
                    <a:cubicBezTo>
                      <a:pt x="669" y="303"/>
                      <a:pt x="665" y="307"/>
                      <a:pt x="659" y="307"/>
                    </a:cubicBezTo>
                    <a:cubicBezTo>
                      <a:pt x="653" y="307"/>
                      <a:pt x="653" y="307"/>
                      <a:pt x="653" y="307"/>
                    </a:cubicBezTo>
                    <a:cubicBezTo>
                      <a:pt x="648" y="307"/>
                      <a:pt x="643" y="303"/>
                      <a:pt x="643" y="297"/>
                    </a:cubicBezTo>
                    <a:cubicBezTo>
                      <a:pt x="643" y="291"/>
                      <a:pt x="643" y="291"/>
                      <a:pt x="643" y="291"/>
                    </a:cubicBezTo>
                    <a:cubicBezTo>
                      <a:pt x="643" y="285"/>
                      <a:pt x="648" y="280"/>
                      <a:pt x="653" y="280"/>
                    </a:cubicBezTo>
                    <a:cubicBezTo>
                      <a:pt x="659" y="280"/>
                      <a:pt x="659" y="280"/>
                      <a:pt x="659" y="280"/>
                    </a:cubicBezTo>
                    <a:cubicBezTo>
                      <a:pt x="665" y="280"/>
                      <a:pt x="669" y="285"/>
                      <a:pt x="669" y="291"/>
                    </a:cubicBezTo>
                    <a:lnTo>
                      <a:pt x="669" y="297"/>
                    </a:lnTo>
                    <a:close/>
                    <a:moveTo>
                      <a:pt x="937" y="318"/>
                    </a:moveTo>
                    <a:cubicBezTo>
                      <a:pt x="937" y="325"/>
                      <a:pt x="931" y="332"/>
                      <a:pt x="923" y="332"/>
                    </a:cubicBezTo>
                    <a:cubicBezTo>
                      <a:pt x="744" y="332"/>
                      <a:pt x="744" y="332"/>
                      <a:pt x="744" y="332"/>
                    </a:cubicBezTo>
                    <a:cubicBezTo>
                      <a:pt x="736" y="332"/>
                      <a:pt x="730" y="325"/>
                      <a:pt x="730" y="318"/>
                    </a:cubicBezTo>
                    <a:cubicBezTo>
                      <a:pt x="730" y="305"/>
                      <a:pt x="730" y="305"/>
                      <a:pt x="730" y="305"/>
                    </a:cubicBezTo>
                    <a:cubicBezTo>
                      <a:pt x="730" y="297"/>
                      <a:pt x="736" y="291"/>
                      <a:pt x="744" y="291"/>
                    </a:cubicBezTo>
                    <a:cubicBezTo>
                      <a:pt x="923" y="291"/>
                      <a:pt x="923" y="291"/>
                      <a:pt x="923" y="291"/>
                    </a:cubicBezTo>
                    <a:cubicBezTo>
                      <a:pt x="931" y="291"/>
                      <a:pt x="937" y="297"/>
                      <a:pt x="937" y="305"/>
                    </a:cubicBezTo>
                    <a:lnTo>
                      <a:pt x="937" y="318"/>
                    </a:lnTo>
                    <a:close/>
                  </a:path>
                </a:pathLst>
              </a:custGeom>
              <a:solidFill>
                <a:srgbClr val="4D4D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0" tIns="45720" rIns="0" bIns="45720" numCol="1" anchor="t" anchorCtr="0" compatLnSpc="1">
                <a:prstTxWarp prst="textNoShape">
                  <a:avLst/>
                </a:prstTxWarp>
                <a:noAutofit/>
              </a:bodyPr>
              <a:lstStyle/>
              <a:p>
                <a:endParaRPr lang="en-US" sz="1200" dirty="0"/>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19231" r="29354"/>
              <a:stretch/>
            </p:blipFill>
            <p:spPr>
              <a:xfrm>
                <a:off x="6786186" y="2832895"/>
                <a:ext cx="362389" cy="414315"/>
              </a:xfrm>
              <a:prstGeom prst="rect">
                <a:avLst/>
              </a:prstGeom>
            </p:spPr>
          </p:pic>
        </p:grpSp>
      </p:grpSp>
    </p:spTree>
    <p:custDataLst>
      <p:tags r:id="rId1"/>
    </p:custDataLst>
    <p:extLst>
      <p:ext uri="{BB962C8B-B14F-4D97-AF65-F5344CB8AC3E}">
        <p14:creationId xmlns:p14="http://schemas.microsoft.com/office/powerpoint/2010/main" val="3893904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79" y="181981"/>
            <a:ext cx="10969943" cy="1143000"/>
          </a:xfrm>
        </p:spPr>
        <p:txBody>
          <a:bodyPr/>
          <a:lstStyle/>
          <a:p>
            <a:r>
              <a:rPr lang="zh-CN" altLang="en-US" dirty="0" smtClean="0"/>
              <a:t>恶意软件探测服务</a:t>
            </a:r>
            <a:r>
              <a:rPr lang="en-US" altLang="zh-CN" dirty="0" smtClean="0"/>
              <a:t>-</a:t>
            </a:r>
            <a:r>
              <a:rPr lang="en-US" dirty="0"/>
              <a:t> Generic Malware </a:t>
            </a:r>
          </a:p>
        </p:txBody>
      </p:sp>
      <p:pic>
        <p:nvPicPr>
          <p:cNvPr id="2050" name="Picture 2" descr="C:\Users\vzhang\Desktop\suzhou MAM\444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3091" y="1032357"/>
            <a:ext cx="9420441" cy="527237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1" name="Group 70"/>
          <p:cNvGrpSpPr/>
          <p:nvPr/>
        </p:nvGrpSpPr>
        <p:grpSpPr>
          <a:xfrm>
            <a:off x="2263951" y="5828633"/>
            <a:ext cx="4592461" cy="545706"/>
            <a:chOff x="2735005" y="2215967"/>
            <a:chExt cx="8636289" cy="1211180"/>
          </a:xfrm>
        </p:grpSpPr>
        <p:cxnSp>
          <p:nvCxnSpPr>
            <p:cNvPr id="72" name="Straight Connector 71"/>
            <p:cNvCxnSpPr/>
            <p:nvPr/>
          </p:nvCxnSpPr>
          <p:spPr>
            <a:xfrm>
              <a:off x="7688005" y="2816380"/>
              <a:ext cx="381000" cy="0"/>
            </a:xfrm>
            <a:prstGeom prst="line">
              <a:avLst/>
            </a:prstGeom>
            <a:noFill/>
            <a:ln w="28575">
              <a:solidFill>
                <a:srgbClr val="FF0000"/>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cxnSp>
        <p:sp>
          <p:nvSpPr>
            <p:cNvPr id="73" name="Rectangle 72"/>
            <p:cNvSpPr/>
            <p:nvPr/>
          </p:nvSpPr>
          <p:spPr>
            <a:xfrm>
              <a:off x="2735005" y="2215967"/>
              <a:ext cx="4953000" cy="1211180"/>
            </a:xfrm>
            <a:prstGeom prst="rect">
              <a:avLst/>
            </a:prstGeom>
            <a:noFill/>
            <a:ln w="28575">
              <a:solidFill>
                <a:srgbClr val="FF0000"/>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endParaRPr lang="en-US" sz="2000" b="1" dirty="0" smtClean="0">
                <a:solidFill>
                  <a:schemeClr val="bg1"/>
                </a:solidFill>
                <a:ea typeface="ＭＳ Ｐゴシック" pitchFamily="-106" charset="-128"/>
              </a:endParaRPr>
            </a:p>
          </p:txBody>
        </p:sp>
        <p:sp>
          <p:nvSpPr>
            <p:cNvPr id="74" name="Rounded Rectangle 73"/>
            <p:cNvSpPr/>
            <p:nvPr/>
          </p:nvSpPr>
          <p:spPr>
            <a:xfrm>
              <a:off x="8069005" y="2360115"/>
              <a:ext cx="3302289" cy="912530"/>
            </a:xfrm>
            <a:prstGeom prst="roundRect">
              <a:avLst/>
            </a:prstGeom>
            <a:ln/>
          </p:spPr>
          <p:style>
            <a:lnRef idx="2">
              <a:schemeClr val="dk1"/>
            </a:lnRef>
            <a:fillRef idx="1">
              <a:schemeClr val="lt1"/>
            </a:fillRef>
            <a:effectRef idx="0">
              <a:schemeClr val="dk1"/>
            </a:effectRef>
            <a:fontRef idx="minor">
              <a:schemeClr val="dk1"/>
            </a:fontRef>
          </p:style>
          <p:txBody>
            <a:bodyPr lIns="0" tIns="0" rIns="0" bIns="0" rtlCol="0" anchor="ctr"/>
            <a:lstStyle/>
            <a:p>
              <a:pPr algn="ctr">
                <a:lnSpc>
                  <a:spcPct val="90000"/>
                </a:lnSpc>
              </a:pPr>
              <a:r>
                <a:rPr lang="zh-CN" altLang="en-US" dirty="0">
                  <a:solidFill>
                    <a:srgbClr val="FF0000"/>
                  </a:solidFill>
                  <a:latin typeface="+mj-ea"/>
                  <a:ea typeface="+mj-ea"/>
                </a:rPr>
                <a:t>看</a:t>
              </a:r>
              <a:r>
                <a:rPr lang="zh-CN" altLang="en-US" dirty="0" smtClean="0">
                  <a:solidFill>
                    <a:srgbClr val="FF0000"/>
                  </a:solidFill>
                  <a:latin typeface="+mj-ea"/>
                  <a:ea typeface="+mj-ea"/>
                </a:rPr>
                <a:t>见密码和用户</a:t>
              </a:r>
              <a:endParaRPr lang="en-US" dirty="0" smtClean="0">
                <a:solidFill>
                  <a:srgbClr val="FF0000"/>
                </a:solidFill>
                <a:latin typeface="+mj-ea"/>
                <a:ea typeface="+mj-ea"/>
              </a:endParaRPr>
            </a:p>
          </p:txBody>
        </p:sp>
      </p:grpSp>
    </p:spTree>
    <p:custDataLst>
      <p:tags r:id="rId1"/>
    </p:custDataLst>
    <p:extLst>
      <p:ext uri="{BB962C8B-B14F-4D97-AF65-F5344CB8AC3E}">
        <p14:creationId xmlns:p14="http://schemas.microsoft.com/office/powerpoint/2010/main" val="2830281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79" y="181981"/>
            <a:ext cx="10969943" cy="1143000"/>
          </a:xfrm>
        </p:spPr>
        <p:txBody>
          <a:bodyPr/>
          <a:lstStyle/>
          <a:p>
            <a:r>
              <a:rPr lang="zh-CN" altLang="en-US" dirty="0" smtClean="0"/>
              <a:t>恶意软件探测服务</a:t>
            </a:r>
            <a:r>
              <a:rPr lang="en-US" altLang="zh-CN" dirty="0" smtClean="0"/>
              <a:t>-</a:t>
            </a:r>
            <a:r>
              <a:rPr lang="en-US" dirty="0"/>
              <a:t> Generic Malware </a:t>
            </a:r>
          </a:p>
        </p:txBody>
      </p:sp>
      <p:pic>
        <p:nvPicPr>
          <p:cNvPr id="10242" name="Picture 2" descr="C:\Users\vzhang\Desktop\suzhou MAM\6666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0182" y="1052846"/>
            <a:ext cx="9810894" cy="4775787"/>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1" name="Group 70"/>
          <p:cNvGrpSpPr/>
          <p:nvPr/>
        </p:nvGrpSpPr>
        <p:grpSpPr>
          <a:xfrm>
            <a:off x="4425676" y="3210464"/>
            <a:ext cx="5173935" cy="642836"/>
            <a:chOff x="2735005" y="2062972"/>
            <a:chExt cx="8160030" cy="1426757"/>
          </a:xfrm>
        </p:grpSpPr>
        <p:cxnSp>
          <p:nvCxnSpPr>
            <p:cNvPr id="72" name="Straight Connector 71"/>
            <p:cNvCxnSpPr/>
            <p:nvPr/>
          </p:nvCxnSpPr>
          <p:spPr>
            <a:xfrm>
              <a:off x="7688005" y="2816380"/>
              <a:ext cx="381000" cy="0"/>
            </a:xfrm>
            <a:prstGeom prst="line">
              <a:avLst/>
            </a:prstGeom>
            <a:noFill/>
            <a:ln w="28575">
              <a:solidFill>
                <a:srgbClr val="FF0000"/>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cxnSp>
        <p:sp>
          <p:nvSpPr>
            <p:cNvPr id="73" name="Rectangle 72"/>
            <p:cNvSpPr/>
            <p:nvPr/>
          </p:nvSpPr>
          <p:spPr>
            <a:xfrm>
              <a:off x="2735005" y="2215967"/>
              <a:ext cx="4953000" cy="1211180"/>
            </a:xfrm>
            <a:prstGeom prst="rect">
              <a:avLst/>
            </a:prstGeom>
            <a:noFill/>
            <a:ln w="28575">
              <a:solidFill>
                <a:srgbClr val="FF0000"/>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endParaRPr lang="en-US" sz="2000" b="1" dirty="0" smtClean="0">
                <a:solidFill>
                  <a:schemeClr val="bg1"/>
                </a:solidFill>
                <a:ea typeface="ＭＳ Ｐゴシック" pitchFamily="-106" charset="-128"/>
              </a:endParaRPr>
            </a:p>
          </p:txBody>
        </p:sp>
        <p:sp>
          <p:nvSpPr>
            <p:cNvPr id="74" name="Rounded Rectangle 73"/>
            <p:cNvSpPr/>
            <p:nvPr/>
          </p:nvSpPr>
          <p:spPr>
            <a:xfrm>
              <a:off x="8069005" y="2062972"/>
              <a:ext cx="2826030" cy="1426757"/>
            </a:xfrm>
            <a:prstGeom prst="roundRect">
              <a:avLst/>
            </a:prstGeom>
            <a:ln/>
          </p:spPr>
          <p:style>
            <a:lnRef idx="2">
              <a:schemeClr val="dk1"/>
            </a:lnRef>
            <a:fillRef idx="1">
              <a:schemeClr val="lt1"/>
            </a:fillRef>
            <a:effectRef idx="0">
              <a:schemeClr val="dk1"/>
            </a:effectRef>
            <a:fontRef idx="minor">
              <a:schemeClr val="dk1"/>
            </a:fontRef>
          </p:style>
          <p:txBody>
            <a:bodyPr lIns="0" tIns="0" rIns="0" bIns="0" rtlCol="0" anchor="ctr"/>
            <a:lstStyle/>
            <a:p>
              <a:pPr algn="ctr">
                <a:lnSpc>
                  <a:spcPct val="90000"/>
                </a:lnSpc>
              </a:pPr>
              <a:r>
                <a:rPr lang="zh-CN" altLang="en-US" sz="1400" dirty="0" smtClean="0">
                  <a:solidFill>
                    <a:srgbClr val="FF0000"/>
                  </a:solidFill>
                  <a:latin typeface="+mj-ea"/>
                  <a:ea typeface="+mj-ea"/>
                </a:rPr>
                <a:t>可以直接恶意插入输入框，获取私人信息</a:t>
              </a:r>
              <a:endParaRPr lang="en-US" sz="1400" dirty="0" smtClean="0">
                <a:solidFill>
                  <a:srgbClr val="FF0000"/>
                </a:solidFill>
                <a:latin typeface="+mj-ea"/>
                <a:ea typeface="+mj-ea"/>
              </a:endParaRPr>
            </a:p>
          </p:txBody>
        </p:sp>
      </p:grpSp>
    </p:spTree>
    <p:custDataLst>
      <p:tags r:id="rId1"/>
    </p:custDataLst>
    <p:extLst>
      <p:ext uri="{BB962C8B-B14F-4D97-AF65-F5344CB8AC3E}">
        <p14:creationId xmlns:p14="http://schemas.microsoft.com/office/powerpoint/2010/main" val="3507827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79" y="181981"/>
            <a:ext cx="10969943" cy="1143000"/>
          </a:xfrm>
        </p:spPr>
        <p:txBody>
          <a:bodyPr/>
          <a:lstStyle/>
          <a:p>
            <a:r>
              <a:rPr lang="zh-CN" altLang="en-US" dirty="0" smtClean="0"/>
              <a:t>恶意软件探测服务</a:t>
            </a:r>
            <a:r>
              <a:rPr lang="en-US" altLang="zh-CN" dirty="0" smtClean="0"/>
              <a:t>-</a:t>
            </a:r>
            <a:r>
              <a:rPr lang="en-US" dirty="0"/>
              <a:t>Generic Malware </a:t>
            </a:r>
          </a:p>
        </p:txBody>
      </p:sp>
      <p:pic>
        <p:nvPicPr>
          <p:cNvPr id="3075" name="Picture 3" descr="C:\Users\vzhang\Desktop\pud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19" y="1743863"/>
            <a:ext cx="8687541" cy="4193309"/>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1" name="Group 70"/>
          <p:cNvGrpSpPr/>
          <p:nvPr/>
        </p:nvGrpSpPr>
        <p:grpSpPr>
          <a:xfrm>
            <a:off x="2550278" y="5391466"/>
            <a:ext cx="4438756" cy="545706"/>
            <a:chOff x="2735005" y="2215967"/>
            <a:chExt cx="7203322" cy="1211180"/>
          </a:xfrm>
        </p:grpSpPr>
        <p:cxnSp>
          <p:nvCxnSpPr>
            <p:cNvPr id="72" name="Straight Connector 71"/>
            <p:cNvCxnSpPr/>
            <p:nvPr/>
          </p:nvCxnSpPr>
          <p:spPr>
            <a:xfrm>
              <a:off x="7688005" y="2816380"/>
              <a:ext cx="381000" cy="0"/>
            </a:xfrm>
            <a:prstGeom prst="line">
              <a:avLst/>
            </a:prstGeom>
            <a:noFill/>
            <a:ln w="28575">
              <a:solidFill>
                <a:srgbClr val="FF0000"/>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cxnSp>
        <p:sp>
          <p:nvSpPr>
            <p:cNvPr id="73" name="Rectangle 72"/>
            <p:cNvSpPr/>
            <p:nvPr/>
          </p:nvSpPr>
          <p:spPr>
            <a:xfrm>
              <a:off x="2735005" y="2215967"/>
              <a:ext cx="4953000" cy="1211180"/>
            </a:xfrm>
            <a:prstGeom prst="rect">
              <a:avLst/>
            </a:prstGeom>
            <a:noFill/>
            <a:ln w="28575">
              <a:solidFill>
                <a:srgbClr val="FF0000"/>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endParaRPr lang="en-US" sz="2000" b="1" dirty="0" smtClean="0">
                <a:solidFill>
                  <a:schemeClr val="bg1"/>
                </a:solidFill>
                <a:ea typeface="ＭＳ Ｐゴシック" pitchFamily="-106" charset="-128"/>
              </a:endParaRPr>
            </a:p>
          </p:txBody>
        </p:sp>
        <p:sp>
          <p:nvSpPr>
            <p:cNvPr id="74" name="Rounded Rectangle 73"/>
            <p:cNvSpPr/>
            <p:nvPr/>
          </p:nvSpPr>
          <p:spPr>
            <a:xfrm>
              <a:off x="8069005" y="2215969"/>
              <a:ext cx="1869322" cy="1056678"/>
            </a:xfrm>
            <a:prstGeom prst="roundRect">
              <a:avLst/>
            </a:prstGeom>
            <a:ln/>
          </p:spPr>
          <p:style>
            <a:lnRef idx="2">
              <a:schemeClr val="dk1"/>
            </a:lnRef>
            <a:fillRef idx="1">
              <a:schemeClr val="lt1"/>
            </a:fillRef>
            <a:effectRef idx="0">
              <a:schemeClr val="dk1"/>
            </a:effectRef>
            <a:fontRef idx="minor">
              <a:schemeClr val="dk1"/>
            </a:fontRef>
          </p:style>
          <p:txBody>
            <a:bodyPr lIns="0" tIns="0" rIns="0" bIns="0" rtlCol="0" anchor="ctr"/>
            <a:lstStyle/>
            <a:p>
              <a:pPr algn="ctr">
                <a:lnSpc>
                  <a:spcPct val="90000"/>
                </a:lnSpc>
              </a:pPr>
              <a:r>
                <a:rPr lang="zh-CN" altLang="en-US" sz="1600" dirty="0">
                  <a:solidFill>
                    <a:srgbClr val="FF0000"/>
                  </a:solidFill>
                  <a:latin typeface="+mj-ea"/>
                  <a:ea typeface="+mj-ea"/>
                </a:rPr>
                <a:t>看</a:t>
              </a:r>
              <a:r>
                <a:rPr lang="zh-CN" altLang="en-US" sz="1600" dirty="0" smtClean="0">
                  <a:solidFill>
                    <a:srgbClr val="FF0000"/>
                  </a:solidFill>
                  <a:latin typeface="+mj-ea"/>
                  <a:ea typeface="+mj-ea"/>
                </a:rPr>
                <a:t>见密码和用户</a:t>
              </a:r>
              <a:endParaRPr lang="en-US" sz="1600" dirty="0" smtClean="0">
                <a:solidFill>
                  <a:srgbClr val="FF0000"/>
                </a:solidFill>
                <a:latin typeface="+mj-ea"/>
                <a:ea typeface="+mj-ea"/>
              </a:endParaRPr>
            </a:p>
          </p:txBody>
        </p:sp>
      </p:grpSp>
      <p:pic>
        <p:nvPicPr>
          <p:cNvPr id="3074" name="Picture 2" descr="C:\Users\vzhang\Desktop\puf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18" y="753480"/>
            <a:ext cx="12111451" cy="5799719"/>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0" name="Group 9"/>
          <p:cNvGrpSpPr/>
          <p:nvPr/>
        </p:nvGrpSpPr>
        <p:grpSpPr>
          <a:xfrm>
            <a:off x="3122612" y="3952334"/>
            <a:ext cx="5334000" cy="607491"/>
            <a:chOff x="2735005" y="2078837"/>
            <a:chExt cx="8383231" cy="1348310"/>
          </a:xfrm>
        </p:grpSpPr>
        <p:cxnSp>
          <p:nvCxnSpPr>
            <p:cNvPr id="11" name="Straight Connector 10"/>
            <p:cNvCxnSpPr/>
            <p:nvPr/>
          </p:nvCxnSpPr>
          <p:spPr>
            <a:xfrm>
              <a:off x="7688005" y="2816380"/>
              <a:ext cx="381000" cy="0"/>
            </a:xfrm>
            <a:prstGeom prst="line">
              <a:avLst/>
            </a:prstGeom>
            <a:noFill/>
            <a:ln w="28575">
              <a:solidFill>
                <a:srgbClr val="FF0000"/>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cxnSp>
        <p:sp>
          <p:nvSpPr>
            <p:cNvPr id="12" name="Rectangle 11"/>
            <p:cNvSpPr/>
            <p:nvPr/>
          </p:nvSpPr>
          <p:spPr>
            <a:xfrm>
              <a:off x="2735005" y="2215967"/>
              <a:ext cx="4953000" cy="1211180"/>
            </a:xfrm>
            <a:prstGeom prst="rect">
              <a:avLst/>
            </a:prstGeom>
            <a:noFill/>
            <a:ln w="28575">
              <a:solidFill>
                <a:srgbClr val="FF0000"/>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endParaRPr lang="en-US" sz="2000" b="1" dirty="0" smtClean="0">
                <a:solidFill>
                  <a:schemeClr val="bg1"/>
                </a:solidFill>
                <a:ea typeface="ＭＳ Ｐゴシック" pitchFamily="-106" charset="-128"/>
              </a:endParaRPr>
            </a:p>
          </p:txBody>
        </p:sp>
        <p:sp>
          <p:nvSpPr>
            <p:cNvPr id="13" name="Rounded Rectangle 12"/>
            <p:cNvSpPr/>
            <p:nvPr/>
          </p:nvSpPr>
          <p:spPr>
            <a:xfrm>
              <a:off x="8069005" y="2078837"/>
              <a:ext cx="3049231" cy="1348310"/>
            </a:xfrm>
            <a:prstGeom prst="roundRect">
              <a:avLst/>
            </a:prstGeom>
            <a:ln/>
          </p:spPr>
          <p:style>
            <a:lnRef idx="2">
              <a:schemeClr val="dk1"/>
            </a:lnRef>
            <a:fillRef idx="1">
              <a:schemeClr val="lt1"/>
            </a:fillRef>
            <a:effectRef idx="0">
              <a:schemeClr val="dk1"/>
            </a:effectRef>
            <a:fontRef idx="minor">
              <a:schemeClr val="dk1"/>
            </a:fontRef>
          </p:style>
          <p:txBody>
            <a:bodyPr lIns="0" tIns="0" rIns="0" bIns="0" rtlCol="0" anchor="ctr"/>
            <a:lstStyle/>
            <a:p>
              <a:pPr algn="ctr">
                <a:lnSpc>
                  <a:spcPct val="90000"/>
                </a:lnSpc>
              </a:pPr>
              <a:r>
                <a:rPr lang="zh-CN" altLang="en-US" sz="1100" dirty="0" smtClean="0">
                  <a:solidFill>
                    <a:srgbClr val="FF0000"/>
                  </a:solidFill>
                  <a:latin typeface="+mj-ea"/>
                  <a:ea typeface="+mj-ea"/>
                </a:rPr>
                <a:t>被恶意修改了，点击链接，很可能指向的就是钓鱼网站了</a:t>
              </a:r>
              <a:endParaRPr lang="en-US" sz="1100" dirty="0" smtClean="0">
                <a:solidFill>
                  <a:srgbClr val="FF0000"/>
                </a:solidFill>
                <a:latin typeface="+mj-ea"/>
                <a:ea typeface="+mj-ea"/>
              </a:endParaRPr>
            </a:p>
          </p:txBody>
        </p:sp>
      </p:grpSp>
      <p:grpSp>
        <p:nvGrpSpPr>
          <p:cNvPr id="14" name="Group 13"/>
          <p:cNvGrpSpPr/>
          <p:nvPr/>
        </p:nvGrpSpPr>
        <p:grpSpPr>
          <a:xfrm>
            <a:off x="3822118" y="3961226"/>
            <a:ext cx="5631604" cy="2237184"/>
            <a:chOff x="-681821" y="1763046"/>
            <a:chExt cx="9894442" cy="2630239"/>
          </a:xfrm>
        </p:grpSpPr>
        <p:cxnSp>
          <p:nvCxnSpPr>
            <p:cNvPr id="15" name="Straight Connector 14"/>
            <p:cNvCxnSpPr/>
            <p:nvPr/>
          </p:nvCxnSpPr>
          <p:spPr>
            <a:xfrm>
              <a:off x="9212621" y="1763046"/>
              <a:ext cx="0" cy="315791"/>
            </a:xfrm>
            <a:prstGeom prst="line">
              <a:avLst/>
            </a:prstGeom>
            <a:noFill/>
            <a:ln w="28575">
              <a:solidFill>
                <a:srgbClr val="FF0000"/>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cxnSp>
        <p:sp>
          <p:nvSpPr>
            <p:cNvPr id="17" name="Rounded Rectangle 16"/>
            <p:cNvSpPr/>
            <p:nvPr/>
          </p:nvSpPr>
          <p:spPr>
            <a:xfrm>
              <a:off x="-681821" y="3044975"/>
              <a:ext cx="3049231" cy="1348310"/>
            </a:xfrm>
            <a:prstGeom prst="roundRect">
              <a:avLst/>
            </a:prstGeom>
            <a:ln/>
          </p:spPr>
          <p:style>
            <a:lnRef idx="2">
              <a:schemeClr val="dk1"/>
            </a:lnRef>
            <a:fillRef idx="1">
              <a:schemeClr val="lt1"/>
            </a:fillRef>
            <a:effectRef idx="0">
              <a:schemeClr val="dk1"/>
            </a:effectRef>
            <a:fontRef idx="minor">
              <a:schemeClr val="dk1"/>
            </a:fontRef>
          </p:style>
          <p:txBody>
            <a:bodyPr lIns="0" tIns="0" rIns="0" bIns="0" rtlCol="0" anchor="ctr"/>
            <a:lstStyle/>
            <a:p>
              <a:pPr algn="ctr">
                <a:lnSpc>
                  <a:spcPct val="90000"/>
                </a:lnSpc>
              </a:pPr>
              <a:r>
                <a:rPr lang="zh-CN" altLang="en-US" sz="1100" dirty="0" smtClean="0">
                  <a:solidFill>
                    <a:srgbClr val="FF0000"/>
                  </a:solidFill>
                  <a:latin typeface="+mj-ea"/>
                  <a:ea typeface="+mj-ea"/>
                </a:rPr>
                <a:t>又或者指向的是一个看似正常站点（</a:t>
              </a:r>
              <a:r>
                <a:rPr lang="en-US" altLang="zh-CN" sz="1100" dirty="0" smtClean="0">
                  <a:solidFill>
                    <a:srgbClr val="FF0000"/>
                  </a:solidFill>
                  <a:latin typeface="+mj-ea"/>
                  <a:ea typeface="+mj-ea"/>
                </a:rPr>
                <a:t>Hacked</a:t>
              </a:r>
              <a:r>
                <a:rPr lang="zh-CN" altLang="en-US" sz="1100" dirty="0" smtClean="0">
                  <a:solidFill>
                    <a:srgbClr val="FF0000"/>
                  </a:solidFill>
                  <a:latin typeface="+mj-ea"/>
                  <a:ea typeface="+mj-ea"/>
                </a:rPr>
                <a:t>），诱导下载一个</a:t>
              </a:r>
              <a:r>
                <a:rPr lang="en-US" altLang="zh-CN" sz="1100" dirty="0" smtClean="0">
                  <a:solidFill>
                    <a:srgbClr val="FF0000"/>
                  </a:solidFill>
                  <a:latin typeface="+mj-ea"/>
                  <a:ea typeface="+mj-ea"/>
                </a:rPr>
                <a:t>JS</a:t>
              </a:r>
              <a:r>
                <a:rPr lang="zh-CN" altLang="en-US" sz="1100" dirty="0" smtClean="0">
                  <a:solidFill>
                    <a:srgbClr val="FF0000"/>
                  </a:solidFill>
                  <a:latin typeface="+mj-ea"/>
                  <a:ea typeface="+mj-ea"/>
                </a:rPr>
                <a:t>，从而形成</a:t>
              </a:r>
              <a:r>
                <a:rPr lang="en-US" altLang="zh-CN" sz="1100" dirty="0" smtClean="0">
                  <a:solidFill>
                    <a:srgbClr val="FF0000"/>
                  </a:solidFill>
                  <a:latin typeface="+mj-ea"/>
                  <a:ea typeface="+mj-ea"/>
                </a:rPr>
                <a:t>URL Injection</a:t>
              </a:r>
              <a:endParaRPr lang="en-US" sz="1100" dirty="0" smtClean="0">
                <a:solidFill>
                  <a:srgbClr val="FF0000"/>
                </a:solidFill>
                <a:latin typeface="+mj-ea"/>
                <a:ea typeface="+mj-ea"/>
              </a:endParaRPr>
            </a:p>
          </p:txBody>
        </p:sp>
      </p:grpSp>
    </p:spTree>
    <p:custDataLst>
      <p:tags r:id="rId1"/>
    </p:custDataLst>
    <p:extLst>
      <p:ext uri="{BB962C8B-B14F-4D97-AF65-F5344CB8AC3E}">
        <p14:creationId xmlns:p14="http://schemas.microsoft.com/office/powerpoint/2010/main" val="2020517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brightnessContrast bright="6000"/>
                    </a14:imgEffect>
                  </a14:imgLayer>
                </a14:imgProps>
              </a:ext>
              <a:ext uri="{28A0092B-C50C-407E-A947-70E740481C1C}">
                <a14:useLocalDpi xmlns:a14="http://schemas.microsoft.com/office/drawing/2010/main" val="0"/>
              </a:ext>
            </a:extLst>
          </a:blip>
          <a:stretch>
            <a:fillRect/>
          </a:stretch>
        </p:blipFill>
        <p:spPr>
          <a:xfrm>
            <a:off x="7031657" y="76200"/>
            <a:ext cx="4930155" cy="2648689"/>
          </a:xfrm>
          <a:prstGeom prst="rect">
            <a:avLst/>
          </a:prstGeom>
          <a:ln>
            <a:noFill/>
          </a:ln>
          <a:effectLst>
            <a:softEdge rad="112500"/>
          </a:effectLst>
        </p:spPr>
      </p:pic>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4612" y="78085"/>
            <a:ext cx="2971800" cy="2889250"/>
          </a:xfrm>
          <a:prstGeom prst="rect">
            <a:avLst/>
          </a:prstGeom>
          <a:ln>
            <a:noFill/>
          </a:ln>
          <a:effectLst>
            <a:softEdge rad="112500"/>
          </a:effectLst>
        </p:spPr>
      </p:pic>
      <p:sp>
        <p:nvSpPr>
          <p:cNvPr id="2" name="TextBox 1"/>
          <p:cNvSpPr txBox="1"/>
          <p:nvPr/>
        </p:nvSpPr>
        <p:spPr>
          <a:xfrm>
            <a:off x="203147" y="2512874"/>
            <a:ext cx="11782531" cy="1754326"/>
          </a:xfrm>
          <a:prstGeom prst="rect">
            <a:avLst/>
          </a:prstGeom>
          <a:noFill/>
        </p:spPr>
        <p:txBody>
          <a:bodyPr wrap="square" rtlCol="0">
            <a:spAutoFit/>
          </a:bodyPr>
          <a:lstStyle/>
          <a:p>
            <a:pPr algn="ctr"/>
            <a:r>
              <a:rPr lang="en-US" sz="5400" dirty="0" smtClean="0">
                <a:solidFill>
                  <a:srgbClr val="4D4F53"/>
                </a:solidFill>
              </a:rPr>
              <a:t>It’s time to </a:t>
            </a:r>
            <a:r>
              <a:rPr lang="en-US" sz="5400" b="1" dirty="0" smtClean="0">
                <a:solidFill>
                  <a:srgbClr val="C00000"/>
                </a:solidFill>
              </a:rPr>
              <a:t>rethink</a:t>
            </a:r>
            <a:r>
              <a:rPr lang="en-US" sz="5400" dirty="0" smtClean="0">
                <a:solidFill>
                  <a:srgbClr val="2C6C8C"/>
                </a:solidFill>
              </a:rPr>
              <a:t> </a:t>
            </a:r>
            <a:r>
              <a:rPr lang="en-US" sz="5400" dirty="0" smtClean="0">
                <a:solidFill>
                  <a:srgbClr val="4D4F53"/>
                </a:solidFill>
              </a:rPr>
              <a:t>security</a:t>
            </a:r>
          </a:p>
          <a:p>
            <a:pPr algn="ctr"/>
            <a:r>
              <a:rPr lang="zh-CN" altLang="en-US" sz="5400" dirty="0" smtClean="0">
                <a:solidFill>
                  <a:srgbClr val="4D4F53"/>
                </a:solidFill>
              </a:rPr>
              <a:t>是时候</a:t>
            </a:r>
            <a:r>
              <a:rPr lang="zh-CN" altLang="en-US" sz="5400" dirty="0" smtClean="0">
                <a:solidFill>
                  <a:srgbClr val="FF0000"/>
                </a:solidFill>
              </a:rPr>
              <a:t>重新思考</a:t>
            </a:r>
            <a:r>
              <a:rPr lang="zh-CN" altLang="en-US" sz="5400" dirty="0" smtClean="0">
                <a:solidFill>
                  <a:srgbClr val="4D4F53"/>
                </a:solidFill>
              </a:rPr>
              <a:t>安全</a:t>
            </a:r>
            <a:endParaRPr lang="en-US" sz="5400" dirty="0">
              <a:solidFill>
                <a:srgbClr val="4D4F53"/>
              </a:solidFill>
            </a:endParaRPr>
          </a:p>
        </p:txBody>
      </p:sp>
      <p:pic>
        <p:nvPicPr>
          <p:cNvPr id="4" name="Picture 3"/>
          <p:cNvPicPr>
            <a:picLocks noChangeAspect="1"/>
          </p:cNvPicPr>
          <p:nvPr/>
        </p:nvPicPr>
        <p:blipFill>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sharpenSoften amount="-50000"/>
                    </a14:imgEffect>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4612" y="4092679"/>
            <a:ext cx="4235081" cy="2338826"/>
          </a:xfrm>
          <a:prstGeom prst="rect">
            <a:avLst/>
          </a:prstGeom>
          <a:ln>
            <a:noFill/>
          </a:ln>
          <a:effectLst>
            <a:softEdge rad="112500"/>
          </a:effectLst>
        </p:spPr>
      </p:pic>
      <p:sp>
        <p:nvSpPr>
          <p:cNvPr id="6" name="TextBox 5"/>
          <p:cNvSpPr txBox="1"/>
          <p:nvPr/>
        </p:nvSpPr>
        <p:spPr>
          <a:xfrm>
            <a:off x="6121257" y="4695397"/>
            <a:ext cx="4495800" cy="1371601"/>
          </a:xfrm>
          <a:prstGeom prst="rect">
            <a:avLst/>
          </a:prstGeom>
          <a:noFill/>
        </p:spPr>
        <p:txBody>
          <a:bodyPr wrap="none" lIns="0" tIns="0" rIns="0" bIns="0" rtlCol="0">
            <a:noAutofit/>
          </a:bodyPr>
          <a:lstStyle/>
          <a:p>
            <a:pPr algn="ctr">
              <a:lnSpc>
                <a:spcPct val="90000"/>
              </a:lnSpc>
              <a:spcAft>
                <a:spcPts val="600"/>
              </a:spcAft>
            </a:pPr>
            <a:r>
              <a:rPr lang="zh-CN" altLang="en-US" sz="2000" dirty="0" smtClean="0">
                <a:solidFill>
                  <a:schemeClr val="tx2"/>
                </a:solidFill>
                <a:effectLst>
                  <a:outerShdw blurRad="38100" dist="25400" dir="2700000" algn="tl">
                    <a:srgbClr val="000000">
                      <a:alpha val="0"/>
                    </a:srgbClr>
                  </a:outerShdw>
                </a:effectLst>
                <a:latin typeface="Microsoft YaHei" panose="020B0503020204020204" pitchFamily="34" charset="-122"/>
                <a:ea typeface="Microsoft YaHei" panose="020B0503020204020204" pitchFamily="34" charset="-122"/>
              </a:rPr>
              <a:t>对手已经采用整合攻击平台</a:t>
            </a:r>
            <a:endParaRPr lang="en-US" altLang="zh-CN" sz="2000" dirty="0" smtClean="0">
              <a:solidFill>
                <a:schemeClr val="tx2"/>
              </a:solidFill>
              <a:effectLst>
                <a:outerShdw blurRad="38100" dist="25400" dir="2700000" algn="tl">
                  <a:srgbClr val="000000">
                    <a:alpha val="0"/>
                  </a:srgbClr>
                </a:outerShdw>
              </a:effectLst>
              <a:latin typeface="Microsoft YaHei" panose="020B0503020204020204" pitchFamily="34" charset="-122"/>
              <a:ea typeface="Microsoft YaHei" panose="020B0503020204020204" pitchFamily="34" charset="-122"/>
            </a:endParaRPr>
          </a:p>
          <a:p>
            <a:pPr algn="ctr">
              <a:lnSpc>
                <a:spcPct val="90000"/>
              </a:lnSpc>
              <a:spcAft>
                <a:spcPts val="600"/>
              </a:spcAft>
            </a:pPr>
            <a:r>
              <a:rPr lang="zh-CN" altLang="en-US" sz="2000" kern="1200" dirty="0" smtClean="0">
                <a:solidFill>
                  <a:schemeClr val="tx2"/>
                </a:solidFill>
                <a:effectLst>
                  <a:outerShdw blurRad="38100" dist="25400" dir="2700000" algn="tl">
                    <a:srgbClr val="000000">
                      <a:alpha val="0"/>
                    </a:srgbClr>
                  </a:outerShdw>
                </a:effectLst>
                <a:latin typeface="Microsoft YaHei" panose="020B0503020204020204" pitchFamily="34" charset="-122"/>
                <a:ea typeface="Microsoft YaHei" panose="020B0503020204020204" pitchFamily="34" charset="-122"/>
              </a:rPr>
              <a:t>可以高频的变化打击方法和目标</a:t>
            </a:r>
            <a:endParaRPr lang="en-US" altLang="zh-CN" sz="2000" kern="1200" dirty="0" smtClean="0">
              <a:solidFill>
                <a:schemeClr val="tx2"/>
              </a:solidFill>
              <a:effectLst>
                <a:outerShdw blurRad="38100" dist="25400" dir="2700000" algn="tl">
                  <a:srgbClr val="000000">
                    <a:alpha val="0"/>
                  </a:srgbClr>
                </a:outerShdw>
              </a:effectLst>
              <a:latin typeface="Microsoft YaHei" panose="020B0503020204020204" pitchFamily="34" charset="-122"/>
              <a:ea typeface="Microsoft YaHei" panose="020B0503020204020204" pitchFamily="34" charset="-122"/>
            </a:endParaRPr>
          </a:p>
          <a:p>
            <a:pPr algn="ctr">
              <a:lnSpc>
                <a:spcPct val="90000"/>
              </a:lnSpc>
              <a:spcAft>
                <a:spcPts val="600"/>
              </a:spcAft>
            </a:pPr>
            <a:r>
              <a:rPr lang="zh-CN" altLang="en-US" sz="2000" dirty="0" smtClean="0">
                <a:solidFill>
                  <a:schemeClr val="tx2"/>
                </a:solidFill>
                <a:effectLst>
                  <a:outerShdw blurRad="38100" dist="25400" dir="2700000" algn="tl">
                    <a:srgbClr val="000000">
                      <a:alpha val="0"/>
                    </a:srgbClr>
                  </a:outerShdw>
                </a:effectLst>
                <a:latin typeface="Microsoft YaHei" panose="020B0503020204020204" pitchFamily="34" charset="-122"/>
                <a:ea typeface="Microsoft YaHei" panose="020B0503020204020204" pitchFamily="34" charset="-122"/>
              </a:rPr>
              <a:t>传统防护体系在对抗中没有优势</a:t>
            </a:r>
            <a:endParaRPr lang="en-US" altLang="zh-CN" sz="2000" dirty="0" smtClean="0">
              <a:solidFill>
                <a:schemeClr val="tx2"/>
              </a:solidFill>
              <a:effectLst>
                <a:outerShdw blurRad="38100" dist="25400" dir="2700000" algn="tl">
                  <a:srgbClr val="000000">
                    <a:alpha val="0"/>
                  </a:srgbClr>
                </a:outerShdw>
              </a:effectLst>
              <a:latin typeface="Microsoft YaHei" panose="020B0503020204020204" pitchFamily="34" charset="-122"/>
              <a:ea typeface="Microsoft YaHei" panose="020B0503020204020204" pitchFamily="34" charset="-122"/>
            </a:endParaRPr>
          </a:p>
          <a:p>
            <a:pPr algn="ctr">
              <a:lnSpc>
                <a:spcPct val="90000"/>
              </a:lnSpc>
              <a:spcAft>
                <a:spcPts val="600"/>
              </a:spcAft>
            </a:pPr>
            <a:r>
              <a:rPr lang="zh-CN" altLang="en-US" sz="2000" kern="1200" dirty="0" smtClean="0">
                <a:solidFill>
                  <a:schemeClr val="tx2"/>
                </a:solidFill>
                <a:effectLst>
                  <a:outerShdw blurRad="38100" dist="25400" dir="2700000" algn="tl">
                    <a:srgbClr val="000000">
                      <a:alpha val="0"/>
                    </a:srgbClr>
                  </a:outerShdw>
                </a:effectLst>
                <a:latin typeface="Microsoft YaHei" panose="020B0503020204020204" pitchFamily="34" charset="-122"/>
                <a:ea typeface="Microsoft YaHei" panose="020B0503020204020204" pitchFamily="34" charset="-122"/>
              </a:rPr>
              <a:t>应用层攻击与正常业务越来越难区分</a:t>
            </a:r>
            <a:endParaRPr lang="en-US" sz="2000" kern="1200" dirty="0" err="1" smtClean="0">
              <a:solidFill>
                <a:schemeClr val="tx2"/>
              </a:solidFill>
              <a:effectLst>
                <a:outerShdw blurRad="38100" dist="25400" dir="2700000" algn="tl">
                  <a:srgbClr val="000000">
                    <a:alpha val="0"/>
                  </a:srgbClr>
                </a:outerShdw>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668037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79" y="181981"/>
            <a:ext cx="10969943" cy="1143000"/>
          </a:xfrm>
        </p:spPr>
        <p:txBody>
          <a:bodyPr/>
          <a:lstStyle/>
          <a:p>
            <a:r>
              <a:rPr lang="zh-CN" altLang="en-US" dirty="0" smtClean="0"/>
              <a:t>恶意软件探测服务</a:t>
            </a:r>
            <a:r>
              <a:rPr lang="en-US" altLang="zh-CN" dirty="0" smtClean="0"/>
              <a:t>-</a:t>
            </a:r>
            <a:r>
              <a:rPr lang="en-US" dirty="0"/>
              <a:t>HTML Integrity</a:t>
            </a:r>
          </a:p>
        </p:txBody>
      </p:sp>
      <p:pic>
        <p:nvPicPr>
          <p:cNvPr id="4098" name="Picture 2" descr="C:\Users\vzhang\Desktop\xingy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96" y="1436608"/>
            <a:ext cx="8148806" cy="4019805"/>
          </a:xfrm>
          <a:prstGeom prst="rect">
            <a:avLst/>
          </a:prstGeom>
          <a:noFill/>
          <a:extLst>
            <a:ext uri="{909E8E84-426E-40dd-AFC4-6F175D3DCCD1}">
              <a14:hiddenFill xmlns:a14="http://schemas.microsoft.com/office/drawing/2010/main" xmlns="">
                <a:solidFill>
                  <a:srgbClr val="FFFFFF"/>
                </a:solidFill>
              </a14:hiddenFill>
            </a:ext>
          </a:extLst>
        </p:spPr>
      </p:pic>
      <p:pic>
        <p:nvPicPr>
          <p:cNvPr id="4100" name="Picture 4" descr="C:\Users\vzhang\Desktop\paixe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346" y="785071"/>
            <a:ext cx="10541244" cy="532940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1" name="Group 70"/>
          <p:cNvGrpSpPr/>
          <p:nvPr/>
        </p:nvGrpSpPr>
        <p:grpSpPr>
          <a:xfrm>
            <a:off x="7353686" y="4267295"/>
            <a:ext cx="4099904" cy="545706"/>
            <a:chOff x="2735005" y="2215967"/>
            <a:chExt cx="7203322" cy="1211180"/>
          </a:xfrm>
        </p:grpSpPr>
        <p:cxnSp>
          <p:nvCxnSpPr>
            <p:cNvPr id="72" name="Straight Connector 71"/>
            <p:cNvCxnSpPr/>
            <p:nvPr/>
          </p:nvCxnSpPr>
          <p:spPr>
            <a:xfrm>
              <a:off x="7688005" y="2816380"/>
              <a:ext cx="381000" cy="0"/>
            </a:xfrm>
            <a:prstGeom prst="line">
              <a:avLst/>
            </a:prstGeom>
            <a:noFill/>
            <a:ln w="28575">
              <a:solidFill>
                <a:srgbClr val="FF0000"/>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cxnSp>
        <p:sp>
          <p:nvSpPr>
            <p:cNvPr id="73" name="Rectangle 72"/>
            <p:cNvSpPr/>
            <p:nvPr/>
          </p:nvSpPr>
          <p:spPr>
            <a:xfrm>
              <a:off x="2735005" y="2215967"/>
              <a:ext cx="4953000" cy="1211180"/>
            </a:xfrm>
            <a:prstGeom prst="rect">
              <a:avLst/>
            </a:prstGeom>
            <a:noFill/>
            <a:ln w="28575">
              <a:solidFill>
                <a:srgbClr val="FF0000"/>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endParaRPr lang="en-US" sz="2000" b="1" dirty="0" smtClean="0">
                <a:solidFill>
                  <a:schemeClr val="bg1"/>
                </a:solidFill>
                <a:ea typeface="ＭＳ Ｐゴシック" pitchFamily="-106" charset="-128"/>
              </a:endParaRPr>
            </a:p>
          </p:txBody>
        </p:sp>
        <p:sp>
          <p:nvSpPr>
            <p:cNvPr id="74" name="Rounded Rectangle 73"/>
            <p:cNvSpPr/>
            <p:nvPr/>
          </p:nvSpPr>
          <p:spPr>
            <a:xfrm>
              <a:off x="8069005" y="2360115"/>
              <a:ext cx="1869322" cy="912529"/>
            </a:xfrm>
            <a:prstGeom prst="roundRect">
              <a:avLst/>
            </a:prstGeom>
            <a:ln/>
          </p:spPr>
          <p:style>
            <a:lnRef idx="2">
              <a:schemeClr val="dk1"/>
            </a:lnRef>
            <a:fillRef idx="1">
              <a:schemeClr val="lt1"/>
            </a:fillRef>
            <a:effectRef idx="0">
              <a:schemeClr val="dk1"/>
            </a:effectRef>
            <a:fontRef idx="minor">
              <a:schemeClr val="dk1"/>
            </a:fontRef>
          </p:style>
          <p:txBody>
            <a:bodyPr lIns="0" tIns="0" rIns="0" bIns="0" rtlCol="0" anchor="ctr"/>
            <a:lstStyle/>
            <a:p>
              <a:pPr algn="ctr">
                <a:lnSpc>
                  <a:spcPct val="90000"/>
                </a:lnSpc>
              </a:pPr>
              <a:r>
                <a:rPr lang="zh-CN" altLang="en-US" sz="1100" dirty="0" smtClean="0">
                  <a:solidFill>
                    <a:srgbClr val="FF0000"/>
                  </a:solidFill>
                  <a:latin typeface="+mj-ea"/>
                  <a:ea typeface="+mj-ea"/>
                </a:rPr>
                <a:t>恶意的链接</a:t>
              </a:r>
              <a:endParaRPr lang="en-US" sz="1100" dirty="0" smtClean="0">
                <a:solidFill>
                  <a:srgbClr val="FF0000"/>
                </a:solidFill>
                <a:latin typeface="+mj-ea"/>
                <a:ea typeface="+mj-ea"/>
              </a:endParaRPr>
            </a:p>
          </p:txBody>
        </p:sp>
      </p:grpSp>
      <p:grpSp>
        <p:nvGrpSpPr>
          <p:cNvPr id="10" name="Group 9"/>
          <p:cNvGrpSpPr/>
          <p:nvPr/>
        </p:nvGrpSpPr>
        <p:grpSpPr>
          <a:xfrm>
            <a:off x="3116493" y="4813001"/>
            <a:ext cx="5205471" cy="1301472"/>
            <a:chOff x="2735005" y="2215967"/>
            <a:chExt cx="7203322" cy="1211180"/>
          </a:xfrm>
        </p:grpSpPr>
        <p:cxnSp>
          <p:nvCxnSpPr>
            <p:cNvPr id="11" name="Straight Connector 10"/>
            <p:cNvCxnSpPr/>
            <p:nvPr/>
          </p:nvCxnSpPr>
          <p:spPr>
            <a:xfrm>
              <a:off x="7688005" y="2816380"/>
              <a:ext cx="381000" cy="0"/>
            </a:xfrm>
            <a:prstGeom prst="line">
              <a:avLst/>
            </a:prstGeom>
            <a:noFill/>
            <a:ln w="28575">
              <a:solidFill>
                <a:srgbClr val="FF0000"/>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cxnSp>
        <p:sp>
          <p:nvSpPr>
            <p:cNvPr id="12" name="Rectangle 11"/>
            <p:cNvSpPr/>
            <p:nvPr/>
          </p:nvSpPr>
          <p:spPr>
            <a:xfrm>
              <a:off x="2735005" y="2215967"/>
              <a:ext cx="4953000" cy="1211180"/>
            </a:xfrm>
            <a:prstGeom prst="rect">
              <a:avLst/>
            </a:prstGeom>
            <a:noFill/>
            <a:ln w="28575">
              <a:solidFill>
                <a:srgbClr val="FF0000"/>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endParaRPr lang="en-US" sz="2000" b="1" dirty="0" smtClean="0">
                <a:solidFill>
                  <a:schemeClr val="bg1"/>
                </a:solidFill>
                <a:ea typeface="ＭＳ Ｐゴシック" pitchFamily="-106" charset="-128"/>
              </a:endParaRPr>
            </a:p>
          </p:txBody>
        </p:sp>
        <p:sp>
          <p:nvSpPr>
            <p:cNvPr id="13" name="Rounded Rectangle 12"/>
            <p:cNvSpPr/>
            <p:nvPr/>
          </p:nvSpPr>
          <p:spPr>
            <a:xfrm>
              <a:off x="8069005" y="2360115"/>
              <a:ext cx="1869322" cy="912529"/>
            </a:xfrm>
            <a:prstGeom prst="roundRect">
              <a:avLst/>
            </a:prstGeom>
            <a:ln/>
          </p:spPr>
          <p:style>
            <a:lnRef idx="2">
              <a:schemeClr val="dk1"/>
            </a:lnRef>
            <a:fillRef idx="1">
              <a:schemeClr val="lt1"/>
            </a:fillRef>
            <a:effectRef idx="0">
              <a:schemeClr val="dk1"/>
            </a:effectRef>
            <a:fontRef idx="minor">
              <a:schemeClr val="dk1"/>
            </a:fontRef>
          </p:style>
          <p:txBody>
            <a:bodyPr lIns="0" tIns="0" rIns="0" bIns="0" rtlCol="0" anchor="ctr"/>
            <a:lstStyle/>
            <a:p>
              <a:pPr algn="ctr">
                <a:lnSpc>
                  <a:spcPct val="90000"/>
                </a:lnSpc>
              </a:pPr>
              <a:r>
                <a:rPr lang="zh-CN" altLang="en-US" sz="1100" dirty="0" smtClean="0">
                  <a:solidFill>
                    <a:srgbClr val="FF0000"/>
                  </a:solidFill>
                  <a:latin typeface="+mj-ea"/>
                  <a:ea typeface="+mj-ea"/>
                </a:rPr>
                <a:t>这个是恶意添加的信用卡关联界面，直接就可以获取所有信息了</a:t>
              </a:r>
              <a:endParaRPr lang="en-US" sz="1100" dirty="0" smtClean="0">
                <a:solidFill>
                  <a:srgbClr val="FF0000"/>
                </a:solidFill>
                <a:latin typeface="+mj-ea"/>
                <a:ea typeface="+mj-ea"/>
              </a:endParaRPr>
            </a:p>
          </p:txBody>
        </p:sp>
      </p:grpSp>
    </p:spTree>
    <p:custDataLst>
      <p:tags r:id="rId1"/>
    </p:custDataLst>
    <p:extLst>
      <p:ext uri="{BB962C8B-B14F-4D97-AF65-F5344CB8AC3E}">
        <p14:creationId xmlns:p14="http://schemas.microsoft.com/office/powerpoint/2010/main" val="65903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1295063" y="3429000"/>
            <a:ext cx="9598700" cy="0"/>
          </a:xfrm>
          <a:prstGeom prst="line">
            <a:avLst/>
          </a:prstGeom>
          <a:ln w="190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105561" y="838200"/>
            <a:ext cx="0" cy="5181600"/>
          </a:xfrm>
          <a:prstGeom prst="line">
            <a:avLst/>
          </a:prstGeom>
          <a:ln w="190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81979" y="181981"/>
            <a:ext cx="10969943" cy="1143000"/>
          </a:xfrm>
        </p:spPr>
        <p:txBody>
          <a:bodyPr/>
          <a:lstStyle/>
          <a:p>
            <a:r>
              <a:rPr lang="zh-CN" altLang="en-US" dirty="0" smtClean="0"/>
              <a:t>高级钓鱼网站探测服务</a:t>
            </a:r>
            <a:endParaRPr lang="en-US" dirty="0"/>
          </a:p>
        </p:txBody>
      </p:sp>
      <p:sp>
        <p:nvSpPr>
          <p:cNvPr id="4" name="Rounded Rectangle 3"/>
          <p:cNvSpPr/>
          <p:nvPr/>
        </p:nvSpPr>
        <p:spPr>
          <a:xfrm>
            <a:off x="6780034" y="1279488"/>
            <a:ext cx="3656648" cy="1295400"/>
          </a:xfrm>
          <a:prstGeom prst="roundRect">
            <a:avLst/>
          </a:pr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lin ang="16200000" scaled="1"/>
            <a:tileRect/>
          </a:gradFill>
          <a:ln w="19050">
            <a:noFill/>
            <a:miter lim="800000"/>
          </a:ln>
          <a:effectLst>
            <a:outerShdw blurRad="76200" dir="18900000" sy="23000" kx="-1200000" algn="bl" rotWithShape="0">
              <a:prstClr val="black">
                <a:alpha val="20000"/>
              </a:prstClr>
            </a:outerShdw>
          </a:effectLst>
          <a:scene3d>
            <a:camera prst="orthographicFront">
              <a:rot lat="0" lon="0" rev="0"/>
            </a:camera>
            <a:lightRig rig="threePt" dir="tl">
              <a:rot lat="0" lon="0" rev="0"/>
            </a:lightRig>
          </a:scene3d>
          <a:sp3d prstMaterial="metal">
            <a:bevelT/>
          </a:sp3d>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r>
              <a:rPr lang="en-US" b="1" dirty="0">
                <a:solidFill>
                  <a:schemeClr val="tx1"/>
                </a:solidFill>
                <a:ea typeface="ＭＳ Ｐゴシック" pitchFamily="-106" charset="-128"/>
              </a:rPr>
              <a:t>Advanced Phishing Detection</a:t>
            </a:r>
          </a:p>
        </p:txBody>
      </p:sp>
      <p:grpSp>
        <p:nvGrpSpPr>
          <p:cNvPr id="14" name="Group 13"/>
          <p:cNvGrpSpPr/>
          <p:nvPr/>
        </p:nvGrpSpPr>
        <p:grpSpPr>
          <a:xfrm>
            <a:off x="5042113" y="2832895"/>
            <a:ext cx="2104603" cy="1149464"/>
            <a:chOff x="5043425" y="2832895"/>
            <a:chExt cx="2105150" cy="1149464"/>
          </a:xfrm>
        </p:grpSpPr>
        <p:sp>
          <p:nvSpPr>
            <p:cNvPr id="13" name="Rectangle 12"/>
            <p:cNvSpPr/>
            <p:nvPr/>
          </p:nvSpPr>
          <p:spPr>
            <a:xfrm>
              <a:off x="5043425" y="2875641"/>
              <a:ext cx="2105150" cy="1106718"/>
            </a:xfrm>
            <a:prstGeom prst="rect">
              <a:avLst/>
            </a:prstGeom>
            <a:solidFill>
              <a:schemeClr val="bg1"/>
            </a:solidFill>
            <a:ln w="19050">
              <a:no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endParaRPr lang="en-US" sz="2000" b="1" dirty="0">
                <a:solidFill>
                  <a:schemeClr val="bg1"/>
                </a:solidFill>
                <a:ea typeface="ＭＳ Ｐゴシック" pitchFamily="-106" charset="-128"/>
              </a:endParaRPr>
            </a:p>
          </p:txBody>
        </p:sp>
        <p:grpSp>
          <p:nvGrpSpPr>
            <p:cNvPr id="9" name="Group 8"/>
            <p:cNvGrpSpPr/>
            <p:nvPr/>
          </p:nvGrpSpPr>
          <p:grpSpPr>
            <a:xfrm>
              <a:off x="5043425" y="2832895"/>
              <a:ext cx="2105150" cy="1149464"/>
              <a:chOff x="5043425" y="2832895"/>
              <a:chExt cx="2105150" cy="1149464"/>
            </a:xfrm>
          </p:grpSpPr>
          <p:sp>
            <p:nvSpPr>
              <p:cNvPr id="7" name="Freeform 22"/>
              <p:cNvSpPr>
                <a:spLocks noEditPoints="1"/>
              </p:cNvSpPr>
              <p:nvPr/>
            </p:nvSpPr>
            <p:spPr bwMode="auto">
              <a:xfrm>
                <a:off x="5043425" y="2875641"/>
                <a:ext cx="2105150" cy="1106718"/>
              </a:xfrm>
              <a:custGeom>
                <a:avLst/>
                <a:gdLst>
                  <a:gd name="T0" fmla="*/ 0 w 1047"/>
                  <a:gd name="T1" fmla="*/ 134 h 550"/>
                  <a:gd name="T2" fmla="*/ 586 w 1047"/>
                  <a:gd name="T3" fmla="*/ 31 h 550"/>
                  <a:gd name="T4" fmla="*/ 22 w 1047"/>
                  <a:gd name="T5" fmla="*/ 120 h 550"/>
                  <a:gd name="T6" fmla="*/ 1029 w 1047"/>
                  <a:gd name="T7" fmla="*/ 138 h 550"/>
                  <a:gd name="T8" fmla="*/ 155 w 1047"/>
                  <a:gd name="T9" fmla="*/ 191 h 550"/>
                  <a:gd name="T10" fmla="*/ 474 w 1047"/>
                  <a:gd name="T11" fmla="*/ 244 h 550"/>
                  <a:gd name="T12" fmla="*/ 485 w 1047"/>
                  <a:gd name="T13" fmla="*/ 198 h 550"/>
                  <a:gd name="T14" fmla="*/ 485 w 1047"/>
                  <a:gd name="T15" fmla="*/ 198 h 550"/>
                  <a:gd name="T16" fmla="*/ 531 w 1047"/>
                  <a:gd name="T17" fmla="*/ 227 h 550"/>
                  <a:gd name="T18" fmla="*/ 520 w 1047"/>
                  <a:gd name="T19" fmla="*/ 182 h 550"/>
                  <a:gd name="T20" fmla="*/ 561 w 1047"/>
                  <a:gd name="T21" fmla="*/ 217 h 550"/>
                  <a:gd name="T22" fmla="*/ 550 w 1047"/>
                  <a:gd name="T23" fmla="*/ 193 h 550"/>
                  <a:gd name="T24" fmla="*/ 597 w 1047"/>
                  <a:gd name="T25" fmla="*/ 233 h 550"/>
                  <a:gd name="T26" fmla="*/ 607 w 1047"/>
                  <a:gd name="T27" fmla="*/ 209 h 550"/>
                  <a:gd name="T28" fmla="*/ 659 w 1047"/>
                  <a:gd name="T29" fmla="*/ 244 h 550"/>
                  <a:gd name="T30" fmla="*/ 669 w 1047"/>
                  <a:gd name="T31" fmla="*/ 198 h 550"/>
                  <a:gd name="T32" fmla="*/ 669 w 1047"/>
                  <a:gd name="T33" fmla="*/ 198 h 550"/>
                  <a:gd name="T34" fmla="*/ 937 w 1047"/>
                  <a:gd name="T35" fmla="*/ 206 h 550"/>
                  <a:gd name="T36" fmla="*/ 142 w 1047"/>
                  <a:gd name="T37" fmla="*/ 528 h 550"/>
                  <a:gd name="T38" fmla="*/ 67 w 1047"/>
                  <a:gd name="T39" fmla="*/ 298 h 550"/>
                  <a:gd name="T40" fmla="*/ 177 w 1047"/>
                  <a:gd name="T41" fmla="*/ 550 h 550"/>
                  <a:gd name="T42" fmla="*/ 458 w 1047"/>
                  <a:gd name="T43" fmla="*/ 528 h 550"/>
                  <a:gd name="T44" fmla="*/ 469 w 1047"/>
                  <a:gd name="T45" fmla="*/ 504 h 550"/>
                  <a:gd name="T46" fmla="*/ 520 w 1047"/>
                  <a:gd name="T47" fmla="*/ 538 h 550"/>
                  <a:gd name="T48" fmla="*/ 531 w 1047"/>
                  <a:gd name="T49" fmla="*/ 493 h 550"/>
                  <a:gd name="T50" fmla="*/ 531 w 1047"/>
                  <a:gd name="T51" fmla="*/ 493 h 550"/>
                  <a:gd name="T52" fmla="*/ 577 w 1047"/>
                  <a:gd name="T53" fmla="*/ 522 h 550"/>
                  <a:gd name="T54" fmla="*/ 566 w 1047"/>
                  <a:gd name="T55" fmla="*/ 477 h 550"/>
                  <a:gd name="T56" fmla="*/ 607 w 1047"/>
                  <a:gd name="T57" fmla="*/ 512 h 550"/>
                  <a:gd name="T58" fmla="*/ 597 w 1047"/>
                  <a:gd name="T59" fmla="*/ 488 h 550"/>
                  <a:gd name="T60" fmla="*/ 643 w 1047"/>
                  <a:gd name="T61" fmla="*/ 528 h 550"/>
                  <a:gd name="T62" fmla="*/ 653 w 1047"/>
                  <a:gd name="T63" fmla="*/ 504 h 550"/>
                  <a:gd name="T64" fmla="*/ 923 w 1047"/>
                  <a:gd name="T65" fmla="*/ 528 h 550"/>
                  <a:gd name="T66" fmla="*/ 1026 w 1047"/>
                  <a:gd name="T67" fmla="*/ 366 h 550"/>
                  <a:gd name="T68" fmla="*/ 1026 w 1047"/>
                  <a:gd name="T69" fmla="*/ 366 h 550"/>
                  <a:gd name="T70" fmla="*/ 485 w 1047"/>
                  <a:gd name="T71" fmla="*/ 424 h 550"/>
                  <a:gd name="T72" fmla="*/ 474 w 1047"/>
                  <a:gd name="T73" fmla="*/ 379 h 550"/>
                  <a:gd name="T74" fmla="*/ 515 w 1047"/>
                  <a:gd name="T75" fmla="*/ 413 h 550"/>
                  <a:gd name="T76" fmla="*/ 504 w 1047"/>
                  <a:gd name="T77" fmla="*/ 389 h 550"/>
                  <a:gd name="T78" fmla="*/ 550 w 1047"/>
                  <a:gd name="T79" fmla="*/ 430 h 550"/>
                  <a:gd name="T80" fmla="*/ 561 w 1047"/>
                  <a:gd name="T81" fmla="*/ 406 h 550"/>
                  <a:gd name="T82" fmla="*/ 612 w 1047"/>
                  <a:gd name="T83" fmla="*/ 440 h 550"/>
                  <a:gd name="T84" fmla="*/ 623 w 1047"/>
                  <a:gd name="T85" fmla="*/ 395 h 550"/>
                  <a:gd name="T86" fmla="*/ 623 w 1047"/>
                  <a:gd name="T87" fmla="*/ 395 h 550"/>
                  <a:gd name="T88" fmla="*/ 669 w 1047"/>
                  <a:gd name="T89" fmla="*/ 424 h 550"/>
                  <a:gd name="T90" fmla="*/ 659 w 1047"/>
                  <a:gd name="T91" fmla="*/ 379 h 550"/>
                  <a:gd name="T92" fmla="*/ 744 w 1047"/>
                  <a:gd name="T93" fmla="*/ 389 h 550"/>
                  <a:gd name="T94" fmla="*/ 177 w 1047"/>
                  <a:gd name="T95" fmla="*/ 353 h 550"/>
                  <a:gd name="T96" fmla="*/ 458 w 1047"/>
                  <a:gd name="T97" fmla="*/ 331 h 550"/>
                  <a:gd name="T98" fmla="*/ 469 w 1047"/>
                  <a:gd name="T99" fmla="*/ 307 h 550"/>
                  <a:gd name="T100" fmla="*/ 520 w 1047"/>
                  <a:gd name="T101" fmla="*/ 342 h 550"/>
                  <a:gd name="T102" fmla="*/ 531 w 1047"/>
                  <a:gd name="T103" fmla="*/ 297 h 550"/>
                  <a:gd name="T104" fmla="*/ 531 w 1047"/>
                  <a:gd name="T105" fmla="*/ 297 h 550"/>
                  <a:gd name="T106" fmla="*/ 577 w 1047"/>
                  <a:gd name="T107" fmla="*/ 326 h 550"/>
                  <a:gd name="T108" fmla="*/ 566 w 1047"/>
                  <a:gd name="T109" fmla="*/ 280 h 550"/>
                  <a:gd name="T110" fmla="*/ 607 w 1047"/>
                  <a:gd name="T111" fmla="*/ 315 h 550"/>
                  <a:gd name="T112" fmla="*/ 597 w 1047"/>
                  <a:gd name="T113" fmla="*/ 291 h 550"/>
                  <a:gd name="T114" fmla="*/ 643 w 1047"/>
                  <a:gd name="T115" fmla="*/ 331 h 550"/>
                  <a:gd name="T116" fmla="*/ 653 w 1047"/>
                  <a:gd name="T117" fmla="*/ 307 h 550"/>
                  <a:gd name="T118" fmla="*/ 923 w 1047"/>
                  <a:gd name="T119" fmla="*/ 33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47" h="550">
                    <a:moveTo>
                      <a:pt x="22" y="155"/>
                    </a:moveTo>
                    <a:cubicBezTo>
                      <a:pt x="1025" y="155"/>
                      <a:pt x="1025" y="155"/>
                      <a:pt x="1025" y="155"/>
                    </a:cubicBezTo>
                    <a:cubicBezTo>
                      <a:pt x="1036" y="155"/>
                      <a:pt x="1046" y="146"/>
                      <a:pt x="1046" y="134"/>
                    </a:cubicBezTo>
                    <a:cubicBezTo>
                      <a:pt x="1046" y="21"/>
                      <a:pt x="1046" y="21"/>
                      <a:pt x="1046" y="21"/>
                    </a:cubicBezTo>
                    <a:cubicBezTo>
                      <a:pt x="1046" y="10"/>
                      <a:pt x="1036" y="0"/>
                      <a:pt x="1025" y="0"/>
                    </a:cubicBezTo>
                    <a:cubicBezTo>
                      <a:pt x="22" y="0"/>
                      <a:pt x="22" y="0"/>
                      <a:pt x="22" y="0"/>
                    </a:cubicBezTo>
                    <a:cubicBezTo>
                      <a:pt x="10" y="0"/>
                      <a:pt x="0" y="10"/>
                      <a:pt x="0" y="21"/>
                    </a:cubicBezTo>
                    <a:cubicBezTo>
                      <a:pt x="0" y="134"/>
                      <a:pt x="0" y="134"/>
                      <a:pt x="0" y="134"/>
                    </a:cubicBezTo>
                    <a:cubicBezTo>
                      <a:pt x="0" y="146"/>
                      <a:pt x="10" y="155"/>
                      <a:pt x="22" y="155"/>
                    </a:cubicBezTo>
                    <a:close/>
                    <a:moveTo>
                      <a:pt x="962" y="18"/>
                    </a:moveTo>
                    <a:cubicBezTo>
                      <a:pt x="982" y="18"/>
                      <a:pt x="999" y="35"/>
                      <a:pt x="999" y="56"/>
                    </a:cubicBezTo>
                    <a:cubicBezTo>
                      <a:pt x="999" y="77"/>
                      <a:pt x="982" y="94"/>
                      <a:pt x="962" y="94"/>
                    </a:cubicBezTo>
                    <a:cubicBezTo>
                      <a:pt x="941" y="94"/>
                      <a:pt x="924" y="77"/>
                      <a:pt x="924" y="56"/>
                    </a:cubicBezTo>
                    <a:cubicBezTo>
                      <a:pt x="924" y="35"/>
                      <a:pt x="941" y="18"/>
                      <a:pt x="962" y="18"/>
                    </a:cubicBezTo>
                    <a:close/>
                    <a:moveTo>
                      <a:pt x="572" y="44"/>
                    </a:moveTo>
                    <a:cubicBezTo>
                      <a:pt x="572" y="37"/>
                      <a:pt x="579" y="31"/>
                      <a:pt x="586" y="31"/>
                    </a:cubicBezTo>
                    <a:cubicBezTo>
                      <a:pt x="766" y="31"/>
                      <a:pt x="766" y="31"/>
                      <a:pt x="766" y="31"/>
                    </a:cubicBezTo>
                    <a:cubicBezTo>
                      <a:pt x="774" y="31"/>
                      <a:pt x="780" y="37"/>
                      <a:pt x="780" y="44"/>
                    </a:cubicBezTo>
                    <a:cubicBezTo>
                      <a:pt x="780" y="79"/>
                      <a:pt x="780" y="79"/>
                      <a:pt x="780" y="79"/>
                    </a:cubicBezTo>
                    <a:cubicBezTo>
                      <a:pt x="780" y="86"/>
                      <a:pt x="774" y="93"/>
                      <a:pt x="766" y="93"/>
                    </a:cubicBezTo>
                    <a:cubicBezTo>
                      <a:pt x="586" y="93"/>
                      <a:pt x="586" y="93"/>
                      <a:pt x="586" y="93"/>
                    </a:cubicBezTo>
                    <a:cubicBezTo>
                      <a:pt x="579" y="93"/>
                      <a:pt x="572" y="86"/>
                      <a:pt x="572" y="79"/>
                    </a:cubicBezTo>
                    <a:lnTo>
                      <a:pt x="572" y="44"/>
                    </a:lnTo>
                    <a:close/>
                    <a:moveTo>
                      <a:pt x="22" y="120"/>
                    </a:moveTo>
                    <a:cubicBezTo>
                      <a:pt x="1029" y="120"/>
                      <a:pt x="1029" y="120"/>
                      <a:pt x="1029" y="120"/>
                    </a:cubicBezTo>
                    <a:cubicBezTo>
                      <a:pt x="1031" y="120"/>
                      <a:pt x="1033" y="122"/>
                      <a:pt x="1033" y="124"/>
                    </a:cubicBezTo>
                    <a:cubicBezTo>
                      <a:pt x="1033" y="126"/>
                      <a:pt x="1031" y="128"/>
                      <a:pt x="1029" y="128"/>
                    </a:cubicBezTo>
                    <a:cubicBezTo>
                      <a:pt x="22" y="128"/>
                      <a:pt x="22" y="128"/>
                      <a:pt x="22" y="128"/>
                    </a:cubicBezTo>
                    <a:cubicBezTo>
                      <a:pt x="20" y="128"/>
                      <a:pt x="18" y="126"/>
                      <a:pt x="18" y="124"/>
                    </a:cubicBezTo>
                    <a:cubicBezTo>
                      <a:pt x="18" y="122"/>
                      <a:pt x="20" y="120"/>
                      <a:pt x="22" y="120"/>
                    </a:cubicBezTo>
                    <a:close/>
                    <a:moveTo>
                      <a:pt x="22" y="138"/>
                    </a:moveTo>
                    <a:cubicBezTo>
                      <a:pt x="1029" y="138"/>
                      <a:pt x="1029" y="138"/>
                      <a:pt x="1029" y="138"/>
                    </a:cubicBezTo>
                    <a:cubicBezTo>
                      <a:pt x="1031" y="138"/>
                      <a:pt x="1033" y="140"/>
                      <a:pt x="1033" y="142"/>
                    </a:cubicBezTo>
                    <a:cubicBezTo>
                      <a:pt x="1033" y="144"/>
                      <a:pt x="1031" y="146"/>
                      <a:pt x="1029" y="146"/>
                    </a:cubicBezTo>
                    <a:cubicBezTo>
                      <a:pt x="22" y="146"/>
                      <a:pt x="22" y="146"/>
                      <a:pt x="22" y="146"/>
                    </a:cubicBezTo>
                    <a:cubicBezTo>
                      <a:pt x="20" y="146"/>
                      <a:pt x="18" y="144"/>
                      <a:pt x="18" y="142"/>
                    </a:cubicBezTo>
                    <a:cubicBezTo>
                      <a:pt x="18" y="140"/>
                      <a:pt x="20" y="138"/>
                      <a:pt x="22" y="138"/>
                    </a:cubicBezTo>
                    <a:close/>
                    <a:moveTo>
                      <a:pt x="1026" y="170"/>
                    </a:moveTo>
                    <a:cubicBezTo>
                      <a:pt x="177" y="170"/>
                      <a:pt x="177" y="170"/>
                      <a:pt x="177" y="170"/>
                    </a:cubicBezTo>
                    <a:cubicBezTo>
                      <a:pt x="165" y="170"/>
                      <a:pt x="155" y="179"/>
                      <a:pt x="155" y="191"/>
                    </a:cubicBezTo>
                    <a:cubicBezTo>
                      <a:pt x="155" y="233"/>
                      <a:pt x="155" y="233"/>
                      <a:pt x="155" y="233"/>
                    </a:cubicBezTo>
                    <a:cubicBezTo>
                      <a:pt x="155" y="245"/>
                      <a:pt x="165" y="254"/>
                      <a:pt x="177" y="254"/>
                    </a:cubicBezTo>
                    <a:cubicBezTo>
                      <a:pt x="1026" y="254"/>
                      <a:pt x="1026" y="254"/>
                      <a:pt x="1026" y="254"/>
                    </a:cubicBezTo>
                    <a:cubicBezTo>
                      <a:pt x="1038" y="254"/>
                      <a:pt x="1047" y="245"/>
                      <a:pt x="1047" y="233"/>
                    </a:cubicBezTo>
                    <a:cubicBezTo>
                      <a:pt x="1047" y="191"/>
                      <a:pt x="1047" y="191"/>
                      <a:pt x="1047" y="191"/>
                    </a:cubicBezTo>
                    <a:cubicBezTo>
                      <a:pt x="1047" y="179"/>
                      <a:pt x="1038" y="170"/>
                      <a:pt x="1026" y="170"/>
                    </a:cubicBezTo>
                    <a:close/>
                    <a:moveTo>
                      <a:pt x="485" y="233"/>
                    </a:moveTo>
                    <a:cubicBezTo>
                      <a:pt x="485" y="239"/>
                      <a:pt x="480" y="244"/>
                      <a:pt x="474" y="244"/>
                    </a:cubicBezTo>
                    <a:cubicBezTo>
                      <a:pt x="469" y="244"/>
                      <a:pt x="469" y="244"/>
                      <a:pt x="469" y="244"/>
                    </a:cubicBezTo>
                    <a:cubicBezTo>
                      <a:pt x="463" y="244"/>
                      <a:pt x="458" y="239"/>
                      <a:pt x="458" y="233"/>
                    </a:cubicBezTo>
                    <a:cubicBezTo>
                      <a:pt x="458" y="227"/>
                      <a:pt x="458" y="227"/>
                      <a:pt x="458" y="227"/>
                    </a:cubicBezTo>
                    <a:cubicBezTo>
                      <a:pt x="458" y="221"/>
                      <a:pt x="463" y="217"/>
                      <a:pt x="469" y="217"/>
                    </a:cubicBezTo>
                    <a:cubicBezTo>
                      <a:pt x="474" y="217"/>
                      <a:pt x="474" y="217"/>
                      <a:pt x="474" y="217"/>
                    </a:cubicBezTo>
                    <a:cubicBezTo>
                      <a:pt x="480" y="217"/>
                      <a:pt x="485" y="221"/>
                      <a:pt x="485" y="227"/>
                    </a:cubicBezTo>
                    <a:lnTo>
                      <a:pt x="485" y="233"/>
                    </a:lnTo>
                    <a:close/>
                    <a:moveTo>
                      <a:pt x="485" y="198"/>
                    </a:moveTo>
                    <a:cubicBezTo>
                      <a:pt x="485" y="204"/>
                      <a:pt x="480" y="209"/>
                      <a:pt x="474" y="209"/>
                    </a:cubicBezTo>
                    <a:cubicBezTo>
                      <a:pt x="469" y="209"/>
                      <a:pt x="469" y="209"/>
                      <a:pt x="469" y="209"/>
                    </a:cubicBezTo>
                    <a:cubicBezTo>
                      <a:pt x="463" y="209"/>
                      <a:pt x="458" y="204"/>
                      <a:pt x="458" y="198"/>
                    </a:cubicBezTo>
                    <a:cubicBezTo>
                      <a:pt x="458" y="193"/>
                      <a:pt x="458" y="193"/>
                      <a:pt x="458" y="193"/>
                    </a:cubicBezTo>
                    <a:cubicBezTo>
                      <a:pt x="458" y="187"/>
                      <a:pt x="463" y="182"/>
                      <a:pt x="469" y="182"/>
                    </a:cubicBezTo>
                    <a:cubicBezTo>
                      <a:pt x="474" y="182"/>
                      <a:pt x="474" y="182"/>
                      <a:pt x="474" y="182"/>
                    </a:cubicBezTo>
                    <a:cubicBezTo>
                      <a:pt x="480" y="182"/>
                      <a:pt x="485" y="187"/>
                      <a:pt x="485" y="193"/>
                    </a:cubicBezTo>
                    <a:lnTo>
                      <a:pt x="485" y="198"/>
                    </a:lnTo>
                    <a:close/>
                    <a:moveTo>
                      <a:pt x="531" y="233"/>
                    </a:moveTo>
                    <a:cubicBezTo>
                      <a:pt x="531" y="239"/>
                      <a:pt x="526" y="244"/>
                      <a:pt x="520" y="244"/>
                    </a:cubicBezTo>
                    <a:cubicBezTo>
                      <a:pt x="515" y="244"/>
                      <a:pt x="515" y="244"/>
                      <a:pt x="515" y="244"/>
                    </a:cubicBezTo>
                    <a:cubicBezTo>
                      <a:pt x="509" y="244"/>
                      <a:pt x="504" y="239"/>
                      <a:pt x="504" y="233"/>
                    </a:cubicBezTo>
                    <a:cubicBezTo>
                      <a:pt x="504" y="227"/>
                      <a:pt x="504" y="227"/>
                      <a:pt x="504" y="227"/>
                    </a:cubicBezTo>
                    <a:cubicBezTo>
                      <a:pt x="504" y="221"/>
                      <a:pt x="509" y="217"/>
                      <a:pt x="515" y="217"/>
                    </a:cubicBezTo>
                    <a:cubicBezTo>
                      <a:pt x="520" y="217"/>
                      <a:pt x="520" y="217"/>
                      <a:pt x="520" y="217"/>
                    </a:cubicBezTo>
                    <a:cubicBezTo>
                      <a:pt x="526" y="217"/>
                      <a:pt x="531" y="221"/>
                      <a:pt x="531" y="227"/>
                    </a:cubicBezTo>
                    <a:lnTo>
                      <a:pt x="531" y="233"/>
                    </a:lnTo>
                    <a:close/>
                    <a:moveTo>
                      <a:pt x="531" y="198"/>
                    </a:moveTo>
                    <a:cubicBezTo>
                      <a:pt x="531" y="204"/>
                      <a:pt x="526" y="209"/>
                      <a:pt x="520" y="209"/>
                    </a:cubicBezTo>
                    <a:cubicBezTo>
                      <a:pt x="515" y="209"/>
                      <a:pt x="515" y="209"/>
                      <a:pt x="515" y="209"/>
                    </a:cubicBezTo>
                    <a:cubicBezTo>
                      <a:pt x="509" y="209"/>
                      <a:pt x="504" y="204"/>
                      <a:pt x="504" y="198"/>
                    </a:cubicBezTo>
                    <a:cubicBezTo>
                      <a:pt x="504" y="193"/>
                      <a:pt x="504" y="193"/>
                      <a:pt x="504" y="193"/>
                    </a:cubicBezTo>
                    <a:cubicBezTo>
                      <a:pt x="504" y="187"/>
                      <a:pt x="509" y="182"/>
                      <a:pt x="515" y="182"/>
                    </a:cubicBezTo>
                    <a:cubicBezTo>
                      <a:pt x="520" y="182"/>
                      <a:pt x="520" y="182"/>
                      <a:pt x="520" y="182"/>
                    </a:cubicBezTo>
                    <a:cubicBezTo>
                      <a:pt x="526" y="182"/>
                      <a:pt x="531" y="187"/>
                      <a:pt x="531" y="193"/>
                    </a:cubicBezTo>
                    <a:lnTo>
                      <a:pt x="531" y="198"/>
                    </a:lnTo>
                    <a:close/>
                    <a:moveTo>
                      <a:pt x="577" y="233"/>
                    </a:moveTo>
                    <a:cubicBezTo>
                      <a:pt x="577" y="239"/>
                      <a:pt x="572" y="244"/>
                      <a:pt x="566" y="244"/>
                    </a:cubicBezTo>
                    <a:cubicBezTo>
                      <a:pt x="561" y="244"/>
                      <a:pt x="561" y="244"/>
                      <a:pt x="561" y="244"/>
                    </a:cubicBezTo>
                    <a:cubicBezTo>
                      <a:pt x="555" y="244"/>
                      <a:pt x="550" y="239"/>
                      <a:pt x="550" y="233"/>
                    </a:cubicBezTo>
                    <a:cubicBezTo>
                      <a:pt x="550" y="227"/>
                      <a:pt x="550" y="227"/>
                      <a:pt x="550" y="227"/>
                    </a:cubicBezTo>
                    <a:cubicBezTo>
                      <a:pt x="550" y="221"/>
                      <a:pt x="555" y="217"/>
                      <a:pt x="561" y="217"/>
                    </a:cubicBezTo>
                    <a:cubicBezTo>
                      <a:pt x="566" y="217"/>
                      <a:pt x="566" y="217"/>
                      <a:pt x="566" y="217"/>
                    </a:cubicBezTo>
                    <a:cubicBezTo>
                      <a:pt x="572" y="217"/>
                      <a:pt x="577" y="221"/>
                      <a:pt x="577" y="227"/>
                    </a:cubicBezTo>
                    <a:lnTo>
                      <a:pt x="577" y="233"/>
                    </a:lnTo>
                    <a:close/>
                    <a:moveTo>
                      <a:pt x="577" y="198"/>
                    </a:moveTo>
                    <a:cubicBezTo>
                      <a:pt x="577" y="204"/>
                      <a:pt x="572" y="209"/>
                      <a:pt x="566" y="209"/>
                    </a:cubicBezTo>
                    <a:cubicBezTo>
                      <a:pt x="561" y="209"/>
                      <a:pt x="561" y="209"/>
                      <a:pt x="561" y="209"/>
                    </a:cubicBezTo>
                    <a:cubicBezTo>
                      <a:pt x="555" y="209"/>
                      <a:pt x="550" y="204"/>
                      <a:pt x="550" y="198"/>
                    </a:cubicBezTo>
                    <a:cubicBezTo>
                      <a:pt x="550" y="193"/>
                      <a:pt x="550" y="193"/>
                      <a:pt x="550" y="193"/>
                    </a:cubicBezTo>
                    <a:cubicBezTo>
                      <a:pt x="550" y="187"/>
                      <a:pt x="555" y="182"/>
                      <a:pt x="561" y="182"/>
                    </a:cubicBezTo>
                    <a:cubicBezTo>
                      <a:pt x="566" y="182"/>
                      <a:pt x="566" y="182"/>
                      <a:pt x="566" y="182"/>
                    </a:cubicBezTo>
                    <a:cubicBezTo>
                      <a:pt x="572" y="182"/>
                      <a:pt x="577" y="187"/>
                      <a:pt x="577" y="193"/>
                    </a:cubicBezTo>
                    <a:lnTo>
                      <a:pt x="577" y="198"/>
                    </a:lnTo>
                    <a:close/>
                    <a:moveTo>
                      <a:pt x="623" y="233"/>
                    </a:moveTo>
                    <a:cubicBezTo>
                      <a:pt x="623" y="239"/>
                      <a:pt x="618" y="244"/>
                      <a:pt x="612" y="244"/>
                    </a:cubicBezTo>
                    <a:cubicBezTo>
                      <a:pt x="607" y="244"/>
                      <a:pt x="607" y="244"/>
                      <a:pt x="607" y="244"/>
                    </a:cubicBezTo>
                    <a:cubicBezTo>
                      <a:pt x="601" y="244"/>
                      <a:pt x="597" y="239"/>
                      <a:pt x="597" y="233"/>
                    </a:cubicBezTo>
                    <a:cubicBezTo>
                      <a:pt x="597" y="227"/>
                      <a:pt x="597" y="227"/>
                      <a:pt x="597" y="227"/>
                    </a:cubicBezTo>
                    <a:cubicBezTo>
                      <a:pt x="597" y="221"/>
                      <a:pt x="601" y="217"/>
                      <a:pt x="607" y="217"/>
                    </a:cubicBezTo>
                    <a:cubicBezTo>
                      <a:pt x="612" y="217"/>
                      <a:pt x="612" y="217"/>
                      <a:pt x="612" y="217"/>
                    </a:cubicBezTo>
                    <a:cubicBezTo>
                      <a:pt x="618" y="217"/>
                      <a:pt x="623" y="221"/>
                      <a:pt x="623" y="227"/>
                    </a:cubicBezTo>
                    <a:lnTo>
                      <a:pt x="623" y="233"/>
                    </a:lnTo>
                    <a:close/>
                    <a:moveTo>
                      <a:pt x="623" y="198"/>
                    </a:moveTo>
                    <a:cubicBezTo>
                      <a:pt x="623" y="204"/>
                      <a:pt x="618" y="209"/>
                      <a:pt x="612" y="209"/>
                    </a:cubicBezTo>
                    <a:cubicBezTo>
                      <a:pt x="607" y="209"/>
                      <a:pt x="607" y="209"/>
                      <a:pt x="607" y="209"/>
                    </a:cubicBezTo>
                    <a:cubicBezTo>
                      <a:pt x="601" y="209"/>
                      <a:pt x="597" y="204"/>
                      <a:pt x="597" y="198"/>
                    </a:cubicBezTo>
                    <a:cubicBezTo>
                      <a:pt x="597" y="193"/>
                      <a:pt x="597" y="193"/>
                      <a:pt x="597" y="193"/>
                    </a:cubicBezTo>
                    <a:cubicBezTo>
                      <a:pt x="597" y="187"/>
                      <a:pt x="601" y="182"/>
                      <a:pt x="607" y="182"/>
                    </a:cubicBezTo>
                    <a:cubicBezTo>
                      <a:pt x="612" y="182"/>
                      <a:pt x="612" y="182"/>
                      <a:pt x="612" y="182"/>
                    </a:cubicBezTo>
                    <a:cubicBezTo>
                      <a:pt x="618" y="182"/>
                      <a:pt x="623" y="187"/>
                      <a:pt x="623" y="193"/>
                    </a:cubicBezTo>
                    <a:lnTo>
                      <a:pt x="623" y="198"/>
                    </a:lnTo>
                    <a:close/>
                    <a:moveTo>
                      <a:pt x="669" y="233"/>
                    </a:moveTo>
                    <a:cubicBezTo>
                      <a:pt x="669" y="239"/>
                      <a:pt x="665" y="244"/>
                      <a:pt x="659" y="244"/>
                    </a:cubicBezTo>
                    <a:cubicBezTo>
                      <a:pt x="653" y="244"/>
                      <a:pt x="653" y="244"/>
                      <a:pt x="653" y="244"/>
                    </a:cubicBezTo>
                    <a:cubicBezTo>
                      <a:pt x="648" y="244"/>
                      <a:pt x="643" y="239"/>
                      <a:pt x="643" y="233"/>
                    </a:cubicBezTo>
                    <a:cubicBezTo>
                      <a:pt x="643" y="227"/>
                      <a:pt x="643" y="227"/>
                      <a:pt x="643" y="227"/>
                    </a:cubicBezTo>
                    <a:cubicBezTo>
                      <a:pt x="643" y="221"/>
                      <a:pt x="648" y="217"/>
                      <a:pt x="653" y="217"/>
                    </a:cubicBezTo>
                    <a:cubicBezTo>
                      <a:pt x="659" y="217"/>
                      <a:pt x="659" y="217"/>
                      <a:pt x="659" y="217"/>
                    </a:cubicBezTo>
                    <a:cubicBezTo>
                      <a:pt x="665" y="217"/>
                      <a:pt x="669" y="221"/>
                      <a:pt x="669" y="227"/>
                    </a:cubicBezTo>
                    <a:lnTo>
                      <a:pt x="669" y="233"/>
                    </a:lnTo>
                    <a:close/>
                    <a:moveTo>
                      <a:pt x="669" y="198"/>
                    </a:moveTo>
                    <a:cubicBezTo>
                      <a:pt x="669" y="204"/>
                      <a:pt x="665" y="209"/>
                      <a:pt x="659" y="209"/>
                    </a:cubicBezTo>
                    <a:cubicBezTo>
                      <a:pt x="653" y="209"/>
                      <a:pt x="653" y="209"/>
                      <a:pt x="653" y="209"/>
                    </a:cubicBezTo>
                    <a:cubicBezTo>
                      <a:pt x="648" y="209"/>
                      <a:pt x="643" y="204"/>
                      <a:pt x="643" y="198"/>
                    </a:cubicBezTo>
                    <a:cubicBezTo>
                      <a:pt x="643" y="193"/>
                      <a:pt x="643" y="193"/>
                      <a:pt x="643" y="193"/>
                    </a:cubicBezTo>
                    <a:cubicBezTo>
                      <a:pt x="643" y="187"/>
                      <a:pt x="648" y="182"/>
                      <a:pt x="653" y="182"/>
                    </a:cubicBezTo>
                    <a:cubicBezTo>
                      <a:pt x="659" y="182"/>
                      <a:pt x="659" y="182"/>
                      <a:pt x="659" y="182"/>
                    </a:cubicBezTo>
                    <a:cubicBezTo>
                      <a:pt x="665" y="182"/>
                      <a:pt x="669" y="187"/>
                      <a:pt x="669" y="193"/>
                    </a:cubicBezTo>
                    <a:lnTo>
                      <a:pt x="669" y="198"/>
                    </a:lnTo>
                    <a:close/>
                    <a:moveTo>
                      <a:pt x="937" y="219"/>
                    </a:moveTo>
                    <a:cubicBezTo>
                      <a:pt x="937" y="227"/>
                      <a:pt x="931" y="233"/>
                      <a:pt x="923" y="233"/>
                    </a:cubicBezTo>
                    <a:cubicBezTo>
                      <a:pt x="744" y="233"/>
                      <a:pt x="744" y="233"/>
                      <a:pt x="744" y="233"/>
                    </a:cubicBezTo>
                    <a:cubicBezTo>
                      <a:pt x="736" y="233"/>
                      <a:pt x="730" y="227"/>
                      <a:pt x="730" y="219"/>
                    </a:cubicBezTo>
                    <a:cubicBezTo>
                      <a:pt x="730" y="206"/>
                      <a:pt x="730" y="206"/>
                      <a:pt x="730" y="206"/>
                    </a:cubicBezTo>
                    <a:cubicBezTo>
                      <a:pt x="730" y="199"/>
                      <a:pt x="736" y="192"/>
                      <a:pt x="744" y="192"/>
                    </a:cubicBezTo>
                    <a:cubicBezTo>
                      <a:pt x="923" y="192"/>
                      <a:pt x="923" y="192"/>
                      <a:pt x="923" y="192"/>
                    </a:cubicBezTo>
                    <a:cubicBezTo>
                      <a:pt x="931" y="192"/>
                      <a:pt x="937" y="199"/>
                      <a:pt x="937" y="206"/>
                    </a:cubicBezTo>
                    <a:lnTo>
                      <a:pt x="937" y="219"/>
                    </a:lnTo>
                    <a:close/>
                    <a:moveTo>
                      <a:pt x="120" y="170"/>
                    </a:moveTo>
                    <a:cubicBezTo>
                      <a:pt x="23" y="170"/>
                      <a:pt x="23" y="170"/>
                      <a:pt x="23" y="170"/>
                    </a:cubicBezTo>
                    <a:cubicBezTo>
                      <a:pt x="11" y="170"/>
                      <a:pt x="2" y="179"/>
                      <a:pt x="2" y="191"/>
                    </a:cubicBezTo>
                    <a:cubicBezTo>
                      <a:pt x="2" y="528"/>
                      <a:pt x="2" y="528"/>
                      <a:pt x="2" y="528"/>
                    </a:cubicBezTo>
                    <a:cubicBezTo>
                      <a:pt x="2" y="540"/>
                      <a:pt x="11" y="550"/>
                      <a:pt x="23" y="550"/>
                    </a:cubicBezTo>
                    <a:cubicBezTo>
                      <a:pt x="120" y="550"/>
                      <a:pt x="120" y="550"/>
                      <a:pt x="120" y="550"/>
                    </a:cubicBezTo>
                    <a:cubicBezTo>
                      <a:pt x="132" y="550"/>
                      <a:pt x="142" y="540"/>
                      <a:pt x="142" y="528"/>
                    </a:cubicBezTo>
                    <a:cubicBezTo>
                      <a:pt x="142" y="191"/>
                      <a:pt x="142" y="191"/>
                      <a:pt x="142" y="191"/>
                    </a:cubicBezTo>
                    <a:cubicBezTo>
                      <a:pt x="142" y="179"/>
                      <a:pt x="132" y="170"/>
                      <a:pt x="120" y="170"/>
                    </a:cubicBezTo>
                    <a:close/>
                    <a:moveTo>
                      <a:pt x="93" y="417"/>
                    </a:moveTo>
                    <a:cubicBezTo>
                      <a:pt x="93" y="424"/>
                      <a:pt x="87" y="431"/>
                      <a:pt x="80" y="431"/>
                    </a:cubicBezTo>
                    <a:cubicBezTo>
                      <a:pt x="67" y="431"/>
                      <a:pt x="67" y="431"/>
                      <a:pt x="67" y="431"/>
                    </a:cubicBezTo>
                    <a:cubicBezTo>
                      <a:pt x="59" y="431"/>
                      <a:pt x="53" y="424"/>
                      <a:pt x="53" y="417"/>
                    </a:cubicBezTo>
                    <a:cubicBezTo>
                      <a:pt x="53" y="312"/>
                      <a:pt x="53" y="312"/>
                      <a:pt x="53" y="312"/>
                    </a:cubicBezTo>
                    <a:cubicBezTo>
                      <a:pt x="53" y="304"/>
                      <a:pt x="59" y="298"/>
                      <a:pt x="67" y="298"/>
                    </a:cubicBezTo>
                    <a:cubicBezTo>
                      <a:pt x="80" y="298"/>
                      <a:pt x="80" y="298"/>
                      <a:pt x="80" y="298"/>
                    </a:cubicBezTo>
                    <a:cubicBezTo>
                      <a:pt x="87" y="298"/>
                      <a:pt x="93" y="304"/>
                      <a:pt x="93" y="312"/>
                    </a:cubicBezTo>
                    <a:lnTo>
                      <a:pt x="93" y="417"/>
                    </a:lnTo>
                    <a:close/>
                    <a:moveTo>
                      <a:pt x="1026" y="465"/>
                    </a:moveTo>
                    <a:cubicBezTo>
                      <a:pt x="177" y="465"/>
                      <a:pt x="177" y="465"/>
                      <a:pt x="177" y="465"/>
                    </a:cubicBezTo>
                    <a:cubicBezTo>
                      <a:pt x="165" y="465"/>
                      <a:pt x="155" y="474"/>
                      <a:pt x="155" y="486"/>
                    </a:cubicBezTo>
                    <a:cubicBezTo>
                      <a:pt x="155" y="528"/>
                      <a:pt x="155" y="528"/>
                      <a:pt x="155" y="528"/>
                    </a:cubicBezTo>
                    <a:cubicBezTo>
                      <a:pt x="155" y="540"/>
                      <a:pt x="165" y="550"/>
                      <a:pt x="177" y="550"/>
                    </a:cubicBezTo>
                    <a:cubicBezTo>
                      <a:pt x="1026" y="550"/>
                      <a:pt x="1026" y="550"/>
                      <a:pt x="1026" y="550"/>
                    </a:cubicBezTo>
                    <a:cubicBezTo>
                      <a:pt x="1038" y="550"/>
                      <a:pt x="1047" y="540"/>
                      <a:pt x="1047" y="528"/>
                    </a:cubicBezTo>
                    <a:cubicBezTo>
                      <a:pt x="1047" y="486"/>
                      <a:pt x="1047" y="486"/>
                      <a:pt x="1047" y="486"/>
                    </a:cubicBezTo>
                    <a:cubicBezTo>
                      <a:pt x="1047" y="474"/>
                      <a:pt x="1038" y="465"/>
                      <a:pt x="1026" y="465"/>
                    </a:cubicBezTo>
                    <a:close/>
                    <a:moveTo>
                      <a:pt x="485" y="528"/>
                    </a:moveTo>
                    <a:cubicBezTo>
                      <a:pt x="485" y="534"/>
                      <a:pt x="480" y="538"/>
                      <a:pt x="474" y="538"/>
                    </a:cubicBezTo>
                    <a:cubicBezTo>
                      <a:pt x="469" y="538"/>
                      <a:pt x="469" y="538"/>
                      <a:pt x="469" y="538"/>
                    </a:cubicBezTo>
                    <a:cubicBezTo>
                      <a:pt x="463" y="538"/>
                      <a:pt x="458" y="534"/>
                      <a:pt x="458" y="528"/>
                    </a:cubicBezTo>
                    <a:cubicBezTo>
                      <a:pt x="458" y="522"/>
                      <a:pt x="458" y="522"/>
                      <a:pt x="458" y="522"/>
                    </a:cubicBezTo>
                    <a:cubicBezTo>
                      <a:pt x="458" y="516"/>
                      <a:pt x="463" y="512"/>
                      <a:pt x="469" y="512"/>
                    </a:cubicBezTo>
                    <a:cubicBezTo>
                      <a:pt x="474" y="512"/>
                      <a:pt x="474" y="512"/>
                      <a:pt x="474" y="512"/>
                    </a:cubicBezTo>
                    <a:cubicBezTo>
                      <a:pt x="480" y="512"/>
                      <a:pt x="485" y="516"/>
                      <a:pt x="485" y="522"/>
                    </a:cubicBezTo>
                    <a:lnTo>
                      <a:pt x="485" y="528"/>
                    </a:lnTo>
                    <a:close/>
                    <a:moveTo>
                      <a:pt x="485" y="493"/>
                    </a:moveTo>
                    <a:cubicBezTo>
                      <a:pt x="485" y="499"/>
                      <a:pt x="480" y="504"/>
                      <a:pt x="474" y="504"/>
                    </a:cubicBezTo>
                    <a:cubicBezTo>
                      <a:pt x="469" y="504"/>
                      <a:pt x="469" y="504"/>
                      <a:pt x="469" y="504"/>
                    </a:cubicBezTo>
                    <a:cubicBezTo>
                      <a:pt x="463" y="504"/>
                      <a:pt x="458" y="499"/>
                      <a:pt x="458" y="493"/>
                    </a:cubicBezTo>
                    <a:cubicBezTo>
                      <a:pt x="458" y="488"/>
                      <a:pt x="458" y="488"/>
                      <a:pt x="458" y="488"/>
                    </a:cubicBezTo>
                    <a:cubicBezTo>
                      <a:pt x="458" y="482"/>
                      <a:pt x="463" y="477"/>
                      <a:pt x="469" y="477"/>
                    </a:cubicBezTo>
                    <a:cubicBezTo>
                      <a:pt x="474" y="477"/>
                      <a:pt x="474" y="477"/>
                      <a:pt x="474" y="477"/>
                    </a:cubicBezTo>
                    <a:cubicBezTo>
                      <a:pt x="480" y="477"/>
                      <a:pt x="485" y="482"/>
                      <a:pt x="485" y="488"/>
                    </a:cubicBezTo>
                    <a:lnTo>
                      <a:pt x="485" y="493"/>
                    </a:lnTo>
                    <a:close/>
                    <a:moveTo>
                      <a:pt x="531" y="528"/>
                    </a:moveTo>
                    <a:cubicBezTo>
                      <a:pt x="531" y="534"/>
                      <a:pt x="526" y="538"/>
                      <a:pt x="520" y="538"/>
                    </a:cubicBezTo>
                    <a:cubicBezTo>
                      <a:pt x="515" y="538"/>
                      <a:pt x="515" y="538"/>
                      <a:pt x="515" y="538"/>
                    </a:cubicBezTo>
                    <a:cubicBezTo>
                      <a:pt x="509" y="538"/>
                      <a:pt x="504" y="534"/>
                      <a:pt x="504" y="528"/>
                    </a:cubicBezTo>
                    <a:cubicBezTo>
                      <a:pt x="504" y="522"/>
                      <a:pt x="504" y="522"/>
                      <a:pt x="504" y="522"/>
                    </a:cubicBezTo>
                    <a:cubicBezTo>
                      <a:pt x="504" y="516"/>
                      <a:pt x="509" y="512"/>
                      <a:pt x="515" y="512"/>
                    </a:cubicBezTo>
                    <a:cubicBezTo>
                      <a:pt x="520" y="512"/>
                      <a:pt x="520" y="512"/>
                      <a:pt x="520" y="512"/>
                    </a:cubicBezTo>
                    <a:cubicBezTo>
                      <a:pt x="526" y="512"/>
                      <a:pt x="531" y="516"/>
                      <a:pt x="531" y="522"/>
                    </a:cubicBezTo>
                    <a:lnTo>
                      <a:pt x="531" y="528"/>
                    </a:lnTo>
                    <a:close/>
                    <a:moveTo>
                      <a:pt x="531" y="493"/>
                    </a:moveTo>
                    <a:cubicBezTo>
                      <a:pt x="531" y="499"/>
                      <a:pt x="526" y="504"/>
                      <a:pt x="520" y="504"/>
                    </a:cubicBezTo>
                    <a:cubicBezTo>
                      <a:pt x="515" y="504"/>
                      <a:pt x="515" y="504"/>
                      <a:pt x="515" y="504"/>
                    </a:cubicBezTo>
                    <a:cubicBezTo>
                      <a:pt x="509" y="504"/>
                      <a:pt x="504" y="499"/>
                      <a:pt x="504" y="493"/>
                    </a:cubicBezTo>
                    <a:cubicBezTo>
                      <a:pt x="504" y="488"/>
                      <a:pt x="504" y="488"/>
                      <a:pt x="504" y="488"/>
                    </a:cubicBezTo>
                    <a:cubicBezTo>
                      <a:pt x="504" y="482"/>
                      <a:pt x="509" y="477"/>
                      <a:pt x="515" y="477"/>
                    </a:cubicBezTo>
                    <a:cubicBezTo>
                      <a:pt x="520" y="477"/>
                      <a:pt x="520" y="477"/>
                      <a:pt x="520" y="477"/>
                    </a:cubicBezTo>
                    <a:cubicBezTo>
                      <a:pt x="526" y="477"/>
                      <a:pt x="531" y="482"/>
                      <a:pt x="531" y="488"/>
                    </a:cubicBezTo>
                    <a:lnTo>
                      <a:pt x="531" y="493"/>
                    </a:lnTo>
                    <a:close/>
                    <a:moveTo>
                      <a:pt x="577" y="528"/>
                    </a:moveTo>
                    <a:cubicBezTo>
                      <a:pt x="577" y="534"/>
                      <a:pt x="572" y="538"/>
                      <a:pt x="566" y="538"/>
                    </a:cubicBezTo>
                    <a:cubicBezTo>
                      <a:pt x="561" y="538"/>
                      <a:pt x="561" y="538"/>
                      <a:pt x="561" y="538"/>
                    </a:cubicBezTo>
                    <a:cubicBezTo>
                      <a:pt x="555" y="538"/>
                      <a:pt x="550" y="534"/>
                      <a:pt x="550" y="528"/>
                    </a:cubicBezTo>
                    <a:cubicBezTo>
                      <a:pt x="550" y="522"/>
                      <a:pt x="550" y="522"/>
                      <a:pt x="550" y="522"/>
                    </a:cubicBezTo>
                    <a:cubicBezTo>
                      <a:pt x="550" y="516"/>
                      <a:pt x="555" y="512"/>
                      <a:pt x="561" y="512"/>
                    </a:cubicBezTo>
                    <a:cubicBezTo>
                      <a:pt x="566" y="512"/>
                      <a:pt x="566" y="512"/>
                      <a:pt x="566" y="512"/>
                    </a:cubicBezTo>
                    <a:cubicBezTo>
                      <a:pt x="572" y="512"/>
                      <a:pt x="577" y="516"/>
                      <a:pt x="577" y="522"/>
                    </a:cubicBezTo>
                    <a:lnTo>
                      <a:pt x="577" y="528"/>
                    </a:lnTo>
                    <a:close/>
                    <a:moveTo>
                      <a:pt x="577" y="493"/>
                    </a:moveTo>
                    <a:cubicBezTo>
                      <a:pt x="577" y="499"/>
                      <a:pt x="572" y="504"/>
                      <a:pt x="566" y="504"/>
                    </a:cubicBezTo>
                    <a:cubicBezTo>
                      <a:pt x="561" y="504"/>
                      <a:pt x="561" y="504"/>
                      <a:pt x="561" y="504"/>
                    </a:cubicBezTo>
                    <a:cubicBezTo>
                      <a:pt x="555" y="504"/>
                      <a:pt x="550" y="499"/>
                      <a:pt x="550" y="493"/>
                    </a:cubicBezTo>
                    <a:cubicBezTo>
                      <a:pt x="550" y="488"/>
                      <a:pt x="550" y="488"/>
                      <a:pt x="550" y="488"/>
                    </a:cubicBezTo>
                    <a:cubicBezTo>
                      <a:pt x="550" y="482"/>
                      <a:pt x="555" y="477"/>
                      <a:pt x="561" y="477"/>
                    </a:cubicBezTo>
                    <a:cubicBezTo>
                      <a:pt x="566" y="477"/>
                      <a:pt x="566" y="477"/>
                      <a:pt x="566" y="477"/>
                    </a:cubicBezTo>
                    <a:cubicBezTo>
                      <a:pt x="572" y="477"/>
                      <a:pt x="577" y="482"/>
                      <a:pt x="577" y="488"/>
                    </a:cubicBezTo>
                    <a:lnTo>
                      <a:pt x="577" y="493"/>
                    </a:lnTo>
                    <a:close/>
                    <a:moveTo>
                      <a:pt x="623" y="528"/>
                    </a:moveTo>
                    <a:cubicBezTo>
                      <a:pt x="623" y="534"/>
                      <a:pt x="618" y="538"/>
                      <a:pt x="612" y="538"/>
                    </a:cubicBezTo>
                    <a:cubicBezTo>
                      <a:pt x="607" y="538"/>
                      <a:pt x="607" y="538"/>
                      <a:pt x="607" y="538"/>
                    </a:cubicBezTo>
                    <a:cubicBezTo>
                      <a:pt x="601" y="538"/>
                      <a:pt x="597" y="534"/>
                      <a:pt x="597" y="528"/>
                    </a:cubicBezTo>
                    <a:cubicBezTo>
                      <a:pt x="597" y="522"/>
                      <a:pt x="597" y="522"/>
                      <a:pt x="597" y="522"/>
                    </a:cubicBezTo>
                    <a:cubicBezTo>
                      <a:pt x="597" y="516"/>
                      <a:pt x="601" y="512"/>
                      <a:pt x="607" y="512"/>
                    </a:cubicBezTo>
                    <a:cubicBezTo>
                      <a:pt x="612" y="512"/>
                      <a:pt x="612" y="512"/>
                      <a:pt x="612" y="512"/>
                    </a:cubicBezTo>
                    <a:cubicBezTo>
                      <a:pt x="618" y="512"/>
                      <a:pt x="623" y="516"/>
                      <a:pt x="623" y="522"/>
                    </a:cubicBezTo>
                    <a:lnTo>
                      <a:pt x="623" y="528"/>
                    </a:lnTo>
                    <a:close/>
                    <a:moveTo>
                      <a:pt x="623" y="493"/>
                    </a:moveTo>
                    <a:cubicBezTo>
                      <a:pt x="623" y="499"/>
                      <a:pt x="618" y="504"/>
                      <a:pt x="612" y="504"/>
                    </a:cubicBezTo>
                    <a:cubicBezTo>
                      <a:pt x="607" y="504"/>
                      <a:pt x="607" y="504"/>
                      <a:pt x="607" y="504"/>
                    </a:cubicBezTo>
                    <a:cubicBezTo>
                      <a:pt x="601" y="504"/>
                      <a:pt x="597" y="499"/>
                      <a:pt x="597" y="493"/>
                    </a:cubicBezTo>
                    <a:cubicBezTo>
                      <a:pt x="597" y="488"/>
                      <a:pt x="597" y="488"/>
                      <a:pt x="597" y="488"/>
                    </a:cubicBezTo>
                    <a:cubicBezTo>
                      <a:pt x="597" y="482"/>
                      <a:pt x="601" y="477"/>
                      <a:pt x="607" y="477"/>
                    </a:cubicBezTo>
                    <a:cubicBezTo>
                      <a:pt x="612" y="477"/>
                      <a:pt x="612" y="477"/>
                      <a:pt x="612" y="477"/>
                    </a:cubicBezTo>
                    <a:cubicBezTo>
                      <a:pt x="618" y="477"/>
                      <a:pt x="623" y="482"/>
                      <a:pt x="623" y="488"/>
                    </a:cubicBezTo>
                    <a:lnTo>
                      <a:pt x="623" y="493"/>
                    </a:lnTo>
                    <a:close/>
                    <a:moveTo>
                      <a:pt x="669" y="528"/>
                    </a:moveTo>
                    <a:cubicBezTo>
                      <a:pt x="669" y="534"/>
                      <a:pt x="665" y="538"/>
                      <a:pt x="659" y="538"/>
                    </a:cubicBezTo>
                    <a:cubicBezTo>
                      <a:pt x="653" y="538"/>
                      <a:pt x="653" y="538"/>
                      <a:pt x="653" y="538"/>
                    </a:cubicBezTo>
                    <a:cubicBezTo>
                      <a:pt x="648" y="538"/>
                      <a:pt x="643" y="534"/>
                      <a:pt x="643" y="528"/>
                    </a:cubicBezTo>
                    <a:cubicBezTo>
                      <a:pt x="643" y="522"/>
                      <a:pt x="643" y="522"/>
                      <a:pt x="643" y="522"/>
                    </a:cubicBezTo>
                    <a:cubicBezTo>
                      <a:pt x="643" y="516"/>
                      <a:pt x="648" y="512"/>
                      <a:pt x="653" y="512"/>
                    </a:cubicBezTo>
                    <a:cubicBezTo>
                      <a:pt x="659" y="512"/>
                      <a:pt x="659" y="512"/>
                      <a:pt x="659" y="512"/>
                    </a:cubicBezTo>
                    <a:cubicBezTo>
                      <a:pt x="665" y="512"/>
                      <a:pt x="669" y="516"/>
                      <a:pt x="669" y="522"/>
                    </a:cubicBezTo>
                    <a:lnTo>
                      <a:pt x="669" y="528"/>
                    </a:lnTo>
                    <a:close/>
                    <a:moveTo>
                      <a:pt x="669" y="493"/>
                    </a:moveTo>
                    <a:cubicBezTo>
                      <a:pt x="669" y="499"/>
                      <a:pt x="665" y="504"/>
                      <a:pt x="659" y="504"/>
                    </a:cubicBezTo>
                    <a:cubicBezTo>
                      <a:pt x="653" y="504"/>
                      <a:pt x="653" y="504"/>
                      <a:pt x="653" y="504"/>
                    </a:cubicBezTo>
                    <a:cubicBezTo>
                      <a:pt x="648" y="504"/>
                      <a:pt x="643" y="499"/>
                      <a:pt x="643" y="493"/>
                    </a:cubicBezTo>
                    <a:cubicBezTo>
                      <a:pt x="643" y="488"/>
                      <a:pt x="643" y="488"/>
                      <a:pt x="643" y="488"/>
                    </a:cubicBezTo>
                    <a:cubicBezTo>
                      <a:pt x="643" y="482"/>
                      <a:pt x="648" y="477"/>
                      <a:pt x="653" y="477"/>
                    </a:cubicBezTo>
                    <a:cubicBezTo>
                      <a:pt x="659" y="477"/>
                      <a:pt x="659" y="477"/>
                      <a:pt x="659" y="477"/>
                    </a:cubicBezTo>
                    <a:cubicBezTo>
                      <a:pt x="665" y="477"/>
                      <a:pt x="669" y="482"/>
                      <a:pt x="669" y="488"/>
                    </a:cubicBezTo>
                    <a:lnTo>
                      <a:pt x="669" y="493"/>
                    </a:lnTo>
                    <a:close/>
                    <a:moveTo>
                      <a:pt x="937" y="514"/>
                    </a:moveTo>
                    <a:cubicBezTo>
                      <a:pt x="937" y="522"/>
                      <a:pt x="931" y="528"/>
                      <a:pt x="923" y="528"/>
                    </a:cubicBezTo>
                    <a:cubicBezTo>
                      <a:pt x="744" y="528"/>
                      <a:pt x="744" y="528"/>
                      <a:pt x="744" y="528"/>
                    </a:cubicBezTo>
                    <a:cubicBezTo>
                      <a:pt x="736" y="528"/>
                      <a:pt x="730" y="522"/>
                      <a:pt x="730" y="514"/>
                    </a:cubicBezTo>
                    <a:cubicBezTo>
                      <a:pt x="730" y="501"/>
                      <a:pt x="730" y="501"/>
                      <a:pt x="730" y="501"/>
                    </a:cubicBezTo>
                    <a:cubicBezTo>
                      <a:pt x="730" y="494"/>
                      <a:pt x="736" y="487"/>
                      <a:pt x="744" y="487"/>
                    </a:cubicBezTo>
                    <a:cubicBezTo>
                      <a:pt x="923" y="487"/>
                      <a:pt x="923" y="487"/>
                      <a:pt x="923" y="487"/>
                    </a:cubicBezTo>
                    <a:cubicBezTo>
                      <a:pt x="931" y="487"/>
                      <a:pt x="937" y="494"/>
                      <a:pt x="937" y="501"/>
                    </a:cubicBezTo>
                    <a:lnTo>
                      <a:pt x="937" y="514"/>
                    </a:lnTo>
                    <a:close/>
                    <a:moveTo>
                      <a:pt x="1026" y="366"/>
                    </a:moveTo>
                    <a:cubicBezTo>
                      <a:pt x="177" y="366"/>
                      <a:pt x="177" y="366"/>
                      <a:pt x="177" y="366"/>
                    </a:cubicBezTo>
                    <a:cubicBezTo>
                      <a:pt x="165" y="366"/>
                      <a:pt x="155" y="376"/>
                      <a:pt x="155" y="388"/>
                    </a:cubicBezTo>
                    <a:cubicBezTo>
                      <a:pt x="155" y="430"/>
                      <a:pt x="155" y="430"/>
                      <a:pt x="155" y="430"/>
                    </a:cubicBezTo>
                    <a:cubicBezTo>
                      <a:pt x="155" y="441"/>
                      <a:pt x="165" y="451"/>
                      <a:pt x="177" y="451"/>
                    </a:cubicBezTo>
                    <a:cubicBezTo>
                      <a:pt x="1026" y="451"/>
                      <a:pt x="1026" y="451"/>
                      <a:pt x="1026" y="451"/>
                    </a:cubicBezTo>
                    <a:cubicBezTo>
                      <a:pt x="1038" y="451"/>
                      <a:pt x="1047" y="441"/>
                      <a:pt x="1047" y="430"/>
                    </a:cubicBezTo>
                    <a:cubicBezTo>
                      <a:pt x="1047" y="388"/>
                      <a:pt x="1047" y="388"/>
                      <a:pt x="1047" y="388"/>
                    </a:cubicBezTo>
                    <a:cubicBezTo>
                      <a:pt x="1047" y="376"/>
                      <a:pt x="1038" y="366"/>
                      <a:pt x="1026" y="366"/>
                    </a:cubicBezTo>
                    <a:close/>
                    <a:moveTo>
                      <a:pt x="485" y="430"/>
                    </a:moveTo>
                    <a:cubicBezTo>
                      <a:pt x="485" y="435"/>
                      <a:pt x="480" y="440"/>
                      <a:pt x="474" y="440"/>
                    </a:cubicBezTo>
                    <a:cubicBezTo>
                      <a:pt x="469" y="440"/>
                      <a:pt x="469" y="440"/>
                      <a:pt x="469" y="440"/>
                    </a:cubicBezTo>
                    <a:cubicBezTo>
                      <a:pt x="463" y="440"/>
                      <a:pt x="458" y="435"/>
                      <a:pt x="458" y="430"/>
                    </a:cubicBezTo>
                    <a:cubicBezTo>
                      <a:pt x="458" y="424"/>
                      <a:pt x="458" y="424"/>
                      <a:pt x="458" y="424"/>
                    </a:cubicBezTo>
                    <a:cubicBezTo>
                      <a:pt x="458" y="418"/>
                      <a:pt x="463" y="413"/>
                      <a:pt x="469" y="413"/>
                    </a:cubicBezTo>
                    <a:cubicBezTo>
                      <a:pt x="474" y="413"/>
                      <a:pt x="474" y="413"/>
                      <a:pt x="474" y="413"/>
                    </a:cubicBezTo>
                    <a:cubicBezTo>
                      <a:pt x="480" y="413"/>
                      <a:pt x="485" y="418"/>
                      <a:pt x="485" y="424"/>
                    </a:cubicBezTo>
                    <a:lnTo>
                      <a:pt x="485" y="430"/>
                    </a:lnTo>
                    <a:close/>
                    <a:moveTo>
                      <a:pt x="485" y="395"/>
                    </a:moveTo>
                    <a:cubicBezTo>
                      <a:pt x="485" y="401"/>
                      <a:pt x="480" y="406"/>
                      <a:pt x="474" y="406"/>
                    </a:cubicBezTo>
                    <a:cubicBezTo>
                      <a:pt x="469" y="406"/>
                      <a:pt x="469" y="406"/>
                      <a:pt x="469" y="406"/>
                    </a:cubicBezTo>
                    <a:cubicBezTo>
                      <a:pt x="463" y="406"/>
                      <a:pt x="458" y="401"/>
                      <a:pt x="458" y="395"/>
                    </a:cubicBezTo>
                    <a:cubicBezTo>
                      <a:pt x="458" y="389"/>
                      <a:pt x="458" y="389"/>
                      <a:pt x="458" y="389"/>
                    </a:cubicBezTo>
                    <a:cubicBezTo>
                      <a:pt x="458" y="384"/>
                      <a:pt x="463" y="379"/>
                      <a:pt x="469" y="379"/>
                    </a:cubicBezTo>
                    <a:cubicBezTo>
                      <a:pt x="474" y="379"/>
                      <a:pt x="474" y="379"/>
                      <a:pt x="474" y="379"/>
                    </a:cubicBezTo>
                    <a:cubicBezTo>
                      <a:pt x="480" y="379"/>
                      <a:pt x="485" y="384"/>
                      <a:pt x="485" y="389"/>
                    </a:cubicBezTo>
                    <a:lnTo>
                      <a:pt x="485" y="395"/>
                    </a:lnTo>
                    <a:close/>
                    <a:moveTo>
                      <a:pt x="531" y="430"/>
                    </a:moveTo>
                    <a:cubicBezTo>
                      <a:pt x="531" y="435"/>
                      <a:pt x="526" y="440"/>
                      <a:pt x="520" y="440"/>
                    </a:cubicBezTo>
                    <a:cubicBezTo>
                      <a:pt x="515" y="440"/>
                      <a:pt x="515" y="440"/>
                      <a:pt x="515" y="440"/>
                    </a:cubicBezTo>
                    <a:cubicBezTo>
                      <a:pt x="509" y="440"/>
                      <a:pt x="504" y="435"/>
                      <a:pt x="504" y="430"/>
                    </a:cubicBezTo>
                    <a:cubicBezTo>
                      <a:pt x="504" y="424"/>
                      <a:pt x="504" y="424"/>
                      <a:pt x="504" y="424"/>
                    </a:cubicBezTo>
                    <a:cubicBezTo>
                      <a:pt x="504" y="418"/>
                      <a:pt x="509" y="413"/>
                      <a:pt x="515" y="413"/>
                    </a:cubicBezTo>
                    <a:cubicBezTo>
                      <a:pt x="520" y="413"/>
                      <a:pt x="520" y="413"/>
                      <a:pt x="520" y="413"/>
                    </a:cubicBezTo>
                    <a:cubicBezTo>
                      <a:pt x="526" y="413"/>
                      <a:pt x="531" y="418"/>
                      <a:pt x="531" y="424"/>
                    </a:cubicBezTo>
                    <a:lnTo>
                      <a:pt x="531" y="430"/>
                    </a:lnTo>
                    <a:close/>
                    <a:moveTo>
                      <a:pt x="531" y="395"/>
                    </a:moveTo>
                    <a:cubicBezTo>
                      <a:pt x="531" y="401"/>
                      <a:pt x="526" y="406"/>
                      <a:pt x="520" y="406"/>
                    </a:cubicBezTo>
                    <a:cubicBezTo>
                      <a:pt x="515" y="406"/>
                      <a:pt x="515" y="406"/>
                      <a:pt x="515" y="406"/>
                    </a:cubicBezTo>
                    <a:cubicBezTo>
                      <a:pt x="509" y="406"/>
                      <a:pt x="504" y="401"/>
                      <a:pt x="504" y="395"/>
                    </a:cubicBezTo>
                    <a:cubicBezTo>
                      <a:pt x="504" y="389"/>
                      <a:pt x="504" y="389"/>
                      <a:pt x="504" y="389"/>
                    </a:cubicBezTo>
                    <a:cubicBezTo>
                      <a:pt x="504" y="384"/>
                      <a:pt x="509" y="379"/>
                      <a:pt x="515" y="379"/>
                    </a:cubicBezTo>
                    <a:cubicBezTo>
                      <a:pt x="520" y="379"/>
                      <a:pt x="520" y="379"/>
                      <a:pt x="520" y="379"/>
                    </a:cubicBezTo>
                    <a:cubicBezTo>
                      <a:pt x="526" y="379"/>
                      <a:pt x="531" y="384"/>
                      <a:pt x="531" y="389"/>
                    </a:cubicBezTo>
                    <a:lnTo>
                      <a:pt x="531" y="395"/>
                    </a:lnTo>
                    <a:close/>
                    <a:moveTo>
                      <a:pt x="577" y="430"/>
                    </a:moveTo>
                    <a:cubicBezTo>
                      <a:pt x="577" y="435"/>
                      <a:pt x="572" y="440"/>
                      <a:pt x="566" y="440"/>
                    </a:cubicBezTo>
                    <a:cubicBezTo>
                      <a:pt x="561" y="440"/>
                      <a:pt x="561" y="440"/>
                      <a:pt x="561" y="440"/>
                    </a:cubicBezTo>
                    <a:cubicBezTo>
                      <a:pt x="555" y="440"/>
                      <a:pt x="550" y="435"/>
                      <a:pt x="550" y="430"/>
                    </a:cubicBezTo>
                    <a:cubicBezTo>
                      <a:pt x="550" y="424"/>
                      <a:pt x="550" y="424"/>
                      <a:pt x="550" y="424"/>
                    </a:cubicBezTo>
                    <a:cubicBezTo>
                      <a:pt x="550" y="418"/>
                      <a:pt x="555" y="413"/>
                      <a:pt x="561" y="413"/>
                    </a:cubicBezTo>
                    <a:cubicBezTo>
                      <a:pt x="566" y="413"/>
                      <a:pt x="566" y="413"/>
                      <a:pt x="566" y="413"/>
                    </a:cubicBezTo>
                    <a:cubicBezTo>
                      <a:pt x="572" y="413"/>
                      <a:pt x="577" y="418"/>
                      <a:pt x="577" y="424"/>
                    </a:cubicBezTo>
                    <a:lnTo>
                      <a:pt x="577" y="430"/>
                    </a:lnTo>
                    <a:close/>
                    <a:moveTo>
                      <a:pt x="577" y="395"/>
                    </a:moveTo>
                    <a:cubicBezTo>
                      <a:pt x="577" y="401"/>
                      <a:pt x="572" y="406"/>
                      <a:pt x="566" y="406"/>
                    </a:cubicBezTo>
                    <a:cubicBezTo>
                      <a:pt x="561" y="406"/>
                      <a:pt x="561" y="406"/>
                      <a:pt x="561" y="406"/>
                    </a:cubicBezTo>
                    <a:cubicBezTo>
                      <a:pt x="555" y="406"/>
                      <a:pt x="550" y="401"/>
                      <a:pt x="550" y="395"/>
                    </a:cubicBezTo>
                    <a:cubicBezTo>
                      <a:pt x="550" y="389"/>
                      <a:pt x="550" y="389"/>
                      <a:pt x="550" y="389"/>
                    </a:cubicBezTo>
                    <a:cubicBezTo>
                      <a:pt x="550" y="384"/>
                      <a:pt x="555" y="379"/>
                      <a:pt x="561" y="379"/>
                    </a:cubicBezTo>
                    <a:cubicBezTo>
                      <a:pt x="566" y="379"/>
                      <a:pt x="566" y="379"/>
                      <a:pt x="566" y="379"/>
                    </a:cubicBezTo>
                    <a:cubicBezTo>
                      <a:pt x="572" y="379"/>
                      <a:pt x="577" y="384"/>
                      <a:pt x="577" y="389"/>
                    </a:cubicBezTo>
                    <a:lnTo>
                      <a:pt x="577" y="395"/>
                    </a:lnTo>
                    <a:close/>
                    <a:moveTo>
                      <a:pt x="623" y="430"/>
                    </a:moveTo>
                    <a:cubicBezTo>
                      <a:pt x="623" y="435"/>
                      <a:pt x="618" y="440"/>
                      <a:pt x="612" y="440"/>
                    </a:cubicBezTo>
                    <a:cubicBezTo>
                      <a:pt x="607" y="440"/>
                      <a:pt x="607" y="440"/>
                      <a:pt x="607" y="440"/>
                    </a:cubicBezTo>
                    <a:cubicBezTo>
                      <a:pt x="601" y="440"/>
                      <a:pt x="597" y="435"/>
                      <a:pt x="597" y="430"/>
                    </a:cubicBezTo>
                    <a:cubicBezTo>
                      <a:pt x="597" y="424"/>
                      <a:pt x="597" y="424"/>
                      <a:pt x="597" y="424"/>
                    </a:cubicBezTo>
                    <a:cubicBezTo>
                      <a:pt x="597" y="418"/>
                      <a:pt x="601" y="413"/>
                      <a:pt x="607" y="413"/>
                    </a:cubicBezTo>
                    <a:cubicBezTo>
                      <a:pt x="612" y="413"/>
                      <a:pt x="612" y="413"/>
                      <a:pt x="612" y="413"/>
                    </a:cubicBezTo>
                    <a:cubicBezTo>
                      <a:pt x="618" y="413"/>
                      <a:pt x="623" y="418"/>
                      <a:pt x="623" y="424"/>
                    </a:cubicBezTo>
                    <a:lnTo>
                      <a:pt x="623" y="430"/>
                    </a:lnTo>
                    <a:close/>
                    <a:moveTo>
                      <a:pt x="623" y="395"/>
                    </a:moveTo>
                    <a:cubicBezTo>
                      <a:pt x="623" y="401"/>
                      <a:pt x="618" y="406"/>
                      <a:pt x="612" y="406"/>
                    </a:cubicBezTo>
                    <a:cubicBezTo>
                      <a:pt x="607" y="406"/>
                      <a:pt x="607" y="406"/>
                      <a:pt x="607" y="406"/>
                    </a:cubicBezTo>
                    <a:cubicBezTo>
                      <a:pt x="601" y="406"/>
                      <a:pt x="597" y="401"/>
                      <a:pt x="597" y="395"/>
                    </a:cubicBezTo>
                    <a:cubicBezTo>
                      <a:pt x="597" y="389"/>
                      <a:pt x="597" y="389"/>
                      <a:pt x="597" y="389"/>
                    </a:cubicBezTo>
                    <a:cubicBezTo>
                      <a:pt x="597" y="384"/>
                      <a:pt x="601" y="379"/>
                      <a:pt x="607" y="379"/>
                    </a:cubicBezTo>
                    <a:cubicBezTo>
                      <a:pt x="612" y="379"/>
                      <a:pt x="612" y="379"/>
                      <a:pt x="612" y="379"/>
                    </a:cubicBezTo>
                    <a:cubicBezTo>
                      <a:pt x="618" y="379"/>
                      <a:pt x="623" y="384"/>
                      <a:pt x="623" y="389"/>
                    </a:cubicBezTo>
                    <a:lnTo>
                      <a:pt x="623" y="395"/>
                    </a:lnTo>
                    <a:close/>
                    <a:moveTo>
                      <a:pt x="669" y="430"/>
                    </a:moveTo>
                    <a:cubicBezTo>
                      <a:pt x="669" y="435"/>
                      <a:pt x="665" y="440"/>
                      <a:pt x="659" y="440"/>
                    </a:cubicBezTo>
                    <a:cubicBezTo>
                      <a:pt x="653" y="440"/>
                      <a:pt x="653" y="440"/>
                      <a:pt x="653" y="440"/>
                    </a:cubicBezTo>
                    <a:cubicBezTo>
                      <a:pt x="648" y="440"/>
                      <a:pt x="643" y="435"/>
                      <a:pt x="643" y="430"/>
                    </a:cubicBezTo>
                    <a:cubicBezTo>
                      <a:pt x="643" y="424"/>
                      <a:pt x="643" y="424"/>
                      <a:pt x="643" y="424"/>
                    </a:cubicBezTo>
                    <a:cubicBezTo>
                      <a:pt x="643" y="418"/>
                      <a:pt x="648" y="413"/>
                      <a:pt x="653" y="413"/>
                    </a:cubicBezTo>
                    <a:cubicBezTo>
                      <a:pt x="659" y="413"/>
                      <a:pt x="659" y="413"/>
                      <a:pt x="659" y="413"/>
                    </a:cubicBezTo>
                    <a:cubicBezTo>
                      <a:pt x="665" y="413"/>
                      <a:pt x="669" y="418"/>
                      <a:pt x="669" y="424"/>
                    </a:cubicBezTo>
                    <a:lnTo>
                      <a:pt x="669" y="430"/>
                    </a:lnTo>
                    <a:close/>
                    <a:moveTo>
                      <a:pt x="669" y="395"/>
                    </a:moveTo>
                    <a:cubicBezTo>
                      <a:pt x="669" y="401"/>
                      <a:pt x="665" y="406"/>
                      <a:pt x="659" y="406"/>
                    </a:cubicBezTo>
                    <a:cubicBezTo>
                      <a:pt x="653" y="406"/>
                      <a:pt x="653" y="406"/>
                      <a:pt x="653" y="406"/>
                    </a:cubicBezTo>
                    <a:cubicBezTo>
                      <a:pt x="648" y="406"/>
                      <a:pt x="643" y="401"/>
                      <a:pt x="643" y="395"/>
                    </a:cubicBezTo>
                    <a:cubicBezTo>
                      <a:pt x="643" y="389"/>
                      <a:pt x="643" y="389"/>
                      <a:pt x="643" y="389"/>
                    </a:cubicBezTo>
                    <a:cubicBezTo>
                      <a:pt x="643" y="384"/>
                      <a:pt x="648" y="379"/>
                      <a:pt x="653" y="379"/>
                    </a:cubicBezTo>
                    <a:cubicBezTo>
                      <a:pt x="659" y="379"/>
                      <a:pt x="659" y="379"/>
                      <a:pt x="659" y="379"/>
                    </a:cubicBezTo>
                    <a:cubicBezTo>
                      <a:pt x="665" y="379"/>
                      <a:pt x="669" y="384"/>
                      <a:pt x="669" y="389"/>
                    </a:cubicBezTo>
                    <a:lnTo>
                      <a:pt x="669" y="395"/>
                    </a:lnTo>
                    <a:close/>
                    <a:moveTo>
                      <a:pt x="937" y="416"/>
                    </a:moveTo>
                    <a:cubicBezTo>
                      <a:pt x="937" y="424"/>
                      <a:pt x="931" y="430"/>
                      <a:pt x="923" y="430"/>
                    </a:cubicBezTo>
                    <a:cubicBezTo>
                      <a:pt x="744" y="430"/>
                      <a:pt x="744" y="430"/>
                      <a:pt x="744" y="430"/>
                    </a:cubicBezTo>
                    <a:cubicBezTo>
                      <a:pt x="736" y="430"/>
                      <a:pt x="730" y="424"/>
                      <a:pt x="730" y="416"/>
                    </a:cubicBezTo>
                    <a:cubicBezTo>
                      <a:pt x="730" y="403"/>
                      <a:pt x="730" y="403"/>
                      <a:pt x="730" y="403"/>
                    </a:cubicBezTo>
                    <a:cubicBezTo>
                      <a:pt x="730" y="395"/>
                      <a:pt x="736" y="389"/>
                      <a:pt x="744" y="389"/>
                    </a:cubicBezTo>
                    <a:cubicBezTo>
                      <a:pt x="923" y="389"/>
                      <a:pt x="923" y="389"/>
                      <a:pt x="923" y="389"/>
                    </a:cubicBezTo>
                    <a:cubicBezTo>
                      <a:pt x="931" y="389"/>
                      <a:pt x="937" y="395"/>
                      <a:pt x="937" y="403"/>
                    </a:cubicBezTo>
                    <a:lnTo>
                      <a:pt x="937" y="416"/>
                    </a:lnTo>
                    <a:close/>
                    <a:moveTo>
                      <a:pt x="1026" y="268"/>
                    </a:moveTo>
                    <a:cubicBezTo>
                      <a:pt x="177" y="268"/>
                      <a:pt x="177" y="268"/>
                      <a:pt x="177" y="268"/>
                    </a:cubicBezTo>
                    <a:cubicBezTo>
                      <a:pt x="165" y="268"/>
                      <a:pt x="155" y="278"/>
                      <a:pt x="155" y="289"/>
                    </a:cubicBezTo>
                    <a:cubicBezTo>
                      <a:pt x="155" y="331"/>
                      <a:pt x="155" y="331"/>
                      <a:pt x="155" y="331"/>
                    </a:cubicBezTo>
                    <a:cubicBezTo>
                      <a:pt x="155" y="343"/>
                      <a:pt x="165" y="353"/>
                      <a:pt x="177" y="353"/>
                    </a:cubicBezTo>
                    <a:cubicBezTo>
                      <a:pt x="1026" y="353"/>
                      <a:pt x="1026" y="353"/>
                      <a:pt x="1026" y="353"/>
                    </a:cubicBezTo>
                    <a:cubicBezTo>
                      <a:pt x="1038" y="353"/>
                      <a:pt x="1047" y="343"/>
                      <a:pt x="1047" y="331"/>
                    </a:cubicBezTo>
                    <a:cubicBezTo>
                      <a:pt x="1047" y="289"/>
                      <a:pt x="1047" y="289"/>
                      <a:pt x="1047" y="289"/>
                    </a:cubicBezTo>
                    <a:cubicBezTo>
                      <a:pt x="1047" y="278"/>
                      <a:pt x="1038" y="268"/>
                      <a:pt x="1026" y="268"/>
                    </a:cubicBezTo>
                    <a:close/>
                    <a:moveTo>
                      <a:pt x="485" y="331"/>
                    </a:moveTo>
                    <a:cubicBezTo>
                      <a:pt x="485" y="337"/>
                      <a:pt x="480" y="342"/>
                      <a:pt x="474" y="342"/>
                    </a:cubicBezTo>
                    <a:cubicBezTo>
                      <a:pt x="469" y="342"/>
                      <a:pt x="469" y="342"/>
                      <a:pt x="469" y="342"/>
                    </a:cubicBezTo>
                    <a:cubicBezTo>
                      <a:pt x="463" y="342"/>
                      <a:pt x="458" y="337"/>
                      <a:pt x="458" y="331"/>
                    </a:cubicBezTo>
                    <a:cubicBezTo>
                      <a:pt x="458" y="326"/>
                      <a:pt x="458" y="326"/>
                      <a:pt x="458" y="326"/>
                    </a:cubicBezTo>
                    <a:cubicBezTo>
                      <a:pt x="458" y="320"/>
                      <a:pt x="463" y="315"/>
                      <a:pt x="469" y="315"/>
                    </a:cubicBezTo>
                    <a:cubicBezTo>
                      <a:pt x="474" y="315"/>
                      <a:pt x="474" y="315"/>
                      <a:pt x="474" y="315"/>
                    </a:cubicBezTo>
                    <a:cubicBezTo>
                      <a:pt x="480" y="315"/>
                      <a:pt x="485" y="320"/>
                      <a:pt x="485" y="326"/>
                    </a:cubicBezTo>
                    <a:lnTo>
                      <a:pt x="485" y="331"/>
                    </a:lnTo>
                    <a:close/>
                    <a:moveTo>
                      <a:pt x="485" y="297"/>
                    </a:moveTo>
                    <a:cubicBezTo>
                      <a:pt x="485" y="303"/>
                      <a:pt x="480" y="307"/>
                      <a:pt x="474" y="307"/>
                    </a:cubicBezTo>
                    <a:cubicBezTo>
                      <a:pt x="469" y="307"/>
                      <a:pt x="469" y="307"/>
                      <a:pt x="469" y="307"/>
                    </a:cubicBezTo>
                    <a:cubicBezTo>
                      <a:pt x="463" y="307"/>
                      <a:pt x="458" y="303"/>
                      <a:pt x="458" y="297"/>
                    </a:cubicBezTo>
                    <a:cubicBezTo>
                      <a:pt x="458" y="291"/>
                      <a:pt x="458" y="291"/>
                      <a:pt x="458" y="291"/>
                    </a:cubicBezTo>
                    <a:cubicBezTo>
                      <a:pt x="458" y="285"/>
                      <a:pt x="463" y="280"/>
                      <a:pt x="469" y="280"/>
                    </a:cubicBezTo>
                    <a:cubicBezTo>
                      <a:pt x="474" y="280"/>
                      <a:pt x="474" y="280"/>
                      <a:pt x="474" y="280"/>
                    </a:cubicBezTo>
                    <a:cubicBezTo>
                      <a:pt x="480" y="280"/>
                      <a:pt x="485" y="285"/>
                      <a:pt x="485" y="291"/>
                    </a:cubicBezTo>
                    <a:lnTo>
                      <a:pt x="485" y="297"/>
                    </a:lnTo>
                    <a:close/>
                    <a:moveTo>
                      <a:pt x="531" y="331"/>
                    </a:moveTo>
                    <a:cubicBezTo>
                      <a:pt x="531" y="337"/>
                      <a:pt x="526" y="342"/>
                      <a:pt x="520" y="342"/>
                    </a:cubicBezTo>
                    <a:cubicBezTo>
                      <a:pt x="515" y="342"/>
                      <a:pt x="515" y="342"/>
                      <a:pt x="515" y="342"/>
                    </a:cubicBezTo>
                    <a:cubicBezTo>
                      <a:pt x="509" y="342"/>
                      <a:pt x="504" y="337"/>
                      <a:pt x="504" y="331"/>
                    </a:cubicBezTo>
                    <a:cubicBezTo>
                      <a:pt x="504" y="326"/>
                      <a:pt x="504" y="326"/>
                      <a:pt x="504" y="326"/>
                    </a:cubicBezTo>
                    <a:cubicBezTo>
                      <a:pt x="504" y="320"/>
                      <a:pt x="509" y="315"/>
                      <a:pt x="515" y="315"/>
                    </a:cubicBezTo>
                    <a:cubicBezTo>
                      <a:pt x="520" y="315"/>
                      <a:pt x="520" y="315"/>
                      <a:pt x="520" y="315"/>
                    </a:cubicBezTo>
                    <a:cubicBezTo>
                      <a:pt x="526" y="315"/>
                      <a:pt x="531" y="320"/>
                      <a:pt x="531" y="326"/>
                    </a:cubicBezTo>
                    <a:lnTo>
                      <a:pt x="531" y="331"/>
                    </a:lnTo>
                    <a:close/>
                    <a:moveTo>
                      <a:pt x="531" y="297"/>
                    </a:moveTo>
                    <a:cubicBezTo>
                      <a:pt x="531" y="303"/>
                      <a:pt x="526" y="307"/>
                      <a:pt x="520" y="307"/>
                    </a:cubicBezTo>
                    <a:cubicBezTo>
                      <a:pt x="515" y="307"/>
                      <a:pt x="515" y="307"/>
                      <a:pt x="515" y="307"/>
                    </a:cubicBezTo>
                    <a:cubicBezTo>
                      <a:pt x="509" y="307"/>
                      <a:pt x="504" y="303"/>
                      <a:pt x="504" y="297"/>
                    </a:cubicBezTo>
                    <a:cubicBezTo>
                      <a:pt x="504" y="291"/>
                      <a:pt x="504" y="291"/>
                      <a:pt x="504" y="291"/>
                    </a:cubicBezTo>
                    <a:cubicBezTo>
                      <a:pt x="504" y="285"/>
                      <a:pt x="509" y="280"/>
                      <a:pt x="515" y="280"/>
                    </a:cubicBezTo>
                    <a:cubicBezTo>
                      <a:pt x="520" y="280"/>
                      <a:pt x="520" y="280"/>
                      <a:pt x="520" y="280"/>
                    </a:cubicBezTo>
                    <a:cubicBezTo>
                      <a:pt x="526" y="280"/>
                      <a:pt x="531" y="285"/>
                      <a:pt x="531" y="291"/>
                    </a:cubicBezTo>
                    <a:lnTo>
                      <a:pt x="531" y="297"/>
                    </a:lnTo>
                    <a:close/>
                    <a:moveTo>
                      <a:pt x="577" y="331"/>
                    </a:moveTo>
                    <a:cubicBezTo>
                      <a:pt x="577" y="337"/>
                      <a:pt x="572" y="342"/>
                      <a:pt x="566" y="342"/>
                    </a:cubicBezTo>
                    <a:cubicBezTo>
                      <a:pt x="561" y="342"/>
                      <a:pt x="561" y="342"/>
                      <a:pt x="561" y="342"/>
                    </a:cubicBezTo>
                    <a:cubicBezTo>
                      <a:pt x="555" y="342"/>
                      <a:pt x="550" y="337"/>
                      <a:pt x="550" y="331"/>
                    </a:cubicBezTo>
                    <a:cubicBezTo>
                      <a:pt x="550" y="326"/>
                      <a:pt x="550" y="326"/>
                      <a:pt x="550" y="326"/>
                    </a:cubicBezTo>
                    <a:cubicBezTo>
                      <a:pt x="550" y="320"/>
                      <a:pt x="555" y="315"/>
                      <a:pt x="561" y="315"/>
                    </a:cubicBezTo>
                    <a:cubicBezTo>
                      <a:pt x="566" y="315"/>
                      <a:pt x="566" y="315"/>
                      <a:pt x="566" y="315"/>
                    </a:cubicBezTo>
                    <a:cubicBezTo>
                      <a:pt x="572" y="315"/>
                      <a:pt x="577" y="320"/>
                      <a:pt x="577" y="326"/>
                    </a:cubicBezTo>
                    <a:lnTo>
                      <a:pt x="577" y="331"/>
                    </a:lnTo>
                    <a:close/>
                    <a:moveTo>
                      <a:pt x="577" y="297"/>
                    </a:moveTo>
                    <a:cubicBezTo>
                      <a:pt x="577" y="303"/>
                      <a:pt x="572" y="307"/>
                      <a:pt x="566" y="307"/>
                    </a:cubicBezTo>
                    <a:cubicBezTo>
                      <a:pt x="561" y="307"/>
                      <a:pt x="561" y="307"/>
                      <a:pt x="561" y="307"/>
                    </a:cubicBezTo>
                    <a:cubicBezTo>
                      <a:pt x="555" y="307"/>
                      <a:pt x="550" y="303"/>
                      <a:pt x="550" y="297"/>
                    </a:cubicBezTo>
                    <a:cubicBezTo>
                      <a:pt x="550" y="291"/>
                      <a:pt x="550" y="291"/>
                      <a:pt x="550" y="291"/>
                    </a:cubicBezTo>
                    <a:cubicBezTo>
                      <a:pt x="550" y="285"/>
                      <a:pt x="555" y="280"/>
                      <a:pt x="561" y="280"/>
                    </a:cubicBezTo>
                    <a:cubicBezTo>
                      <a:pt x="566" y="280"/>
                      <a:pt x="566" y="280"/>
                      <a:pt x="566" y="280"/>
                    </a:cubicBezTo>
                    <a:cubicBezTo>
                      <a:pt x="572" y="280"/>
                      <a:pt x="577" y="285"/>
                      <a:pt x="577" y="291"/>
                    </a:cubicBezTo>
                    <a:lnTo>
                      <a:pt x="577" y="297"/>
                    </a:lnTo>
                    <a:close/>
                    <a:moveTo>
                      <a:pt x="623" y="331"/>
                    </a:moveTo>
                    <a:cubicBezTo>
                      <a:pt x="623" y="337"/>
                      <a:pt x="618" y="342"/>
                      <a:pt x="612" y="342"/>
                    </a:cubicBezTo>
                    <a:cubicBezTo>
                      <a:pt x="607" y="342"/>
                      <a:pt x="607" y="342"/>
                      <a:pt x="607" y="342"/>
                    </a:cubicBezTo>
                    <a:cubicBezTo>
                      <a:pt x="601" y="342"/>
                      <a:pt x="597" y="337"/>
                      <a:pt x="597" y="331"/>
                    </a:cubicBezTo>
                    <a:cubicBezTo>
                      <a:pt x="597" y="326"/>
                      <a:pt x="597" y="326"/>
                      <a:pt x="597" y="326"/>
                    </a:cubicBezTo>
                    <a:cubicBezTo>
                      <a:pt x="597" y="320"/>
                      <a:pt x="601" y="315"/>
                      <a:pt x="607" y="315"/>
                    </a:cubicBezTo>
                    <a:cubicBezTo>
                      <a:pt x="612" y="315"/>
                      <a:pt x="612" y="315"/>
                      <a:pt x="612" y="315"/>
                    </a:cubicBezTo>
                    <a:cubicBezTo>
                      <a:pt x="618" y="315"/>
                      <a:pt x="623" y="320"/>
                      <a:pt x="623" y="326"/>
                    </a:cubicBezTo>
                    <a:lnTo>
                      <a:pt x="623" y="331"/>
                    </a:lnTo>
                    <a:close/>
                    <a:moveTo>
                      <a:pt x="623" y="297"/>
                    </a:moveTo>
                    <a:cubicBezTo>
                      <a:pt x="623" y="303"/>
                      <a:pt x="618" y="307"/>
                      <a:pt x="612" y="307"/>
                    </a:cubicBezTo>
                    <a:cubicBezTo>
                      <a:pt x="607" y="307"/>
                      <a:pt x="607" y="307"/>
                      <a:pt x="607" y="307"/>
                    </a:cubicBezTo>
                    <a:cubicBezTo>
                      <a:pt x="601" y="307"/>
                      <a:pt x="597" y="303"/>
                      <a:pt x="597" y="297"/>
                    </a:cubicBezTo>
                    <a:cubicBezTo>
                      <a:pt x="597" y="291"/>
                      <a:pt x="597" y="291"/>
                      <a:pt x="597" y="291"/>
                    </a:cubicBezTo>
                    <a:cubicBezTo>
                      <a:pt x="597" y="285"/>
                      <a:pt x="601" y="280"/>
                      <a:pt x="607" y="280"/>
                    </a:cubicBezTo>
                    <a:cubicBezTo>
                      <a:pt x="612" y="280"/>
                      <a:pt x="612" y="280"/>
                      <a:pt x="612" y="280"/>
                    </a:cubicBezTo>
                    <a:cubicBezTo>
                      <a:pt x="618" y="280"/>
                      <a:pt x="623" y="285"/>
                      <a:pt x="623" y="291"/>
                    </a:cubicBezTo>
                    <a:lnTo>
                      <a:pt x="623" y="297"/>
                    </a:lnTo>
                    <a:close/>
                    <a:moveTo>
                      <a:pt x="669" y="331"/>
                    </a:moveTo>
                    <a:cubicBezTo>
                      <a:pt x="669" y="337"/>
                      <a:pt x="665" y="342"/>
                      <a:pt x="659" y="342"/>
                    </a:cubicBezTo>
                    <a:cubicBezTo>
                      <a:pt x="653" y="342"/>
                      <a:pt x="653" y="342"/>
                      <a:pt x="653" y="342"/>
                    </a:cubicBezTo>
                    <a:cubicBezTo>
                      <a:pt x="648" y="342"/>
                      <a:pt x="643" y="337"/>
                      <a:pt x="643" y="331"/>
                    </a:cubicBezTo>
                    <a:cubicBezTo>
                      <a:pt x="643" y="326"/>
                      <a:pt x="643" y="326"/>
                      <a:pt x="643" y="326"/>
                    </a:cubicBezTo>
                    <a:cubicBezTo>
                      <a:pt x="643" y="320"/>
                      <a:pt x="648" y="315"/>
                      <a:pt x="653" y="315"/>
                    </a:cubicBezTo>
                    <a:cubicBezTo>
                      <a:pt x="659" y="315"/>
                      <a:pt x="659" y="315"/>
                      <a:pt x="659" y="315"/>
                    </a:cubicBezTo>
                    <a:cubicBezTo>
                      <a:pt x="665" y="315"/>
                      <a:pt x="669" y="320"/>
                      <a:pt x="669" y="326"/>
                    </a:cubicBezTo>
                    <a:lnTo>
                      <a:pt x="669" y="331"/>
                    </a:lnTo>
                    <a:close/>
                    <a:moveTo>
                      <a:pt x="669" y="297"/>
                    </a:moveTo>
                    <a:cubicBezTo>
                      <a:pt x="669" y="303"/>
                      <a:pt x="665" y="307"/>
                      <a:pt x="659" y="307"/>
                    </a:cubicBezTo>
                    <a:cubicBezTo>
                      <a:pt x="653" y="307"/>
                      <a:pt x="653" y="307"/>
                      <a:pt x="653" y="307"/>
                    </a:cubicBezTo>
                    <a:cubicBezTo>
                      <a:pt x="648" y="307"/>
                      <a:pt x="643" y="303"/>
                      <a:pt x="643" y="297"/>
                    </a:cubicBezTo>
                    <a:cubicBezTo>
                      <a:pt x="643" y="291"/>
                      <a:pt x="643" y="291"/>
                      <a:pt x="643" y="291"/>
                    </a:cubicBezTo>
                    <a:cubicBezTo>
                      <a:pt x="643" y="285"/>
                      <a:pt x="648" y="280"/>
                      <a:pt x="653" y="280"/>
                    </a:cubicBezTo>
                    <a:cubicBezTo>
                      <a:pt x="659" y="280"/>
                      <a:pt x="659" y="280"/>
                      <a:pt x="659" y="280"/>
                    </a:cubicBezTo>
                    <a:cubicBezTo>
                      <a:pt x="665" y="280"/>
                      <a:pt x="669" y="285"/>
                      <a:pt x="669" y="291"/>
                    </a:cubicBezTo>
                    <a:lnTo>
                      <a:pt x="669" y="297"/>
                    </a:lnTo>
                    <a:close/>
                    <a:moveTo>
                      <a:pt x="937" y="318"/>
                    </a:moveTo>
                    <a:cubicBezTo>
                      <a:pt x="937" y="325"/>
                      <a:pt x="931" y="332"/>
                      <a:pt x="923" y="332"/>
                    </a:cubicBezTo>
                    <a:cubicBezTo>
                      <a:pt x="744" y="332"/>
                      <a:pt x="744" y="332"/>
                      <a:pt x="744" y="332"/>
                    </a:cubicBezTo>
                    <a:cubicBezTo>
                      <a:pt x="736" y="332"/>
                      <a:pt x="730" y="325"/>
                      <a:pt x="730" y="318"/>
                    </a:cubicBezTo>
                    <a:cubicBezTo>
                      <a:pt x="730" y="305"/>
                      <a:pt x="730" y="305"/>
                      <a:pt x="730" y="305"/>
                    </a:cubicBezTo>
                    <a:cubicBezTo>
                      <a:pt x="730" y="297"/>
                      <a:pt x="736" y="291"/>
                      <a:pt x="744" y="291"/>
                    </a:cubicBezTo>
                    <a:cubicBezTo>
                      <a:pt x="923" y="291"/>
                      <a:pt x="923" y="291"/>
                      <a:pt x="923" y="291"/>
                    </a:cubicBezTo>
                    <a:cubicBezTo>
                      <a:pt x="931" y="291"/>
                      <a:pt x="937" y="297"/>
                      <a:pt x="937" y="305"/>
                    </a:cubicBezTo>
                    <a:lnTo>
                      <a:pt x="937" y="318"/>
                    </a:lnTo>
                    <a:close/>
                  </a:path>
                </a:pathLst>
              </a:custGeom>
              <a:solidFill>
                <a:srgbClr val="4D4D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0" tIns="45720" rIns="0" bIns="45720" numCol="1" anchor="t" anchorCtr="0" compatLnSpc="1">
                <a:prstTxWarp prst="textNoShape">
                  <a:avLst/>
                </a:prstTxWarp>
                <a:noAutofit/>
              </a:bodyPr>
              <a:lstStyle/>
              <a:p>
                <a:endParaRPr lang="en-US" sz="1200" dirty="0"/>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19231" r="29354"/>
              <a:stretch/>
            </p:blipFill>
            <p:spPr>
              <a:xfrm>
                <a:off x="6786186" y="2832895"/>
                <a:ext cx="362389" cy="414315"/>
              </a:xfrm>
              <a:prstGeom prst="rect">
                <a:avLst/>
              </a:prstGeom>
            </p:spPr>
          </p:pic>
        </p:grpSp>
      </p:gr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767" y="1204818"/>
            <a:ext cx="10711587" cy="462101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81941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4418449" y="623814"/>
            <a:ext cx="1345791" cy="1605639"/>
          </a:xfrm>
          <a:prstGeom prst="rect">
            <a:avLst/>
          </a:prstGeom>
        </p:spPr>
      </p:pic>
      <p:sp>
        <p:nvSpPr>
          <p:cNvPr id="2" name="Title 1"/>
          <p:cNvSpPr>
            <a:spLocks noGrp="1"/>
          </p:cNvSpPr>
          <p:nvPr>
            <p:ph type="title"/>
          </p:nvPr>
        </p:nvSpPr>
        <p:spPr/>
        <p:txBody>
          <a:bodyPr/>
          <a:lstStyle/>
          <a:p>
            <a:r>
              <a:rPr lang="zh-CN" altLang="en-US" dirty="0" smtClean="0"/>
              <a:t>钓鱼网站的工作机制</a:t>
            </a:r>
            <a:endParaRPr lang="en-US" dirty="0"/>
          </a:p>
        </p:txBody>
      </p:sp>
      <p:grpSp>
        <p:nvGrpSpPr>
          <p:cNvPr id="85" name="Group 84"/>
          <p:cNvGrpSpPr/>
          <p:nvPr/>
        </p:nvGrpSpPr>
        <p:grpSpPr>
          <a:xfrm>
            <a:off x="10675579" y="-1205299"/>
            <a:ext cx="856773" cy="1171989"/>
            <a:chOff x="8617288" y="4648211"/>
            <a:chExt cx="856996" cy="1171989"/>
          </a:xfrm>
        </p:grpSpPr>
        <p:pic>
          <p:nvPicPr>
            <p:cNvPr id="86" name="Picture 85"/>
            <p:cNvPicPr>
              <a:picLocks noChangeAspect="1"/>
            </p:cNvPicPr>
            <p:nvPr/>
          </p:nvPicPr>
          <p:blipFill>
            <a:blip r:embed="rId5"/>
            <a:stretch>
              <a:fillRect/>
            </a:stretch>
          </p:blipFill>
          <p:spPr>
            <a:xfrm>
              <a:off x="8727039" y="4648211"/>
              <a:ext cx="585267" cy="896190"/>
            </a:xfrm>
            <a:prstGeom prst="rect">
              <a:avLst/>
            </a:prstGeom>
          </p:spPr>
        </p:pic>
        <p:sp>
          <p:nvSpPr>
            <p:cNvPr id="87" name="Rectangle 86"/>
            <p:cNvSpPr/>
            <p:nvPr/>
          </p:nvSpPr>
          <p:spPr>
            <a:xfrm>
              <a:off x="8617288" y="5543201"/>
              <a:ext cx="856996" cy="276999"/>
            </a:xfrm>
            <a:prstGeom prst="rect">
              <a:avLst/>
            </a:prstGeom>
          </p:spPr>
          <p:txBody>
            <a:bodyPr wrap="none">
              <a:spAutoFit/>
            </a:bodyPr>
            <a:lstStyle/>
            <a:p>
              <a:pPr algn="r"/>
              <a:r>
                <a:rPr lang="en-US" sz="1200" dirty="0" smtClean="0"/>
                <a:t>Drop Zone</a:t>
              </a:r>
              <a:endParaRPr lang="en-US" sz="1200" dirty="0"/>
            </a:p>
          </p:txBody>
        </p:sp>
      </p:grpSp>
      <p:cxnSp>
        <p:nvCxnSpPr>
          <p:cNvPr id="128" name="Straight Arrow Connector 127"/>
          <p:cNvCxnSpPr/>
          <p:nvPr/>
        </p:nvCxnSpPr>
        <p:spPr>
          <a:xfrm>
            <a:off x="1611812" y="4006517"/>
            <a:ext cx="3861130" cy="697831"/>
          </a:xfrm>
          <a:prstGeom prst="straightConnector1">
            <a:avLst/>
          </a:prstGeom>
          <a:ln w="28575" cmpd="sng">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pic>
        <p:nvPicPr>
          <p:cNvPr id="44" name="Picture 43"/>
          <p:cNvPicPr>
            <a:picLocks noChangeAspect="1"/>
          </p:cNvPicPr>
          <p:nvPr/>
        </p:nvPicPr>
        <p:blipFill>
          <a:blip r:embed="rId6"/>
          <a:stretch>
            <a:fillRect/>
          </a:stretch>
        </p:blipFill>
        <p:spPr>
          <a:xfrm>
            <a:off x="575078" y="2910989"/>
            <a:ext cx="1739158" cy="1351305"/>
          </a:xfrm>
          <a:prstGeom prst="rect">
            <a:avLst/>
          </a:prstGeom>
        </p:spPr>
      </p:pic>
      <p:pic>
        <p:nvPicPr>
          <p:cNvPr id="45" name="Picture 44"/>
          <p:cNvPicPr>
            <a:picLocks noChangeAspect="1"/>
          </p:cNvPicPr>
          <p:nvPr/>
        </p:nvPicPr>
        <p:blipFill>
          <a:blip r:embed="rId7"/>
          <a:stretch>
            <a:fillRect/>
          </a:stretch>
        </p:blipFill>
        <p:spPr>
          <a:xfrm>
            <a:off x="529961" y="5272183"/>
            <a:ext cx="2000643" cy="1334109"/>
          </a:xfrm>
          <a:prstGeom prst="rect">
            <a:avLst/>
          </a:prstGeom>
        </p:spPr>
      </p:pic>
      <p:grpSp>
        <p:nvGrpSpPr>
          <p:cNvPr id="131" name="Group 130"/>
          <p:cNvGrpSpPr/>
          <p:nvPr/>
        </p:nvGrpSpPr>
        <p:grpSpPr>
          <a:xfrm>
            <a:off x="8268766" y="-1339365"/>
            <a:ext cx="585115" cy="1171989"/>
            <a:chOff x="8773964" y="4648211"/>
            <a:chExt cx="585267" cy="1171989"/>
          </a:xfrm>
        </p:grpSpPr>
        <p:pic>
          <p:nvPicPr>
            <p:cNvPr id="132" name="Picture 131"/>
            <p:cNvPicPr>
              <a:picLocks noChangeAspect="1"/>
            </p:cNvPicPr>
            <p:nvPr/>
          </p:nvPicPr>
          <p:blipFill>
            <a:blip r:embed="rId5"/>
            <a:stretch>
              <a:fillRect/>
            </a:stretch>
          </p:blipFill>
          <p:spPr>
            <a:xfrm>
              <a:off x="8773964" y="4648211"/>
              <a:ext cx="585267" cy="896190"/>
            </a:xfrm>
            <a:prstGeom prst="rect">
              <a:avLst/>
            </a:prstGeom>
          </p:spPr>
        </p:pic>
        <p:sp>
          <p:nvSpPr>
            <p:cNvPr id="133" name="Rectangle 132"/>
            <p:cNvSpPr/>
            <p:nvPr/>
          </p:nvSpPr>
          <p:spPr>
            <a:xfrm>
              <a:off x="8853919" y="5543201"/>
              <a:ext cx="466915" cy="276999"/>
            </a:xfrm>
            <a:prstGeom prst="rect">
              <a:avLst/>
            </a:prstGeom>
          </p:spPr>
          <p:txBody>
            <a:bodyPr wrap="none">
              <a:spAutoFit/>
            </a:bodyPr>
            <a:lstStyle/>
            <a:p>
              <a:pPr algn="r"/>
              <a:r>
                <a:rPr lang="en-US" sz="1200" dirty="0" smtClean="0"/>
                <a:t>C&amp;C</a:t>
              </a:r>
              <a:endParaRPr lang="en-US" sz="1200" dirty="0"/>
            </a:p>
          </p:txBody>
        </p:sp>
      </p:grpSp>
      <p:grpSp>
        <p:nvGrpSpPr>
          <p:cNvPr id="134" name="Group 133"/>
          <p:cNvGrpSpPr/>
          <p:nvPr/>
        </p:nvGrpSpPr>
        <p:grpSpPr>
          <a:xfrm>
            <a:off x="6210812" y="-1477265"/>
            <a:ext cx="931344" cy="1171989"/>
            <a:chOff x="8542697" y="4648211"/>
            <a:chExt cx="931587" cy="1171989"/>
          </a:xfrm>
        </p:grpSpPr>
        <p:pic>
          <p:nvPicPr>
            <p:cNvPr id="135" name="Picture 134"/>
            <p:cNvPicPr>
              <a:picLocks noChangeAspect="1"/>
            </p:cNvPicPr>
            <p:nvPr/>
          </p:nvPicPr>
          <p:blipFill>
            <a:blip r:embed="rId5"/>
            <a:stretch>
              <a:fillRect/>
            </a:stretch>
          </p:blipFill>
          <p:spPr>
            <a:xfrm>
              <a:off x="8681129" y="4648211"/>
              <a:ext cx="585267" cy="896190"/>
            </a:xfrm>
            <a:prstGeom prst="rect">
              <a:avLst/>
            </a:prstGeom>
          </p:spPr>
        </p:pic>
        <p:sp>
          <p:nvSpPr>
            <p:cNvPr id="136" name="Rectangle 135"/>
            <p:cNvSpPr/>
            <p:nvPr/>
          </p:nvSpPr>
          <p:spPr>
            <a:xfrm>
              <a:off x="8542697" y="5543201"/>
              <a:ext cx="931587" cy="276999"/>
            </a:xfrm>
            <a:prstGeom prst="rect">
              <a:avLst/>
            </a:prstGeom>
          </p:spPr>
          <p:txBody>
            <a:bodyPr wrap="none">
              <a:spAutoFit/>
            </a:bodyPr>
            <a:lstStyle/>
            <a:p>
              <a:pPr algn="r"/>
              <a:r>
                <a:rPr lang="en-US" sz="1200" dirty="0" smtClean="0"/>
                <a:t>Wells Fargo</a:t>
              </a:r>
              <a:endParaRPr lang="en-US" sz="1200" dirty="0"/>
            </a:p>
          </p:txBody>
        </p:sp>
      </p:grpSp>
      <p:cxnSp>
        <p:nvCxnSpPr>
          <p:cNvPr id="141" name="Straight Arrow Connector 140"/>
          <p:cNvCxnSpPr/>
          <p:nvPr/>
        </p:nvCxnSpPr>
        <p:spPr>
          <a:xfrm flipV="1">
            <a:off x="1395300" y="1341121"/>
            <a:ext cx="3260832" cy="1787091"/>
          </a:xfrm>
          <a:prstGeom prst="straightConnector1">
            <a:avLst/>
          </a:prstGeom>
          <a:ln w="28575" cmpd="sng">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Rounded Rectangular Callout 41"/>
          <p:cNvSpPr/>
          <p:nvPr/>
        </p:nvSpPr>
        <p:spPr>
          <a:xfrm>
            <a:off x="3054572" y="2557600"/>
            <a:ext cx="1964189" cy="778319"/>
          </a:xfrm>
          <a:prstGeom prst="wedgeRoundRectCallout">
            <a:avLst>
              <a:gd name="adj1" fmla="val -38192"/>
              <a:gd name="adj2" fmla="val -97765"/>
              <a:gd name="adj3" fmla="val 16667"/>
            </a:avLst>
          </a:prstGeom>
          <a:solidFill>
            <a:schemeClr val="accent2">
              <a:lumMod val="60000"/>
              <a:lumOff val="40000"/>
            </a:schemeClr>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The attacker access the real web page</a:t>
            </a:r>
            <a:endParaRPr lang="en-US" sz="1400" dirty="0">
              <a:solidFill>
                <a:schemeClr val="tx1"/>
              </a:solidFill>
            </a:endParaRPr>
          </a:p>
        </p:txBody>
      </p:sp>
      <p:cxnSp>
        <p:nvCxnSpPr>
          <p:cNvPr id="48" name="Straight Arrow Connector 47"/>
          <p:cNvCxnSpPr/>
          <p:nvPr/>
        </p:nvCxnSpPr>
        <p:spPr>
          <a:xfrm flipH="1">
            <a:off x="1214874" y="1203159"/>
            <a:ext cx="3416078" cy="1852863"/>
          </a:xfrm>
          <a:prstGeom prst="straightConnector1">
            <a:avLst/>
          </a:prstGeom>
          <a:ln w="28575" cmpd="sng">
            <a:solidFill>
              <a:srgbClr val="002060"/>
            </a:solidFill>
            <a:tailEnd type="arrow"/>
          </a:ln>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8"/>
          <a:stretch>
            <a:fillRect/>
          </a:stretch>
        </p:blipFill>
        <p:spPr>
          <a:xfrm>
            <a:off x="3881236" y="711846"/>
            <a:ext cx="4868334" cy="3231160"/>
          </a:xfrm>
          <a:prstGeom prst="rect">
            <a:avLst/>
          </a:prstGeom>
          <a:ln>
            <a:solidFill>
              <a:schemeClr val="tx1"/>
            </a:solidFill>
          </a:ln>
          <a:effectLst>
            <a:outerShdw blurRad="50800" dist="38100" dir="2700000" algn="tl" rotWithShape="0">
              <a:prstClr val="black">
                <a:alpha val="40000"/>
              </a:prstClr>
            </a:outerShdw>
          </a:effectLst>
        </p:spPr>
      </p:pic>
      <p:sp>
        <p:nvSpPr>
          <p:cNvPr id="53" name="Rounded Rectangular Callout 52"/>
          <p:cNvSpPr/>
          <p:nvPr/>
        </p:nvSpPr>
        <p:spPr>
          <a:xfrm>
            <a:off x="7106792" y="472558"/>
            <a:ext cx="2183803" cy="898416"/>
          </a:xfrm>
          <a:prstGeom prst="wedgeRoundRectCallout">
            <a:avLst>
              <a:gd name="adj1" fmla="val -51052"/>
              <a:gd name="adj2" fmla="val 106286"/>
              <a:gd name="adj3" fmla="val 16667"/>
            </a:avLst>
          </a:prstGeom>
          <a:solidFill>
            <a:schemeClr val="accent2">
              <a:lumMod val="60000"/>
              <a:lumOff val="40000"/>
            </a:schemeClr>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The attacker saves a copy of the web pages to their own web server</a:t>
            </a:r>
            <a:endParaRPr lang="en-US" sz="1400" dirty="0">
              <a:solidFill>
                <a:schemeClr val="tx1"/>
              </a:solidFill>
            </a:endParaRPr>
          </a:p>
        </p:txBody>
      </p:sp>
      <p:grpSp>
        <p:nvGrpSpPr>
          <p:cNvPr id="54" name="Group 53"/>
          <p:cNvGrpSpPr/>
          <p:nvPr/>
        </p:nvGrpSpPr>
        <p:grpSpPr>
          <a:xfrm>
            <a:off x="4528306" y="-1370239"/>
            <a:ext cx="1183401" cy="1171989"/>
            <a:chOff x="8290575" y="4648211"/>
            <a:chExt cx="1183709" cy="1171989"/>
          </a:xfrm>
        </p:grpSpPr>
        <p:pic>
          <p:nvPicPr>
            <p:cNvPr id="56" name="Picture 55"/>
            <p:cNvPicPr>
              <a:picLocks noChangeAspect="1"/>
            </p:cNvPicPr>
            <p:nvPr/>
          </p:nvPicPr>
          <p:blipFill>
            <a:blip r:embed="rId5"/>
            <a:stretch>
              <a:fillRect/>
            </a:stretch>
          </p:blipFill>
          <p:spPr>
            <a:xfrm>
              <a:off x="8561128" y="4648211"/>
              <a:ext cx="585267" cy="896190"/>
            </a:xfrm>
            <a:prstGeom prst="rect">
              <a:avLst/>
            </a:prstGeom>
          </p:spPr>
        </p:pic>
        <p:sp>
          <p:nvSpPr>
            <p:cNvPr id="57" name="Rectangle 56"/>
            <p:cNvSpPr/>
            <p:nvPr/>
          </p:nvSpPr>
          <p:spPr>
            <a:xfrm>
              <a:off x="8290575" y="5543201"/>
              <a:ext cx="1183709" cy="276999"/>
            </a:xfrm>
            <a:prstGeom prst="rect">
              <a:avLst/>
            </a:prstGeom>
          </p:spPr>
          <p:txBody>
            <a:bodyPr wrap="none">
              <a:spAutoFit/>
            </a:bodyPr>
            <a:lstStyle/>
            <a:p>
              <a:pPr algn="r"/>
              <a:r>
                <a:rPr lang="en-US" sz="1200" dirty="0" smtClean="0"/>
                <a:t>Phishing server</a:t>
              </a:r>
              <a:endParaRPr lang="en-US" sz="1200" dirty="0"/>
            </a:p>
          </p:txBody>
        </p:sp>
      </p:grpSp>
      <p:pic>
        <p:nvPicPr>
          <p:cNvPr id="21" name="Picture 20"/>
          <p:cNvPicPr>
            <a:picLocks noChangeAspect="1"/>
          </p:cNvPicPr>
          <p:nvPr/>
        </p:nvPicPr>
        <p:blipFill>
          <a:blip r:embed="rId9"/>
          <a:stretch>
            <a:fillRect/>
          </a:stretch>
        </p:blipFill>
        <p:spPr>
          <a:xfrm>
            <a:off x="5091344" y="4006516"/>
            <a:ext cx="1622339" cy="1575034"/>
          </a:xfrm>
          <a:prstGeom prst="rect">
            <a:avLst/>
          </a:prstGeom>
        </p:spPr>
      </p:pic>
      <p:grpSp>
        <p:nvGrpSpPr>
          <p:cNvPr id="58" name="Group 57"/>
          <p:cNvGrpSpPr/>
          <p:nvPr/>
        </p:nvGrpSpPr>
        <p:grpSpPr>
          <a:xfrm>
            <a:off x="835012" y="4214223"/>
            <a:ext cx="658103" cy="1199376"/>
            <a:chOff x="596589" y="1969851"/>
            <a:chExt cx="658274" cy="1199376"/>
          </a:xfrm>
        </p:grpSpPr>
        <p:cxnSp>
          <p:nvCxnSpPr>
            <p:cNvPr id="59" name="Straight Arrow Connector 58"/>
            <p:cNvCxnSpPr/>
            <p:nvPr/>
          </p:nvCxnSpPr>
          <p:spPr>
            <a:xfrm>
              <a:off x="924709" y="1969851"/>
              <a:ext cx="82" cy="1199376"/>
            </a:xfrm>
            <a:prstGeom prst="straightConnector1">
              <a:avLst/>
            </a:prstGeom>
            <a:ln w="28575" cmpd="sng">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60" name="Group 59"/>
            <p:cNvGrpSpPr/>
            <p:nvPr/>
          </p:nvGrpSpPr>
          <p:grpSpPr>
            <a:xfrm>
              <a:off x="596589" y="2269032"/>
              <a:ext cx="658274" cy="424746"/>
              <a:chOff x="-601043" y="1655718"/>
              <a:chExt cx="486845" cy="314133"/>
            </a:xfrm>
          </p:grpSpPr>
          <p:sp>
            <p:nvSpPr>
              <p:cNvPr id="62" name="Rectangle 61"/>
              <p:cNvSpPr/>
              <p:nvPr/>
            </p:nvSpPr>
            <p:spPr>
              <a:xfrm>
                <a:off x="-601043" y="1725335"/>
                <a:ext cx="395715" cy="244516"/>
              </a:xfrm>
              <a:prstGeom prst="rect">
                <a:avLst/>
              </a:prstGeom>
              <a:solidFill>
                <a:schemeClr val="bg1"/>
              </a:solidFill>
              <a:ln w="19050">
                <a:no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endParaRPr lang="en-US" sz="2000" b="1" dirty="0" smtClean="0">
                  <a:solidFill>
                    <a:schemeClr val="bg1"/>
                  </a:solidFill>
                  <a:ea typeface="ＭＳ Ｐゴシック" pitchFamily="-106" charset="-128"/>
                </a:endParaRPr>
              </a:p>
            </p:txBody>
          </p:sp>
          <p:grpSp>
            <p:nvGrpSpPr>
              <p:cNvPr id="66" name="Group 65"/>
              <p:cNvGrpSpPr/>
              <p:nvPr/>
            </p:nvGrpSpPr>
            <p:grpSpPr>
              <a:xfrm>
                <a:off x="-593456" y="1655718"/>
                <a:ext cx="479258" cy="312081"/>
                <a:chOff x="5595938" y="992188"/>
                <a:chExt cx="473075" cy="307975"/>
              </a:xfrm>
            </p:grpSpPr>
            <p:sp>
              <p:nvSpPr>
                <p:cNvPr id="67" name="Freeform 37"/>
                <p:cNvSpPr>
                  <a:spLocks/>
                </p:cNvSpPr>
                <p:nvPr/>
              </p:nvSpPr>
              <p:spPr bwMode="auto">
                <a:xfrm>
                  <a:off x="5611813" y="1195388"/>
                  <a:ext cx="366713" cy="104775"/>
                </a:xfrm>
                <a:custGeom>
                  <a:avLst/>
                  <a:gdLst>
                    <a:gd name="T0" fmla="*/ 268 w 408"/>
                    <a:gd name="T1" fmla="*/ 35 h 116"/>
                    <a:gd name="T2" fmla="*/ 204 w 408"/>
                    <a:gd name="T3" fmla="*/ 61 h 116"/>
                    <a:gd name="T4" fmla="*/ 140 w 408"/>
                    <a:gd name="T5" fmla="*/ 35 h 116"/>
                    <a:gd name="T6" fmla="*/ 105 w 408"/>
                    <a:gd name="T7" fmla="*/ 0 h 116"/>
                    <a:gd name="T8" fmla="*/ 0 w 408"/>
                    <a:gd name="T9" fmla="*/ 104 h 116"/>
                    <a:gd name="T10" fmla="*/ 27 w 408"/>
                    <a:gd name="T11" fmla="*/ 116 h 116"/>
                    <a:gd name="T12" fmla="*/ 99 w 408"/>
                    <a:gd name="T13" fmla="*/ 116 h 116"/>
                    <a:gd name="T14" fmla="*/ 309 w 408"/>
                    <a:gd name="T15" fmla="*/ 116 h 116"/>
                    <a:gd name="T16" fmla="*/ 381 w 408"/>
                    <a:gd name="T17" fmla="*/ 116 h 116"/>
                    <a:gd name="T18" fmla="*/ 408 w 408"/>
                    <a:gd name="T19" fmla="*/ 104 h 116"/>
                    <a:gd name="T20" fmla="*/ 303 w 408"/>
                    <a:gd name="T21" fmla="*/ 0 h 116"/>
                    <a:gd name="T22" fmla="*/ 268 w 408"/>
                    <a:gd name="T2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116">
                      <a:moveTo>
                        <a:pt x="268" y="35"/>
                      </a:moveTo>
                      <a:cubicBezTo>
                        <a:pt x="250" y="53"/>
                        <a:pt x="227" y="61"/>
                        <a:pt x="204" y="61"/>
                      </a:cubicBezTo>
                      <a:cubicBezTo>
                        <a:pt x="181" y="61"/>
                        <a:pt x="158" y="53"/>
                        <a:pt x="140" y="35"/>
                      </a:cubicBezTo>
                      <a:cubicBezTo>
                        <a:pt x="105" y="0"/>
                        <a:pt x="105" y="0"/>
                        <a:pt x="105" y="0"/>
                      </a:cubicBezTo>
                      <a:cubicBezTo>
                        <a:pt x="0" y="104"/>
                        <a:pt x="0" y="104"/>
                        <a:pt x="0" y="104"/>
                      </a:cubicBezTo>
                      <a:cubicBezTo>
                        <a:pt x="8" y="111"/>
                        <a:pt x="17" y="116"/>
                        <a:pt x="27" y="116"/>
                      </a:cubicBezTo>
                      <a:cubicBezTo>
                        <a:pt x="99" y="116"/>
                        <a:pt x="99" y="116"/>
                        <a:pt x="99" y="116"/>
                      </a:cubicBezTo>
                      <a:cubicBezTo>
                        <a:pt x="309" y="116"/>
                        <a:pt x="309" y="116"/>
                        <a:pt x="309" y="116"/>
                      </a:cubicBezTo>
                      <a:cubicBezTo>
                        <a:pt x="381" y="116"/>
                        <a:pt x="381" y="116"/>
                        <a:pt x="381" y="116"/>
                      </a:cubicBezTo>
                      <a:cubicBezTo>
                        <a:pt x="391" y="116"/>
                        <a:pt x="400" y="111"/>
                        <a:pt x="408" y="104"/>
                      </a:cubicBezTo>
                      <a:cubicBezTo>
                        <a:pt x="303" y="0"/>
                        <a:pt x="303" y="0"/>
                        <a:pt x="303" y="0"/>
                      </a:cubicBezTo>
                      <a:lnTo>
                        <a:pt x="268" y="35"/>
                      </a:lnTo>
                      <a:close/>
                    </a:path>
                  </a:pathLst>
                </a:custGeom>
                <a:solidFill>
                  <a:srgbClr val="4D4D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38"/>
                <p:cNvSpPr>
                  <a:spLocks/>
                </p:cNvSpPr>
                <p:nvPr/>
              </p:nvSpPr>
              <p:spPr bwMode="auto">
                <a:xfrm>
                  <a:off x="5624513" y="1063625"/>
                  <a:ext cx="287338" cy="158750"/>
                </a:xfrm>
                <a:custGeom>
                  <a:avLst/>
                  <a:gdLst>
                    <a:gd name="T0" fmla="*/ 226 w 318"/>
                    <a:gd name="T1" fmla="*/ 154 h 175"/>
                    <a:gd name="T2" fmla="*/ 318 w 318"/>
                    <a:gd name="T3" fmla="*/ 62 h 175"/>
                    <a:gd name="T4" fmla="*/ 300 w 318"/>
                    <a:gd name="T5" fmla="*/ 1 h 175"/>
                    <a:gd name="T6" fmla="*/ 300 w 318"/>
                    <a:gd name="T7" fmla="*/ 0 h 175"/>
                    <a:gd name="T8" fmla="*/ 294 w 318"/>
                    <a:gd name="T9" fmla="*/ 0 h 175"/>
                    <a:gd name="T10" fmla="*/ 84 w 318"/>
                    <a:gd name="T11" fmla="*/ 0 h 175"/>
                    <a:gd name="T12" fmla="*/ 12 w 318"/>
                    <a:gd name="T13" fmla="*/ 0 h 175"/>
                    <a:gd name="T14" fmla="*/ 0 w 318"/>
                    <a:gd name="T15" fmla="*/ 3 h 175"/>
                    <a:gd name="T16" fmla="*/ 152 w 318"/>
                    <a:gd name="T17" fmla="*/ 154 h 175"/>
                    <a:gd name="T18" fmla="*/ 226 w 318"/>
                    <a:gd name="T19" fmla="*/ 15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175">
                      <a:moveTo>
                        <a:pt x="226" y="154"/>
                      </a:moveTo>
                      <a:cubicBezTo>
                        <a:pt x="318" y="62"/>
                        <a:pt x="318" y="62"/>
                        <a:pt x="318" y="62"/>
                      </a:cubicBezTo>
                      <a:cubicBezTo>
                        <a:pt x="307" y="45"/>
                        <a:pt x="300" y="24"/>
                        <a:pt x="300" y="1"/>
                      </a:cubicBezTo>
                      <a:cubicBezTo>
                        <a:pt x="300" y="1"/>
                        <a:pt x="300" y="1"/>
                        <a:pt x="300" y="0"/>
                      </a:cubicBezTo>
                      <a:cubicBezTo>
                        <a:pt x="294" y="0"/>
                        <a:pt x="294" y="0"/>
                        <a:pt x="294" y="0"/>
                      </a:cubicBezTo>
                      <a:cubicBezTo>
                        <a:pt x="84" y="0"/>
                        <a:pt x="84" y="0"/>
                        <a:pt x="84" y="0"/>
                      </a:cubicBezTo>
                      <a:cubicBezTo>
                        <a:pt x="12" y="0"/>
                        <a:pt x="12" y="0"/>
                        <a:pt x="12" y="0"/>
                      </a:cubicBezTo>
                      <a:cubicBezTo>
                        <a:pt x="8" y="0"/>
                        <a:pt x="4" y="1"/>
                        <a:pt x="0" y="3"/>
                      </a:cubicBezTo>
                      <a:cubicBezTo>
                        <a:pt x="152" y="154"/>
                        <a:pt x="152" y="154"/>
                        <a:pt x="152" y="154"/>
                      </a:cubicBezTo>
                      <a:cubicBezTo>
                        <a:pt x="172" y="175"/>
                        <a:pt x="206" y="175"/>
                        <a:pt x="226" y="154"/>
                      </a:cubicBezTo>
                      <a:close/>
                    </a:path>
                  </a:pathLst>
                </a:custGeom>
                <a:solidFill>
                  <a:srgbClr val="4D4D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9"/>
                <p:cNvSpPr>
                  <a:spLocks/>
                </p:cNvSpPr>
                <p:nvPr/>
              </p:nvSpPr>
              <p:spPr bwMode="auto">
                <a:xfrm>
                  <a:off x="5900738" y="1144588"/>
                  <a:ext cx="93663" cy="125412"/>
                </a:xfrm>
                <a:custGeom>
                  <a:avLst/>
                  <a:gdLst>
                    <a:gd name="T0" fmla="*/ 0 w 105"/>
                    <a:gd name="T1" fmla="*/ 38 h 139"/>
                    <a:gd name="T2" fmla="*/ 101 w 105"/>
                    <a:gd name="T3" fmla="*/ 139 h 139"/>
                    <a:gd name="T4" fmla="*/ 105 w 105"/>
                    <a:gd name="T5" fmla="*/ 117 h 139"/>
                    <a:gd name="T6" fmla="*/ 105 w 105"/>
                    <a:gd name="T7" fmla="*/ 23 h 139"/>
                    <a:gd name="T8" fmla="*/ 38 w 105"/>
                    <a:gd name="T9" fmla="*/ 0 h 139"/>
                    <a:gd name="T10" fmla="*/ 0 w 105"/>
                    <a:gd name="T11" fmla="*/ 38 h 139"/>
                  </a:gdLst>
                  <a:ahLst/>
                  <a:cxnLst>
                    <a:cxn ang="0">
                      <a:pos x="T0" y="T1"/>
                    </a:cxn>
                    <a:cxn ang="0">
                      <a:pos x="T2" y="T3"/>
                    </a:cxn>
                    <a:cxn ang="0">
                      <a:pos x="T4" y="T5"/>
                    </a:cxn>
                    <a:cxn ang="0">
                      <a:pos x="T6" y="T7"/>
                    </a:cxn>
                    <a:cxn ang="0">
                      <a:pos x="T8" y="T9"/>
                    </a:cxn>
                    <a:cxn ang="0">
                      <a:pos x="T10" y="T11"/>
                    </a:cxn>
                  </a:cxnLst>
                  <a:rect l="0" t="0" r="r" b="b"/>
                  <a:pathLst>
                    <a:path w="105" h="139">
                      <a:moveTo>
                        <a:pt x="0" y="38"/>
                      </a:moveTo>
                      <a:cubicBezTo>
                        <a:pt x="101" y="139"/>
                        <a:pt x="101" y="139"/>
                        <a:pt x="101" y="139"/>
                      </a:cubicBezTo>
                      <a:cubicBezTo>
                        <a:pt x="103" y="132"/>
                        <a:pt x="105" y="125"/>
                        <a:pt x="105" y="117"/>
                      </a:cubicBezTo>
                      <a:cubicBezTo>
                        <a:pt x="105" y="23"/>
                        <a:pt x="105" y="23"/>
                        <a:pt x="105" y="23"/>
                      </a:cubicBezTo>
                      <a:cubicBezTo>
                        <a:pt x="80" y="22"/>
                        <a:pt x="57" y="14"/>
                        <a:pt x="38" y="0"/>
                      </a:cubicBezTo>
                      <a:lnTo>
                        <a:pt x="0" y="38"/>
                      </a:lnTo>
                      <a:close/>
                    </a:path>
                  </a:pathLst>
                </a:custGeom>
                <a:solidFill>
                  <a:srgbClr val="4D4D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40"/>
                <p:cNvSpPr>
                  <a:spLocks/>
                </p:cNvSpPr>
                <p:nvPr/>
              </p:nvSpPr>
              <p:spPr bwMode="auto">
                <a:xfrm>
                  <a:off x="5595938" y="1090613"/>
                  <a:ext cx="93663" cy="179387"/>
                </a:xfrm>
                <a:custGeom>
                  <a:avLst/>
                  <a:gdLst>
                    <a:gd name="T0" fmla="*/ 6 w 105"/>
                    <a:gd name="T1" fmla="*/ 0 h 200"/>
                    <a:gd name="T2" fmla="*/ 0 w 105"/>
                    <a:gd name="T3" fmla="*/ 26 h 200"/>
                    <a:gd name="T4" fmla="*/ 0 w 105"/>
                    <a:gd name="T5" fmla="*/ 178 h 200"/>
                    <a:gd name="T6" fmla="*/ 4 w 105"/>
                    <a:gd name="T7" fmla="*/ 200 h 200"/>
                    <a:gd name="T8" fmla="*/ 105 w 105"/>
                    <a:gd name="T9" fmla="*/ 99 h 200"/>
                    <a:gd name="T10" fmla="*/ 6 w 105"/>
                    <a:gd name="T11" fmla="*/ 0 h 200"/>
                  </a:gdLst>
                  <a:ahLst/>
                  <a:cxnLst>
                    <a:cxn ang="0">
                      <a:pos x="T0" y="T1"/>
                    </a:cxn>
                    <a:cxn ang="0">
                      <a:pos x="T2" y="T3"/>
                    </a:cxn>
                    <a:cxn ang="0">
                      <a:pos x="T4" y="T5"/>
                    </a:cxn>
                    <a:cxn ang="0">
                      <a:pos x="T6" y="T7"/>
                    </a:cxn>
                    <a:cxn ang="0">
                      <a:pos x="T8" y="T9"/>
                    </a:cxn>
                    <a:cxn ang="0">
                      <a:pos x="T10" y="T11"/>
                    </a:cxn>
                  </a:cxnLst>
                  <a:rect l="0" t="0" r="r" b="b"/>
                  <a:pathLst>
                    <a:path w="105" h="200">
                      <a:moveTo>
                        <a:pt x="6" y="0"/>
                      </a:moveTo>
                      <a:cubicBezTo>
                        <a:pt x="3" y="8"/>
                        <a:pt x="0" y="16"/>
                        <a:pt x="0" y="26"/>
                      </a:cubicBezTo>
                      <a:cubicBezTo>
                        <a:pt x="0" y="178"/>
                        <a:pt x="0" y="178"/>
                        <a:pt x="0" y="178"/>
                      </a:cubicBezTo>
                      <a:cubicBezTo>
                        <a:pt x="0" y="186"/>
                        <a:pt x="2" y="193"/>
                        <a:pt x="4" y="200"/>
                      </a:cubicBezTo>
                      <a:cubicBezTo>
                        <a:pt x="105" y="99"/>
                        <a:pt x="105" y="99"/>
                        <a:pt x="105" y="99"/>
                      </a:cubicBezTo>
                      <a:lnTo>
                        <a:pt x="6" y="0"/>
                      </a:lnTo>
                      <a:close/>
                    </a:path>
                  </a:pathLst>
                </a:custGeom>
                <a:solidFill>
                  <a:srgbClr val="4D4D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41"/>
                <p:cNvSpPr>
                  <a:spLocks noEditPoints="1"/>
                </p:cNvSpPr>
                <p:nvPr/>
              </p:nvSpPr>
              <p:spPr bwMode="auto">
                <a:xfrm>
                  <a:off x="5922963" y="992188"/>
                  <a:ext cx="146050" cy="146050"/>
                </a:xfrm>
                <a:custGeom>
                  <a:avLst/>
                  <a:gdLst>
                    <a:gd name="T0" fmla="*/ 81 w 163"/>
                    <a:gd name="T1" fmla="*/ 0 h 163"/>
                    <a:gd name="T2" fmla="*/ 0 w 163"/>
                    <a:gd name="T3" fmla="*/ 81 h 163"/>
                    <a:gd name="T4" fmla="*/ 81 w 163"/>
                    <a:gd name="T5" fmla="*/ 163 h 163"/>
                    <a:gd name="T6" fmla="*/ 163 w 163"/>
                    <a:gd name="T7" fmla="*/ 81 h 163"/>
                    <a:gd name="T8" fmla="*/ 81 w 163"/>
                    <a:gd name="T9" fmla="*/ 0 h 163"/>
                    <a:gd name="T10" fmla="*/ 81 w 163"/>
                    <a:gd name="T11" fmla="*/ 133 h 163"/>
                    <a:gd name="T12" fmla="*/ 30 w 163"/>
                    <a:gd name="T13" fmla="*/ 81 h 163"/>
                    <a:gd name="T14" fmla="*/ 36 w 163"/>
                    <a:gd name="T15" fmla="*/ 57 h 163"/>
                    <a:gd name="T16" fmla="*/ 105 w 163"/>
                    <a:gd name="T17" fmla="*/ 127 h 163"/>
                    <a:gd name="T18" fmla="*/ 81 w 163"/>
                    <a:gd name="T19" fmla="*/ 133 h 163"/>
                    <a:gd name="T20" fmla="*/ 126 w 163"/>
                    <a:gd name="T21" fmla="*/ 105 h 163"/>
                    <a:gd name="T22" fmla="*/ 57 w 163"/>
                    <a:gd name="T23" fmla="*/ 36 h 163"/>
                    <a:gd name="T24" fmla="*/ 81 w 163"/>
                    <a:gd name="T25" fmla="*/ 30 h 163"/>
                    <a:gd name="T26" fmla="*/ 132 w 163"/>
                    <a:gd name="T27" fmla="*/ 81 h 163"/>
                    <a:gd name="T28" fmla="*/ 126 w 163"/>
                    <a:gd name="T29" fmla="*/ 10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 h="163">
                      <a:moveTo>
                        <a:pt x="81" y="0"/>
                      </a:moveTo>
                      <a:cubicBezTo>
                        <a:pt x="36" y="0"/>
                        <a:pt x="0" y="37"/>
                        <a:pt x="0" y="81"/>
                      </a:cubicBezTo>
                      <a:cubicBezTo>
                        <a:pt x="0" y="126"/>
                        <a:pt x="36" y="163"/>
                        <a:pt x="81" y="163"/>
                      </a:cubicBezTo>
                      <a:cubicBezTo>
                        <a:pt x="126" y="163"/>
                        <a:pt x="163" y="126"/>
                        <a:pt x="163" y="81"/>
                      </a:cubicBezTo>
                      <a:cubicBezTo>
                        <a:pt x="163" y="37"/>
                        <a:pt x="126" y="0"/>
                        <a:pt x="81" y="0"/>
                      </a:cubicBezTo>
                      <a:close/>
                      <a:moveTo>
                        <a:pt x="81" y="133"/>
                      </a:moveTo>
                      <a:cubicBezTo>
                        <a:pt x="53" y="133"/>
                        <a:pt x="30" y="110"/>
                        <a:pt x="30" y="81"/>
                      </a:cubicBezTo>
                      <a:cubicBezTo>
                        <a:pt x="30" y="73"/>
                        <a:pt x="32" y="65"/>
                        <a:pt x="36" y="57"/>
                      </a:cubicBezTo>
                      <a:cubicBezTo>
                        <a:pt x="105" y="127"/>
                        <a:pt x="105" y="127"/>
                        <a:pt x="105" y="127"/>
                      </a:cubicBezTo>
                      <a:cubicBezTo>
                        <a:pt x="98" y="131"/>
                        <a:pt x="90" y="133"/>
                        <a:pt x="81" y="133"/>
                      </a:cubicBezTo>
                      <a:close/>
                      <a:moveTo>
                        <a:pt x="126" y="105"/>
                      </a:moveTo>
                      <a:cubicBezTo>
                        <a:pt x="57" y="36"/>
                        <a:pt x="57" y="36"/>
                        <a:pt x="57" y="36"/>
                      </a:cubicBezTo>
                      <a:cubicBezTo>
                        <a:pt x="64" y="32"/>
                        <a:pt x="73" y="30"/>
                        <a:pt x="81" y="30"/>
                      </a:cubicBezTo>
                      <a:cubicBezTo>
                        <a:pt x="109" y="30"/>
                        <a:pt x="132" y="53"/>
                        <a:pt x="132" y="81"/>
                      </a:cubicBezTo>
                      <a:cubicBezTo>
                        <a:pt x="132" y="90"/>
                        <a:pt x="130" y="98"/>
                        <a:pt x="126" y="105"/>
                      </a:cubicBezTo>
                      <a:close/>
                    </a:path>
                  </a:pathLst>
                </a:custGeom>
                <a:solidFill>
                  <a:srgbClr val="4D4D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72" name="Rounded Rectangular Callout 71"/>
          <p:cNvSpPr/>
          <p:nvPr/>
        </p:nvSpPr>
        <p:spPr>
          <a:xfrm>
            <a:off x="2035672" y="3117053"/>
            <a:ext cx="2644969" cy="778319"/>
          </a:xfrm>
          <a:prstGeom prst="wedgeRoundRectCallout">
            <a:avLst>
              <a:gd name="adj1" fmla="val -70296"/>
              <a:gd name="adj2" fmla="val 113032"/>
              <a:gd name="adj3" fmla="val 16667"/>
            </a:avLst>
          </a:prstGeom>
          <a:solidFill>
            <a:schemeClr val="accent2">
              <a:lumMod val="60000"/>
              <a:lumOff val="40000"/>
            </a:schemeClr>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The attacker sends a phishing request to many victims</a:t>
            </a:r>
            <a:endParaRPr lang="en-US" sz="1400" dirty="0">
              <a:solidFill>
                <a:schemeClr val="tx1"/>
              </a:solidFill>
            </a:endParaRPr>
          </a:p>
        </p:txBody>
      </p:sp>
      <p:pic>
        <p:nvPicPr>
          <p:cNvPr id="25" name="Picture 24"/>
          <p:cNvPicPr>
            <a:picLocks noChangeAspect="1"/>
          </p:cNvPicPr>
          <p:nvPr/>
        </p:nvPicPr>
        <p:blipFill>
          <a:blip r:embed="rId10"/>
          <a:stretch>
            <a:fillRect/>
          </a:stretch>
        </p:blipFill>
        <p:spPr>
          <a:xfrm>
            <a:off x="2642270" y="4057755"/>
            <a:ext cx="3763626" cy="2568163"/>
          </a:xfrm>
          <a:prstGeom prst="rect">
            <a:avLst/>
          </a:prstGeom>
          <a:ln>
            <a:solidFill>
              <a:schemeClr val="tx1"/>
            </a:solidFill>
          </a:ln>
          <a:effectLst>
            <a:outerShdw blurRad="50800" dist="38100" dir="2700000" algn="tl" rotWithShape="0">
              <a:prstClr val="black">
                <a:alpha val="40000"/>
              </a:prstClr>
            </a:outerShdw>
          </a:effectLst>
        </p:spPr>
      </p:pic>
      <p:cxnSp>
        <p:nvCxnSpPr>
          <p:cNvPr id="73" name="Straight Arrow Connector 72"/>
          <p:cNvCxnSpPr/>
          <p:nvPr/>
        </p:nvCxnSpPr>
        <p:spPr>
          <a:xfrm flipV="1">
            <a:off x="2550031" y="4824665"/>
            <a:ext cx="2910884" cy="926431"/>
          </a:xfrm>
          <a:prstGeom prst="straightConnector1">
            <a:avLst/>
          </a:prstGeom>
          <a:ln w="28575" cmpd="sng">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75" name="Rounded Rectangular Callout 74"/>
          <p:cNvSpPr/>
          <p:nvPr/>
        </p:nvSpPr>
        <p:spPr>
          <a:xfrm>
            <a:off x="4116015" y="5528942"/>
            <a:ext cx="2525002" cy="978185"/>
          </a:xfrm>
          <a:prstGeom prst="wedgeRoundRectCallout">
            <a:avLst>
              <a:gd name="adj1" fmla="val -73224"/>
              <a:gd name="adj2" fmla="val -48362"/>
              <a:gd name="adj3" fmla="val 16667"/>
            </a:avLst>
          </a:prstGeom>
          <a:solidFill>
            <a:schemeClr val="accent2">
              <a:lumMod val="60000"/>
              <a:lumOff val="40000"/>
            </a:schemeClr>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The victim visits what they think is a legitimate site but is actually the phishing site</a:t>
            </a:r>
            <a:endParaRPr lang="en-US" sz="1400" dirty="0">
              <a:solidFill>
                <a:schemeClr val="tx1"/>
              </a:solidFill>
            </a:endParaRPr>
          </a:p>
        </p:txBody>
      </p:sp>
      <p:pic>
        <p:nvPicPr>
          <p:cNvPr id="31" name="Picture 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25517" y="662651"/>
            <a:ext cx="5987760" cy="3727619"/>
          </a:xfrm>
          <a:prstGeom prst="rect">
            <a:avLst/>
          </a:prstGeom>
          <a:ln>
            <a:solidFill>
              <a:schemeClr val="tx1"/>
            </a:solidFill>
          </a:ln>
          <a:effectLst>
            <a:outerShdw blurRad="50800" dist="38100" dir="2700000" algn="tl" rotWithShape="0">
              <a:prstClr val="black">
                <a:alpha val="40000"/>
              </a:prstClr>
            </a:outerShdw>
          </a:effectLst>
        </p:spPr>
      </p:pic>
      <p:sp>
        <p:nvSpPr>
          <p:cNvPr id="40" name="Rectangle 39"/>
          <p:cNvSpPr/>
          <p:nvPr/>
        </p:nvSpPr>
        <p:spPr>
          <a:xfrm>
            <a:off x="2960396" y="861509"/>
            <a:ext cx="2296035" cy="300789"/>
          </a:xfrm>
          <a:prstGeom prst="rect">
            <a:avLst/>
          </a:prstGeom>
          <a:noFill/>
          <a:ln w="28575">
            <a:solidFill>
              <a:schemeClr val="accent5">
                <a:lumMod val="75000"/>
              </a:schemeClr>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endParaRPr lang="en-US" sz="2000" b="1" dirty="0">
              <a:solidFill>
                <a:schemeClr val="bg1"/>
              </a:solidFill>
              <a:ea typeface="ＭＳ Ｐゴシック" pitchFamily="-106" charset="-128"/>
            </a:endParaRPr>
          </a:p>
        </p:txBody>
      </p:sp>
      <p:sp>
        <p:nvSpPr>
          <p:cNvPr id="41" name="Rectangle 40"/>
          <p:cNvSpPr/>
          <p:nvPr/>
        </p:nvSpPr>
        <p:spPr>
          <a:xfrm>
            <a:off x="4865058" y="2254690"/>
            <a:ext cx="1374967" cy="577341"/>
          </a:xfrm>
          <a:prstGeom prst="rect">
            <a:avLst/>
          </a:prstGeom>
          <a:noFill/>
          <a:ln w="28575">
            <a:solidFill>
              <a:schemeClr val="accent5">
                <a:lumMod val="75000"/>
              </a:schemeClr>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endParaRPr lang="en-US" sz="2000" b="1" dirty="0">
              <a:solidFill>
                <a:schemeClr val="bg1"/>
              </a:solidFill>
              <a:ea typeface="ＭＳ Ｐゴシック" pitchFamily="-106" charset="-128"/>
            </a:endParaRPr>
          </a:p>
        </p:txBody>
      </p:sp>
      <p:sp>
        <p:nvSpPr>
          <p:cNvPr id="43" name="Rounded Rectangular Callout 42"/>
          <p:cNvSpPr/>
          <p:nvPr/>
        </p:nvSpPr>
        <p:spPr>
          <a:xfrm>
            <a:off x="1867639" y="1946404"/>
            <a:ext cx="2194668" cy="978185"/>
          </a:xfrm>
          <a:prstGeom prst="wedgeRoundRectCallout">
            <a:avLst>
              <a:gd name="adj1" fmla="val 85157"/>
              <a:gd name="adj2" fmla="val -7057"/>
              <a:gd name="adj3" fmla="val 16667"/>
            </a:avLst>
          </a:prstGeom>
          <a:solidFill>
            <a:schemeClr val="accent2">
              <a:lumMod val="60000"/>
              <a:lumOff val="40000"/>
            </a:schemeClr>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The victim provides confidential data directly to the hacker</a:t>
            </a:r>
            <a:endParaRPr lang="en-US" sz="1400" dirty="0">
              <a:solidFill>
                <a:schemeClr val="tx1"/>
              </a:solidFill>
            </a:endParaRPr>
          </a:p>
        </p:txBody>
      </p:sp>
      <p:sp>
        <p:nvSpPr>
          <p:cNvPr id="3" name="TextBox 2"/>
          <p:cNvSpPr txBox="1"/>
          <p:nvPr/>
        </p:nvSpPr>
        <p:spPr>
          <a:xfrm>
            <a:off x="9531927" y="1274618"/>
            <a:ext cx="2373746" cy="3238786"/>
          </a:xfrm>
          <a:prstGeom prst="rect">
            <a:avLst/>
          </a:prstGeom>
          <a:noFill/>
        </p:spPr>
        <p:txBody>
          <a:bodyPr wrap="square" lIns="0" tIns="0" rIns="0" bIns="0" rtlCol="0">
            <a:noAutofit/>
          </a:bodyPr>
          <a:lstStyle/>
          <a:p>
            <a:pPr>
              <a:lnSpc>
                <a:spcPct val="90000"/>
              </a:lnSpc>
              <a:spcAft>
                <a:spcPts val="600"/>
              </a:spcAft>
            </a:pPr>
            <a:endParaRPr lang="en-US" sz="2000" kern="1200" dirty="0" err="1" smtClean="0">
              <a:solidFill>
                <a:schemeClr val="tx2"/>
              </a:solidFill>
              <a:effectLst>
                <a:outerShdw blurRad="38100" dist="25400" dir="2700000" algn="tl">
                  <a:srgbClr val="000000">
                    <a:alpha val="0"/>
                  </a:srgbClr>
                </a:outerShdw>
              </a:effectLst>
              <a:latin typeface="+mn-lt"/>
              <a:ea typeface="+mn-ea"/>
              <a:cs typeface="+mn-cs"/>
            </a:endParaRPr>
          </a:p>
        </p:txBody>
      </p:sp>
      <p:sp>
        <p:nvSpPr>
          <p:cNvPr id="5" name="TextBox 4"/>
          <p:cNvSpPr txBox="1"/>
          <p:nvPr/>
        </p:nvSpPr>
        <p:spPr>
          <a:xfrm>
            <a:off x="9337963" y="1833256"/>
            <a:ext cx="2761673" cy="802820"/>
          </a:xfrm>
          <a:prstGeom prst="rect">
            <a:avLst/>
          </a:prstGeom>
          <a:noFill/>
        </p:spPr>
        <p:txBody>
          <a:bodyPr wrap="square" lIns="0" tIns="0" rIns="0" bIns="0" rtlCol="0">
            <a:noAutofit/>
          </a:bodyPr>
          <a:lstStyle/>
          <a:p>
            <a:pPr>
              <a:lnSpc>
                <a:spcPct val="90000"/>
              </a:lnSpc>
              <a:spcAft>
                <a:spcPts val="600"/>
              </a:spcAft>
            </a:pPr>
            <a:r>
              <a:rPr lang="zh-CN" altLang="en-US" sz="2000" dirty="0" smtClean="0">
                <a:solidFill>
                  <a:schemeClr val="tx2"/>
                </a:solidFill>
                <a:effectLst>
                  <a:outerShdw blurRad="38100" dist="25400" dir="2700000" algn="tl">
                    <a:srgbClr val="000000">
                      <a:alpha val="0"/>
                    </a:srgbClr>
                  </a:outerShdw>
                </a:effectLst>
                <a:latin typeface="+mj-ea"/>
                <a:ea typeface="+mj-ea"/>
              </a:rPr>
              <a:t>极短的存在时间</a:t>
            </a:r>
            <a:endParaRPr lang="en-US" altLang="zh-CN" sz="2000" dirty="0" smtClean="0">
              <a:solidFill>
                <a:schemeClr val="tx2"/>
              </a:solidFill>
              <a:effectLst>
                <a:outerShdw blurRad="38100" dist="25400" dir="2700000" algn="tl">
                  <a:srgbClr val="000000">
                    <a:alpha val="0"/>
                  </a:srgbClr>
                </a:outerShdw>
              </a:effectLst>
              <a:latin typeface="+mj-ea"/>
              <a:ea typeface="+mj-ea"/>
            </a:endParaRPr>
          </a:p>
          <a:p>
            <a:pPr>
              <a:lnSpc>
                <a:spcPct val="90000"/>
              </a:lnSpc>
              <a:spcAft>
                <a:spcPts val="600"/>
              </a:spcAft>
            </a:pPr>
            <a:endParaRPr lang="en-US" sz="2000" dirty="0">
              <a:solidFill>
                <a:schemeClr val="tx2"/>
              </a:solidFill>
              <a:effectLst>
                <a:outerShdw blurRad="38100" dist="25400" dir="2700000" algn="tl">
                  <a:srgbClr val="000000">
                    <a:alpha val="0"/>
                  </a:srgbClr>
                </a:outerShdw>
              </a:effectLst>
              <a:latin typeface="+mj-ea"/>
              <a:ea typeface="+mj-ea"/>
            </a:endParaRPr>
          </a:p>
          <a:p>
            <a:pPr>
              <a:lnSpc>
                <a:spcPct val="90000"/>
              </a:lnSpc>
              <a:spcAft>
                <a:spcPts val="600"/>
              </a:spcAft>
            </a:pPr>
            <a:r>
              <a:rPr lang="zh-CN" altLang="en-US" sz="2000" dirty="0" smtClean="0">
                <a:solidFill>
                  <a:schemeClr val="tx2"/>
                </a:solidFill>
                <a:effectLst>
                  <a:outerShdw blurRad="38100" dist="25400" dir="2700000" algn="tl">
                    <a:srgbClr val="000000">
                      <a:alpha val="0"/>
                    </a:srgbClr>
                  </a:outerShdw>
                </a:effectLst>
                <a:latin typeface="+mj-ea"/>
                <a:ea typeface="+mj-ea"/>
              </a:rPr>
              <a:t>连环钓鱼</a:t>
            </a:r>
            <a:endParaRPr lang="en-US" altLang="zh-CN" sz="2000" dirty="0" smtClean="0">
              <a:solidFill>
                <a:schemeClr val="tx2"/>
              </a:solidFill>
              <a:effectLst>
                <a:outerShdw blurRad="38100" dist="25400" dir="2700000" algn="tl">
                  <a:srgbClr val="000000">
                    <a:alpha val="0"/>
                  </a:srgbClr>
                </a:outerShdw>
              </a:effectLst>
              <a:latin typeface="+mj-ea"/>
              <a:ea typeface="+mj-ea"/>
            </a:endParaRPr>
          </a:p>
          <a:p>
            <a:pPr>
              <a:lnSpc>
                <a:spcPct val="90000"/>
              </a:lnSpc>
              <a:spcAft>
                <a:spcPts val="600"/>
              </a:spcAft>
            </a:pPr>
            <a:endParaRPr lang="en-US" sz="2000" dirty="0">
              <a:solidFill>
                <a:schemeClr val="tx2"/>
              </a:solidFill>
              <a:effectLst>
                <a:outerShdw blurRad="38100" dist="25400" dir="2700000" algn="tl">
                  <a:srgbClr val="000000">
                    <a:alpha val="0"/>
                  </a:srgbClr>
                </a:outerShdw>
              </a:effectLst>
              <a:latin typeface="+mj-ea"/>
              <a:ea typeface="+mj-ea"/>
            </a:endParaRPr>
          </a:p>
          <a:p>
            <a:pPr>
              <a:lnSpc>
                <a:spcPct val="90000"/>
              </a:lnSpc>
              <a:spcAft>
                <a:spcPts val="600"/>
              </a:spcAft>
            </a:pPr>
            <a:r>
              <a:rPr lang="zh-CN" altLang="en-US" sz="2000" dirty="0" smtClean="0">
                <a:solidFill>
                  <a:schemeClr val="tx2"/>
                </a:solidFill>
                <a:effectLst>
                  <a:outerShdw blurRad="38100" dist="25400" dir="2700000" algn="tl">
                    <a:srgbClr val="000000">
                      <a:alpha val="0"/>
                    </a:srgbClr>
                  </a:outerShdw>
                </a:effectLst>
                <a:latin typeface="+mj-ea"/>
                <a:ea typeface="+mj-ea"/>
              </a:rPr>
              <a:t>相似域名</a:t>
            </a:r>
            <a:endParaRPr lang="en-US" sz="2000" dirty="0">
              <a:solidFill>
                <a:schemeClr val="tx2"/>
              </a:solidFill>
              <a:effectLst>
                <a:outerShdw blurRad="38100" dist="25400" dir="2700000" algn="tl">
                  <a:srgbClr val="000000">
                    <a:alpha val="0"/>
                  </a:srgbClr>
                </a:outerShdw>
              </a:effectLst>
              <a:latin typeface="+mj-ea"/>
              <a:ea typeface="+mj-ea"/>
            </a:endParaRPr>
          </a:p>
          <a:p>
            <a:pPr>
              <a:lnSpc>
                <a:spcPct val="90000"/>
              </a:lnSpc>
              <a:spcAft>
                <a:spcPts val="600"/>
              </a:spcAft>
            </a:pPr>
            <a:endParaRPr lang="en-US" sz="2000" dirty="0">
              <a:solidFill>
                <a:schemeClr val="tx2"/>
              </a:solidFill>
              <a:effectLst>
                <a:outerShdw blurRad="38100" dist="25400" dir="2700000" algn="tl">
                  <a:srgbClr val="000000">
                    <a:alpha val="0"/>
                  </a:srgbClr>
                </a:outerShdw>
              </a:effectLst>
              <a:latin typeface="+mj-ea"/>
              <a:ea typeface="+mj-ea"/>
            </a:endParaRPr>
          </a:p>
          <a:p>
            <a:pPr>
              <a:lnSpc>
                <a:spcPct val="90000"/>
              </a:lnSpc>
              <a:spcAft>
                <a:spcPts val="600"/>
              </a:spcAft>
            </a:pPr>
            <a:r>
              <a:rPr lang="zh-CN" altLang="en-US" sz="2000" kern="1200" dirty="0" smtClean="0">
                <a:solidFill>
                  <a:schemeClr val="tx2"/>
                </a:solidFill>
                <a:effectLst>
                  <a:outerShdw blurRad="38100" dist="25400" dir="2700000" algn="tl">
                    <a:srgbClr val="000000">
                      <a:alpha val="0"/>
                    </a:srgbClr>
                  </a:outerShdw>
                </a:effectLst>
                <a:latin typeface="+mj-ea"/>
                <a:ea typeface="+mj-ea"/>
              </a:rPr>
              <a:t>反钓鱼网站联盟</a:t>
            </a:r>
            <a:endParaRPr lang="en-US" altLang="zh-CN" sz="2000" kern="1200" dirty="0" smtClean="0">
              <a:solidFill>
                <a:schemeClr val="tx2"/>
              </a:solidFill>
              <a:effectLst>
                <a:outerShdw blurRad="38100" dist="25400" dir="2700000" algn="tl">
                  <a:srgbClr val="000000">
                    <a:alpha val="0"/>
                  </a:srgbClr>
                </a:outerShdw>
              </a:effectLst>
              <a:latin typeface="+mj-ea"/>
              <a:ea typeface="+mj-ea"/>
            </a:endParaRPr>
          </a:p>
          <a:p>
            <a:pPr>
              <a:lnSpc>
                <a:spcPct val="90000"/>
              </a:lnSpc>
              <a:spcAft>
                <a:spcPts val="600"/>
              </a:spcAft>
            </a:pPr>
            <a:endParaRPr lang="en-US" sz="2000" dirty="0">
              <a:solidFill>
                <a:schemeClr val="tx2"/>
              </a:solidFill>
              <a:effectLst>
                <a:outerShdw blurRad="38100" dist="25400" dir="2700000" algn="tl">
                  <a:srgbClr val="000000">
                    <a:alpha val="0"/>
                  </a:srgbClr>
                </a:outerShdw>
              </a:effectLst>
              <a:latin typeface="+mj-ea"/>
              <a:ea typeface="+mj-ea"/>
            </a:endParaRPr>
          </a:p>
          <a:p>
            <a:pPr>
              <a:lnSpc>
                <a:spcPct val="90000"/>
              </a:lnSpc>
              <a:spcAft>
                <a:spcPts val="600"/>
              </a:spcAft>
            </a:pPr>
            <a:r>
              <a:rPr lang="zh-CN" altLang="en-US" sz="2000" dirty="0">
                <a:solidFill>
                  <a:schemeClr val="tx2"/>
                </a:solidFill>
                <a:effectLst>
                  <a:outerShdw blurRad="38100" dist="25400" dir="2700000" algn="tl">
                    <a:srgbClr val="000000">
                      <a:alpha val="0"/>
                    </a:srgbClr>
                  </a:outerShdw>
                </a:effectLst>
                <a:latin typeface="+mj-ea"/>
                <a:ea typeface="+mj-ea"/>
              </a:rPr>
              <a:t>事</a:t>
            </a:r>
            <a:r>
              <a:rPr lang="zh-CN" altLang="en-US" sz="2000" dirty="0" smtClean="0">
                <a:solidFill>
                  <a:schemeClr val="tx2"/>
                </a:solidFill>
                <a:effectLst>
                  <a:outerShdw blurRad="38100" dist="25400" dir="2700000" algn="tl">
                    <a:srgbClr val="000000">
                      <a:alpha val="0"/>
                    </a:srgbClr>
                  </a:outerShdw>
                </a:effectLst>
                <a:latin typeface="+mj-ea"/>
                <a:ea typeface="+mj-ea"/>
              </a:rPr>
              <a:t>后处理</a:t>
            </a:r>
            <a:endParaRPr lang="en-US" sz="2000" kern="1200" dirty="0" err="1" smtClean="0">
              <a:solidFill>
                <a:schemeClr val="tx2"/>
              </a:solidFill>
              <a:effectLst>
                <a:outerShdw blurRad="38100" dist="25400" dir="2700000" algn="tl">
                  <a:srgbClr val="000000">
                    <a:alpha val="0"/>
                  </a:srgbClr>
                </a:outerShdw>
              </a:effectLst>
              <a:latin typeface="+mj-ea"/>
              <a:ea typeface="+mj-ea"/>
            </a:endParaRPr>
          </a:p>
        </p:txBody>
      </p:sp>
    </p:spTree>
    <p:custDataLst>
      <p:tags r:id="rId1"/>
    </p:custDataLst>
    <p:extLst>
      <p:ext uri="{BB962C8B-B14F-4D97-AF65-F5344CB8AC3E}">
        <p14:creationId xmlns:p14="http://schemas.microsoft.com/office/powerpoint/2010/main" val="425037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wipe(left)">
                                      <p:cBhvr>
                                        <p:cTn id="11" dur="500"/>
                                        <p:tgtEl>
                                          <p:spTgt spid="14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par>
                          <p:cTn id="19" fill="hold">
                            <p:stCondLst>
                              <p:cond delay="1500"/>
                            </p:stCondLst>
                            <p:childTnLst>
                              <p:par>
                                <p:cTn id="20" presetID="22" presetClass="entr" presetSubtype="2" fill="hold" nodeType="after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right)">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 presetClass="exit" presetSubtype="0" fill="hold" grpId="1" nodeType="withEffect">
                                  <p:stCondLst>
                                    <p:cond delay="0"/>
                                  </p:stCondLst>
                                  <p:childTnLst>
                                    <p:set>
                                      <p:cBhvr>
                                        <p:cTn id="29" dur="1" fill="hold">
                                          <p:stCondLst>
                                            <p:cond delay="0"/>
                                          </p:stCondLst>
                                        </p:cTn>
                                        <p:tgtEl>
                                          <p:spTgt spid="42"/>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4"/>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141"/>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4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128"/>
                                        </p:tgtEl>
                                        <p:attrNameLst>
                                          <p:attrName>style.visibility</p:attrName>
                                        </p:attrNameLst>
                                      </p:cBhvr>
                                      <p:to>
                                        <p:strVal val="visible"/>
                                      </p:to>
                                    </p:set>
                                    <p:animEffect transition="in" filter="wipe(left)">
                                      <p:cBhvr>
                                        <p:cTn id="43" dur="500"/>
                                        <p:tgtEl>
                                          <p:spTgt spid="128"/>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wipe(up)">
                                      <p:cBhvr>
                                        <p:cTn id="52" dur="500"/>
                                        <p:tgtEl>
                                          <p:spTgt spid="58"/>
                                        </p:tgtEl>
                                      </p:cBhvr>
                                    </p:animEffect>
                                  </p:childTnLst>
                                </p:cTn>
                              </p:par>
                              <p:par>
                                <p:cTn id="53" presetID="1" presetClass="exit" presetSubtype="0" fill="hold" nodeType="withEffect">
                                  <p:stCondLst>
                                    <p:cond delay="0"/>
                                  </p:stCondLst>
                                  <p:childTnLst>
                                    <p:set>
                                      <p:cBhvr>
                                        <p:cTn id="54" dur="1" fill="hold">
                                          <p:stCondLst>
                                            <p:cond delay="0"/>
                                          </p:stCondLst>
                                        </p:cTn>
                                        <p:tgtEl>
                                          <p:spTgt spid="128"/>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53"/>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20"/>
                                        </p:tgtEl>
                                        <p:attrNameLst>
                                          <p:attrName>style.visibility</p:attrName>
                                        </p:attrNameLst>
                                      </p:cBhvr>
                                      <p:to>
                                        <p:strVal val="hidden"/>
                                      </p:to>
                                    </p:set>
                                  </p:childTnLst>
                                </p:cTn>
                              </p:par>
                              <p:par>
                                <p:cTn id="59" presetID="10" presetClass="entr" presetSubtype="0"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500"/>
                                        <p:tgtEl>
                                          <p:spTgt spid="72"/>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500"/>
                                        <p:tgtEl>
                                          <p:spTgt spid="45"/>
                                        </p:tgtEl>
                                      </p:cBhvr>
                                    </p:animEffec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73"/>
                                        </p:tgtEl>
                                        <p:attrNameLst>
                                          <p:attrName>style.visibility</p:attrName>
                                        </p:attrNameLst>
                                      </p:cBhvr>
                                      <p:to>
                                        <p:strVal val="visible"/>
                                      </p:to>
                                    </p:set>
                                    <p:animEffect transition="in" filter="wipe(left)">
                                      <p:cBhvr>
                                        <p:cTn id="74" dur="500"/>
                                        <p:tgtEl>
                                          <p:spTgt spid="73"/>
                                        </p:tgtEl>
                                      </p:cBhvr>
                                    </p:animEffect>
                                  </p:childTnLst>
                                </p:cTn>
                              </p:par>
                              <p:par>
                                <p:cTn id="75" presetID="1" presetClass="exit" presetSubtype="0" fill="hold" grpId="1" nodeType="withEffect">
                                  <p:stCondLst>
                                    <p:cond delay="0"/>
                                  </p:stCondLst>
                                  <p:childTnLst>
                                    <p:set>
                                      <p:cBhvr>
                                        <p:cTn id="76" dur="1" fill="hold">
                                          <p:stCondLst>
                                            <p:cond delay="0"/>
                                          </p:stCondLst>
                                        </p:cTn>
                                        <p:tgtEl>
                                          <p:spTgt spid="72"/>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58"/>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25"/>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fade">
                                      <p:cBhvr>
                                        <p:cTn id="83" dur="500"/>
                                        <p:tgtEl>
                                          <p:spTgt spid="75"/>
                                        </p:tgtEl>
                                      </p:cBhvr>
                                    </p:animEffect>
                                  </p:childTnLst>
                                </p:cTn>
                              </p:par>
                            </p:childTnLst>
                          </p:cTn>
                        </p:par>
                        <p:par>
                          <p:cTn id="84" fill="hold">
                            <p:stCondLst>
                              <p:cond delay="500"/>
                            </p:stCondLst>
                            <p:childTnLst>
                              <p:par>
                                <p:cTn id="85" presetID="10" presetClass="entr" presetSubtype="0" fill="hold" nodeType="after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par>
                          <p:cTn id="88" fill="hold">
                            <p:stCondLst>
                              <p:cond delay="1000"/>
                            </p:stCondLst>
                            <p:childTnLst>
                              <p:par>
                                <p:cTn id="89" presetID="53" presetClass="entr" presetSubtype="16" fill="hold" grpId="0" nodeType="after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p:cTn id="91" dur="500" fill="hold"/>
                                        <p:tgtEl>
                                          <p:spTgt spid="40"/>
                                        </p:tgtEl>
                                        <p:attrNameLst>
                                          <p:attrName>ppt_w</p:attrName>
                                        </p:attrNameLst>
                                      </p:cBhvr>
                                      <p:tavLst>
                                        <p:tav tm="0">
                                          <p:val>
                                            <p:fltVal val="0"/>
                                          </p:val>
                                        </p:tav>
                                        <p:tav tm="100000">
                                          <p:val>
                                            <p:strVal val="#ppt_w"/>
                                          </p:val>
                                        </p:tav>
                                      </p:tavLst>
                                    </p:anim>
                                    <p:anim calcmode="lin" valueType="num">
                                      <p:cBhvr>
                                        <p:cTn id="92" dur="500" fill="hold"/>
                                        <p:tgtEl>
                                          <p:spTgt spid="40"/>
                                        </p:tgtEl>
                                        <p:attrNameLst>
                                          <p:attrName>ppt_h</p:attrName>
                                        </p:attrNameLst>
                                      </p:cBhvr>
                                      <p:tavLst>
                                        <p:tav tm="0">
                                          <p:val>
                                            <p:fltVal val="0"/>
                                          </p:val>
                                        </p:tav>
                                        <p:tav tm="100000">
                                          <p:val>
                                            <p:strVal val="#ppt_h"/>
                                          </p:val>
                                        </p:tav>
                                      </p:tavLst>
                                    </p:anim>
                                    <p:animEffect transition="in" filter="fade">
                                      <p:cBhvr>
                                        <p:cTn id="93" dur="500"/>
                                        <p:tgtEl>
                                          <p:spTgt spid="40"/>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41"/>
                                        </p:tgtEl>
                                        <p:attrNameLst>
                                          <p:attrName>style.visibility</p:attrName>
                                        </p:attrNameLst>
                                      </p:cBhvr>
                                      <p:to>
                                        <p:strVal val="visible"/>
                                      </p:to>
                                    </p:set>
                                    <p:anim calcmode="lin" valueType="num">
                                      <p:cBhvr>
                                        <p:cTn id="98" dur="500" fill="hold"/>
                                        <p:tgtEl>
                                          <p:spTgt spid="41"/>
                                        </p:tgtEl>
                                        <p:attrNameLst>
                                          <p:attrName>ppt_w</p:attrName>
                                        </p:attrNameLst>
                                      </p:cBhvr>
                                      <p:tavLst>
                                        <p:tav tm="0">
                                          <p:val>
                                            <p:fltVal val="0"/>
                                          </p:val>
                                        </p:tav>
                                        <p:tav tm="100000">
                                          <p:val>
                                            <p:strVal val="#ppt_w"/>
                                          </p:val>
                                        </p:tav>
                                      </p:tavLst>
                                    </p:anim>
                                    <p:anim calcmode="lin" valueType="num">
                                      <p:cBhvr>
                                        <p:cTn id="99" dur="500" fill="hold"/>
                                        <p:tgtEl>
                                          <p:spTgt spid="41"/>
                                        </p:tgtEl>
                                        <p:attrNameLst>
                                          <p:attrName>ppt_h</p:attrName>
                                        </p:attrNameLst>
                                      </p:cBhvr>
                                      <p:tavLst>
                                        <p:tav tm="0">
                                          <p:val>
                                            <p:fltVal val="0"/>
                                          </p:val>
                                        </p:tav>
                                        <p:tav tm="100000">
                                          <p:val>
                                            <p:strVal val="#ppt_h"/>
                                          </p:val>
                                        </p:tav>
                                      </p:tavLst>
                                    </p:anim>
                                    <p:animEffect transition="in" filter="fade">
                                      <p:cBhvr>
                                        <p:cTn id="100" dur="500"/>
                                        <p:tgtEl>
                                          <p:spTgt spid="41"/>
                                        </p:tgtEl>
                                      </p:cBhvr>
                                    </p:animEffect>
                                  </p:childTnLst>
                                </p:cTn>
                              </p:par>
                              <p:par>
                                <p:cTn id="101" presetID="1" presetClass="exit" presetSubtype="0" fill="hold" grpId="1" nodeType="withEffect">
                                  <p:stCondLst>
                                    <p:cond delay="0"/>
                                  </p:stCondLst>
                                  <p:childTnLst>
                                    <p:set>
                                      <p:cBhvr>
                                        <p:cTn id="102" dur="1" fill="hold">
                                          <p:stCondLst>
                                            <p:cond delay="0"/>
                                          </p:stCondLst>
                                        </p:cTn>
                                        <p:tgtEl>
                                          <p:spTgt spid="75"/>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40"/>
                                        </p:tgtEl>
                                        <p:attrNameLst>
                                          <p:attrName>style.visibility</p:attrName>
                                        </p:attrNameLst>
                                      </p:cBhvr>
                                      <p:to>
                                        <p:strVal val="hidden"/>
                                      </p:to>
                                    </p:set>
                                  </p:childTnLst>
                                </p:cTn>
                              </p:par>
                              <p:par>
                                <p:cTn id="105" presetID="10" presetClass="entr" presetSubtype="0" fill="hold" grpId="0" nodeType="with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fade">
                                      <p:cBhvr>
                                        <p:cTn id="107" dur="500"/>
                                        <p:tgtEl>
                                          <p:spTgt spid="43"/>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5"/>
                                        </p:tgtEl>
                                        <p:attrNameLst>
                                          <p:attrName>style.visibility</p:attrName>
                                        </p:attrNameLst>
                                      </p:cBhvr>
                                      <p:to>
                                        <p:strVal val="visible"/>
                                      </p:to>
                                    </p:set>
                                    <p:anim calcmode="lin" valueType="num">
                                      <p:cBhvr additive="base">
                                        <p:cTn id="112" dur="500" fill="hold"/>
                                        <p:tgtEl>
                                          <p:spTgt spid="5"/>
                                        </p:tgtEl>
                                        <p:attrNameLst>
                                          <p:attrName>ppt_x</p:attrName>
                                        </p:attrNameLst>
                                      </p:cBhvr>
                                      <p:tavLst>
                                        <p:tav tm="0">
                                          <p:val>
                                            <p:strVal val="#ppt_x"/>
                                          </p:val>
                                        </p:tav>
                                        <p:tav tm="100000">
                                          <p:val>
                                            <p:strVal val="#ppt_x"/>
                                          </p:val>
                                        </p:tav>
                                      </p:tavLst>
                                    </p:anim>
                                    <p:anim calcmode="lin" valueType="num">
                                      <p:cBhvr additive="base">
                                        <p:cTn id="1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53" grpId="0" animBg="1"/>
      <p:bldP spid="53" grpId="1" animBg="1"/>
      <p:bldP spid="72" grpId="0" animBg="1"/>
      <p:bldP spid="72" grpId="1" animBg="1"/>
      <p:bldP spid="75" grpId="0" animBg="1"/>
      <p:bldP spid="75" grpId="1" animBg="1"/>
      <p:bldP spid="40" grpId="0" animBg="1"/>
      <p:bldP spid="40" grpId="1" animBg="1"/>
      <p:bldP spid="41" grpId="0" animBg="1"/>
      <p:bldP spid="43" grpId="0" animBg="1"/>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Group 132"/>
          <p:cNvGrpSpPr/>
          <p:nvPr/>
        </p:nvGrpSpPr>
        <p:grpSpPr>
          <a:xfrm>
            <a:off x="7092894" y="492668"/>
            <a:ext cx="3648508" cy="1945732"/>
            <a:chOff x="4495383" y="1822338"/>
            <a:chExt cx="1829276" cy="3607434"/>
          </a:xfrm>
        </p:grpSpPr>
        <p:sp>
          <p:nvSpPr>
            <p:cNvPr id="134" name="Rounded Rectangle 133"/>
            <p:cNvSpPr/>
            <p:nvPr/>
          </p:nvSpPr>
          <p:spPr>
            <a:xfrm>
              <a:off x="4495383" y="1822338"/>
              <a:ext cx="1829276" cy="3607434"/>
            </a:xfrm>
            <a:prstGeom prst="roundRect">
              <a:avLst>
                <a:gd name="adj" fmla="val 7292"/>
              </a:avLst>
            </a:prstGeom>
            <a:solidFill>
              <a:srgbClr val="FFFFFF"/>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35" name="TextBox 134"/>
            <p:cNvSpPr txBox="1"/>
            <p:nvPr/>
          </p:nvSpPr>
          <p:spPr>
            <a:xfrm>
              <a:off x="4495383" y="1846184"/>
              <a:ext cx="1829276" cy="599156"/>
            </a:xfrm>
            <a:prstGeom prst="rect">
              <a:avLst/>
            </a:prstGeom>
            <a:noFill/>
          </p:spPr>
          <p:txBody>
            <a:bodyPr wrap="square" rtlCol="0">
              <a:spAutoFit/>
            </a:bodyPr>
            <a:lstStyle/>
            <a:p>
              <a:pPr algn="ctr"/>
              <a:r>
                <a:rPr lang="en-US" sz="1500" dirty="0" smtClean="0">
                  <a:latin typeface="+mj-lt"/>
                </a:rPr>
                <a:t>Data center</a:t>
              </a:r>
              <a:endParaRPr lang="en-US" sz="1500" dirty="0">
                <a:latin typeface="+mj-lt"/>
              </a:endParaRPr>
            </a:p>
          </p:txBody>
        </p:sp>
      </p:grpSp>
      <p:grpSp>
        <p:nvGrpSpPr>
          <p:cNvPr id="127" name="Group 126"/>
          <p:cNvGrpSpPr/>
          <p:nvPr/>
        </p:nvGrpSpPr>
        <p:grpSpPr>
          <a:xfrm>
            <a:off x="6243325" y="2886117"/>
            <a:ext cx="2548384" cy="1387442"/>
            <a:chOff x="7501713" y="2940017"/>
            <a:chExt cx="1452533" cy="790611"/>
          </a:xfrm>
        </p:grpSpPr>
        <p:grpSp>
          <p:nvGrpSpPr>
            <p:cNvPr id="128" name="Group 127"/>
            <p:cNvGrpSpPr/>
            <p:nvPr/>
          </p:nvGrpSpPr>
          <p:grpSpPr>
            <a:xfrm>
              <a:off x="7501713" y="2940017"/>
              <a:ext cx="1452533" cy="783314"/>
              <a:chOff x="6350077" y="3103005"/>
              <a:chExt cx="1452533" cy="783314"/>
            </a:xfrm>
          </p:grpSpPr>
          <p:sp>
            <p:nvSpPr>
              <p:cNvPr id="130" name="Freeform 24"/>
              <p:cNvSpPr>
                <a:spLocks noEditPoints="1"/>
              </p:cNvSpPr>
              <p:nvPr/>
            </p:nvSpPr>
            <p:spPr bwMode="auto">
              <a:xfrm>
                <a:off x="6458045" y="3200342"/>
                <a:ext cx="1326460" cy="392215"/>
              </a:xfrm>
              <a:custGeom>
                <a:avLst/>
                <a:gdLst>
                  <a:gd name="T0" fmla="*/ 21 w 1044"/>
                  <a:gd name="T1" fmla="*/ 0 h 309"/>
                  <a:gd name="T2" fmla="*/ 0 w 1044"/>
                  <a:gd name="T3" fmla="*/ 93 h 309"/>
                  <a:gd name="T4" fmla="*/ 1023 w 1044"/>
                  <a:gd name="T5" fmla="*/ 115 h 309"/>
                  <a:gd name="T6" fmla="*/ 1044 w 1044"/>
                  <a:gd name="T7" fmla="*/ 21 h 309"/>
                  <a:gd name="T8" fmla="*/ 1027 w 1044"/>
                  <a:gd name="T9" fmla="*/ 105 h 309"/>
                  <a:gd name="T10" fmla="*/ 16 w 1044"/>
                  <a:gd name="T11" fmla="*/ 101 h 309"/>
                  <a:gd name="T12" fmla="*/ 1027 w 1044"/>
                  <a:gd name="T13" fmla="*/ 97 h 309"/>
                  <a:gd name="T14" fmla="*/ 1027 w 1044"/>
                  <a:gd name="T15" fmla="*/ 105 h 309"/>
                  <a:gd name="T16" fmla="*/ 20 w 1044"/>
                  <a:gd name="T17" fmla="*/ 88 h 309"/>
                  <a:gd name="T18" fmla="*/ 20 w 1044"/>
                  <a:gd name="T19" fmla="*/ 80 h 309"/>
                  <a:gd name="T20" fmla="*/ 1031 w 1044"/>
                  <a:gd name="T21" fmla="*/ 84 h 309"/>
                  <a:gd name="T22" fmla="*/ 1023 w 1044"/>
                  <a:gd name="T23" fmla="*/ 128 h 309"/>
                  <a:gd name="T24" fmla="*/ 0 w 1044"/>
                  <a:gd name="T25" fmla="*/ 150 h 309"/>
                  <a:gd name="T26" fmla="*/ 21 w 1044"/>
                  <a:gd name="T27" fmla="*/ 309 h 309"/>
                  <a:gd name="T28" fmla="*/ 1044 w 1044"/>
                  <a:gd name="T29" fmla="*/ 288 h 309"/>
                  <a:gd name="T30" fmla="*/ 1023 w 1044"/>
                  <a:gd name="T31" fmla="*/ 128 h 309"/>
                  <a:gd name="T32" fmla="*/ 381 w 1044"/>
                  <a:gd name="T33" fmla="*/ 239 h 309"/>
                  <a:gd name="T34" fmla="*/ 366 w 1044"/>
                  <a:gd name="T35" fmla="*/ 228 h 309"/>
                  <a:gd name="T36" fmla="*/ 376 w 1044"/>
                  <a:gd name="T37" fmla="*/ 212 h 309"/>
                  <a:gd name="T38" fmla="*/ 392 w 1044"/>
                  <a:gd name="T39" fmla="*/ 223 h 309"/>
                  <a:gd name="T40" fmla="*/ 438 w 1044"/>
                  <a:gd name="T41" fmla="*/ 228 h 309"/>
                  <a:gd name="T42" fmla="*/ 422 w 1044"/>
                  <a:gd name="T43" fmla="*/ 239 h 309"/>
                  <a:gd name="T44" fmla="*/ 412 w 1044"/>
                  <a:gd name="T45" fmla="*/ 223 h 309"/>
                  <a:gd name="T46" fmla="*/ 428 w 1044"/>
                  <a:gd name="T47" fmla="*/ 212 h 309"/>
                  <a:gd name="T48" fmla="*/ 438 w 1044"/>
                  <a:gd name="T49" fmla="*/ 228 h 309"/>
                  <a:gd name="T50" fmla="*/ 474 w 1044"/>
                  <a:gd name="T51" fmla="*/ 239 h 309"/>
                  <a:gd name="T52" fmla="*/ 458 w 1044"/>
                  <a:gd name="T53" fmla="*/ 228 h 309"/>
                  <a:gd name="T54" fmla="*/ 468 w 1044"/>
                  <a:gd name="T55" fmla="*/ 212 h 309"/>
                  <a:gd name="T56" fmla="*/ 484 w 1044"/>
                  <a:gd name="T57" fmla="*/ 223 h 309"/>
                  <a:gd name="T58" fmla="*/ 530 w 1044"/>
                  <a:gd name="T59" fmla="*/ 228 h 309"/>
                  <a:gd name="T60" fmla="*/ 515 w 1044"/>
                  <a:gd name="T61" fmla="*/ 239 h 309"/>
                  <a:gd name="T62" fmla="*/ 504 w 1044"/>
                  <a:gd name="T63" fmla="*/ 223 h 309"/>
                  <a:gd name="T64" fmla="*/ 520 w 1044"/>
                  <a:gd name="T65" fmla="*/ 212 h 309"/>
                  <a:gd name="T66" fmla="*/ 530 w 1044"/>
                  <a:gd name="T67" fmla="*/ 228 h 309"/>
                  <a:gd name="T68" fmla="*/ 566 w 1044"/>
                  <a:gd name="T69" fmla="*/ 239 h 309"/>
                  <a:gd name="T70" fmla="*/ 550 w 1044"/>
                  <a:gd name="T71" fmla="*/ 228 h 309"/>
                  <a:gd name="T72" fmla="*/ 561 w 1044"/>
                  <a:gd name="T73" fmla="*/ 212 h 309"/>
                  <a:gd name="T74" fmla="*/ 577 w 1044"/>
                  <a:gd name="T75" fmla="*/ 223 h 309"/>
                  <a:gd name="T76" fmla="*/ 844 w 1044"/>
                  <a:gd name="T77" fmla="*/ 232 h 309"/>
                  <a:gd name="T78" fmla="*/ 651 w 1044"/>
                  <a:gd name="T79" fmla="*/ 246 h 309"/>
                  <a:gd name="T80" fmla="*/ 637 w 1044"/>
                  <a:gd name="T81" fmla="*/ 219 h 309"/>
                  <a:gd name="T82" fmla="*/ 830 w 1044"/>
                  <a:gd name="T83" fmla="*/ 205 h 309"/>
                  <a:gd name="T84" fmla="*/ 844 w 1044"/>
                  <a:gd name="T85" fmla="*/ 232 h 309"/>
                  <a:gd name="T86" fmla="*/ 922 w 1044"/>
                  <a:gd name="T87" fmla="*/ 225 h 309"/>
                  <a:gd name="T88" fmla="*/ 997 w 1044"/>
                  <a:gd name="T89"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rgbClr val="4D4D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900" dirty="0"/>
              </a:p>
            </p:txBody>
          </p:sp>
          <p:sp>
            <p:nvSpPr>
              <p:cNvPr id="131" name="Rounded Rectangle 130"/>
              <p:cNvSpPr/>
              <p:nvPr/>
            </p:nvSpPr>
            <p:spPr>
              <a:xfrm>
                <a:off x="6458044" y="3600495"/>
                <a:ext cx="1344566" cy="285824"/>
              </a:xfrm>
              <a:prstGeom prst="roundRect">
                <a:avLst>
                  <a:gd name="adj" fmla="val 10382"/>
                </a:avLst>
              </a:prstGeom>
              <a:solidFill>
                <a:srgbClr val="108066"/>
              </a:solidFill>
              <a:ln w="254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solidFill>
                      <a:schemeClr val="bg1"/>
                    </a:solidFill>
                  </a:rPr>
                  <a:t>LTM</a:t>
                </a:r>
                <a:endParaRPr lang="en-US" sz="1050" dirty="0">
                  <a:solidFill>
                    <a:schemeClr val="bg1"/>
                  </a:solidFill>
                </a:endParaRPr>
              </a:p>
            </p:txBody>
          </p:sp>
          <p:pic>
            <p:nvPicPr>
              <p:cNvPr id="132" name="Picture 131"/>
              <p:cNvPicPr>
                <a:picLocks noChangeAspect="1"/>
              </p:cNvPicPr>
              <p:nvPr/>
            </p:nvPicPr>
            <p:blipFill rotWithShape="1">
              <a:blip r:embed="rId4" cstate="print">
                <a:extLst>
                  <a:ext uri="{28A0092B-C50C-407E-A947-70E740481C1C}">
                    <a14:useLocalDpi xmlns:a14="http://schemas.microsoft.com/office/drawing/2010/main" val="0"/>
                  </a:ext>
                </a:extLst>
              </a:blip>
              <a:srcRect t="19231" r="29354"/>
              <a:stretch/>
            </p:blipFill>
            <p:spPr>
              <a:xfrm>
                <a:off x="6350077" y="3103005"/>
                <a:ext cx="400003" cy="457319"/>
              </a:xfrm>
              <a:prstGeom prst="rect">
                <a:avLst/>
              </a:prstGeom>
            </p:spPr>
          </p:pic>
        </p:grpSp>
        <p:sp>
          <p:nvSpPr>
            <p:cNvPr id="129" name="Rounded Rectangle 128"/>
            <p:cNvSpPr/>
            <p:nvPr/>
          </p:nvSpPr>
          <p:spPr>
            <a:xfrm>
              <a:off x="7609680" y="3444804"/>
              <a:ext cx="1344566" cy="285824"/>
            </a:xfrm>
            <a:prstGeom prst="roundRect">
              <a:avLst>
                <a:gd name="adj" fmla="val 10382"/>
              </a:avLst>
            </a:prstGeom>
            <a:solidFill>
              <a:srgbClr val="108066"/>
            </a:solidFill>
            <a:ln w="254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solidFill>
                    <a:schemeClr val="bg1"/>
                  </a:solidFill>
                </a:rPr>
                <a:t>LTM + FPS</a:t>
              </a:r>
              <a:endParaRPr lang="en-US" sz="1050" dirty="0">
                <a:solidFill>
                  <a:schemeClr val="bg1"/>
                </a:solidFill>
              </a:endParaRPr>
            </a:p>
          </p:txBody>
        </p:sp>
      </p:grpSp>
      <p:pic>
        <p:nvPicPr>
          <p:cNvPr id="9" name="Picture 8"/>
          <p:cNvPicPr>
            <a:picLocks noChangeAspect="1"/>
          </p:cNvPicPr>
          <p:nvPr/>
        </p:nvPicPr>
        <p:blipFill>
          <a:blip r:embed="rId5"/>
          <a:stretch>
            <a:fillRect/>
          </a:stretch>
        </p:blipFill>
        <p:spPr>
          <a:xfrm>
            <a:off x="304721" y="1993323"/>
            <a:ext cx="8273273" cy="4090771"/>
          </a:xfrm>
          <a:prstGeom prst="rect">
            <a:avLst/>
          </a:prstGeom>
          <a:ln>
            <a:solidFill>
              <a:schemeClr val="tx1"/>
            </a:solidFill>
          </a:ln>
        </p:spPr>
      </p:pic>
      <p:pic>
        <p:nvPicPr>
          <p:cNvPr id="10" name="Picture 9"/>
          <p:cNvPicPr>
            <a:picLocks noChangeAspect="1"/>
          </p:cNvPicPr>
          <p:nvPr/>
        </p:nvPicPr>
        <p:blipFill>
          <a:blip r:embed="rId6"/>
          <a:stretch>
            <a:fillRect/>
          </a:stretch>
        </p:blipFill>
        <p:spPr>
          <a:xfrm>
            <a:off x="304721" y="1993323"/>
            <a:ext cx="8279977" cy="4077359"/>
          </a:xfrm>
          <a:prstGeom prst="rect">
            <a:avLst/>
          </a:prstGeom>
          <a:ln>
            <a:solidFill>
              <a:schemeClr val="tx1"/>
            </a:solidFill>
          </a:ln>
        </p:spPr>
      </p:pic>
      <p:pic>
        <p:nvPicPr>
          <p:cNvPr id="18" name="Picture 17"/>
          <p:cNvPicPr>
            <a:picLocks noChangeAspect="1"/>
          </p:cNvPicPr>
          <p:nvPr/>
        </p:nvPicPr>
        <p:blipFill>
          <a:blip r:embed="rId7"/>
          <a:stretch>
            <a:fillRect/>
          </a:stretch>
        </p:blipFill>
        <p:spPr>
          <a:xfrm>
            <a:off x="304721" y="1993322"/>
            <a:ext cx="8273273" cy="4063946"/>
          </a:xfrm>
          <a:prstGeom prst="rect">
            <a:avLst/>
          </a:prstGeom>
          <a:ln>
            <a:solidFill>
              <a:schemeClr val="tx1"/>
            </a:solidFill>
          </a:ln>
        </p:spPr>
      </p:pic>
      <p:pic>
        <p:nvPicPr>
          <p:cNvPr id="20" name="Picture 19"/>
          <p:cNvPicPr>
            <a:picLocks noChangeAspect="1"/>
          </p:cNvPicPr>
          <p:nvPr/>
        </p:nvPicPr>
        <p:blipFill>
          <a:blip r:embed="rId8"/>
          <a:stretch>
            <a:fillRect/>
          </a:stretch>
        </p:blipFill>
        <p:spPr>
          <a:xfrm>
            <a:off x="304721" y="1993322"/>
            <a:ext cx="8259864" cy="4104183"/>
          </a:xfrm>
          <a:prstGeom prst="rect">
            <a:avLst/>
          </a:prstGeom>
          <a:ln>
            <a:solidFill>
              <a:schemeClr val="tx1"/>
            </a:solidFill>
          </a:ln>
        </p:spPr>
      </p:pic>
      <p:grpSp>
        <p:nvGrpSpPr>
          <p:cNvPr id="136" name="Group 135"/>
          <p:cNvGrpSpPr/>
          <p:nvPr/>
        </p:nvGrpSpPr>
        <p:grpSpPr>
          <a:xfrm>
            <a:off x="8227457" y="754020"/>
            <a:ext cx="1520142" cy="998580"/>
            <a:chOff x="7016504" y="998212"/>
            <a:chExt cx="1520538" cy="998580"/>
          </a:xfrm>
        </p:grpSpPr>
        <p:sp>
          <p:nvSpPr>
            <p:cNvPr id="137" name="TextBox 136"/>
            <p:cNvSpPr txBox="1"/>
            <p:nvPr/>
          </p:nvSpPr>
          <p:spPr>
            <a:xfrm>
              <a:off x="7016504" y="998212"/>
              <a:ext cx="1450818" cy="276999"/>
            </a:xfrm>
            <a:prstGeom prst="rect">
              <a:avLst/>
            </a:prstGeom>
            <a:noFill/>
          </p:spPr>
          <p:txBody>
            <a:bodyPr wrap="square" rtlCol="0">
              <a:spAutoFit/>
            </a:bodyPr>
            <a:lstStyle/>
            <a:p>
              <a:pPr algn="r"/>
              <a:r>
                <a:rPr lang="en-US" sz="1200" dirty="0">
                  <a:solidFill>
                    <a:schemeClr val="tx1">
                      <a:lumMod val="65000"/>
                      <a:lumOff val="35000"/>
                    </a:schemeClr>
                  </a:solidFill>
                  <a:latin typeface="+mj-lt"/>
                </a:rPr>
                <a:t>Web </a:t>
              </a:r>
              <a:r>
                <a:rPr lang="en-US" sz="1200" dirty="0" smtClean="0">
                  <a:solidFill>
                    <a:schemeClr val="tx1">
                      <a:lumMod val="65000"/>
                      <a:lumOff val="35000"/>
                    </a:schemeClr>
                  </a:solidFill>
                  <a:latin typeface="+mj-lt"/>
                </a:rPr>
                <a:t>application</a:t>
              </a:r>
              <a:endParaRPr lang="en-US" sz="1200" dirty="0">
                <a:solidFill>
                  <a:schemeClr val="tx1">
                    <a:lumMod val="65000"/>
                    <a:lumOff val="35000"/>
                  </a:schemeClr>
                </a:solidFill>
                <a:latin typeface="+mj-lt"/>
              </a:endParaRPr>
            </a:p>
          </p:txBody>
        </p:sp>
        <p:grpSp>
          <p:nvGrpSpPr>
            <p:cNvPr id="141" name="Group 140"/>
            <p:cNvGrpSpPr/>
            <p:nvPr/>
          </p:nvGrpSpPr>
          <p:grpSpPr>
            <a:xfrm>
              <a:off x="7049182" y="1271686"/>
              <a:ext cx="1487860" cy="725106"/>
              <a:chOff x="7049182" y="1271686"/>
              <a:chExt cx="1487860" cy="725106"/>
            </a:xfrm>
          </p:grpSpPr>
          <p:sp>
            <p:nvSpPr>
              <p:cNvPr id="144" name="Freeform 52"/>
              <p:cNvSpPr>
                <a:spLocks noEditPoints="1"/>
              </p:cNvSpPr>
              <p:nvPr/>
            </p:nvSpPr>
            <p:spPr bwMode="auto">
              <a:xfrm>
                <a:off x="7559567" y="1277820"/>
                <a:ext cx="467090" cy="718972"/>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52"/>
              <p:cNvSpPr>
                <a:spLocks noEditPoints="1"/>
              </p:cNvSpPr>
              <p:nvPr/>
            </p:nvSpPr>
            <p:spPr bwMode="auto">
              <a:xfrm>
                <a:off x="7049182" y="1271686"/>
                <a:ext cx="467090" cy="718972"/>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52"/>
              <p:cNvSpPr>
                <a:spLocks noEditPoints="1"/>
              </p:cNvSpPr>
              <p:nvPr/>
            </p:nvSpPr>
            <p:spPr bwMode="auto">
              <a:xfrm>
                <a:off x="8069952" y="1271686"/>
                <a:ext cx="467090" cy="718972"/>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 name="Title 1"/>
          <p:cNvSpPr>
            <a:spLocks noGrp="1"/>
          </p:cNvSpPr>
          <p:nvPr>
            <p:ph type="title"/>
          </p:nvPr>
        </p:nvSpPr>
        <p:spPr>
          <a:xfrm>
            <a:off x="255613" y="116619"/>
            <a:ext cx="10972800" cy="914400"/>
          </a:xfrm>
        </p:spPr>
        <p:txBody>
          <a:bodyPr/>
          <a:lstStyle/>
          <a:p>
            <a:r>
              <a:rPr lang="zh-CN" altLang="en-US" dirty="0"/>
              <a:t>高级钓鱼网站探测服</a:t>
            </a:r>
            <a:r>
              <a:rPr lang="zh-CN" altLang="en-US" dirty="0" smtClean="0"/>
              <a:t>务</a:t>
            </a:r>
            <a:r>
              <a:rPr lang="en-US" altLang="zh-CN" dirty="0" smtClean="0"/>
              <a:t>--</a:t>
            </a:r>
            <a:r>
              <a:rPr lang="en-US" sz="3600" dirty="0">
                <a:solidFill>
                  <a:schemeClr val="tx1"/>
                </a:solidFill>
              </a:rPr>
              <a:t> referenced resources</a:t>
            </a:r>
            <a:endParaRPr lang="en-US" dirty="0"/>
          </a:p>
        </p:txBody>
      </p:sp>
      <p:grpSp>
        <p:nvGrpSpPr>
          <p:cNvPr id="13" name="Group 12"/>
          <p:cNvGrpSpPr/>
          <p:nvPr/>
        </p:nvGrpSpPr>
        <p:grpSpPr>
          <a:xfrm>
            <a:off x="431931" y="1003965"/>
            <a:ext cx="1365214" cy="1018490"/>
            <a:chOff x="280249" y="692497"/>
            <a:chExt cx="1365570" cy="1018490"/>
          </a:xfrm>
        </p:grpSpPr>
        <p:sp>
          <p:nvSpPr>
            <p:cNvPr id="67" name="Freeform 42"/>
            <p:cNvSpPr>
              <a:spLocks noEditPoints="1"/>
            </p:cNvSpPr>
            <p:nvPr/>
          </p:nvSpPr>
          <p:spPr bwMode="auto">
            <a:xfrm>
              <a:off x="1199032" y="692497"/>
              <a:ext cx="446787" cy="582288"/>
            </a:xfrm>
            <a:custGeom>
              <a:avLst/>
              <a:gdLst>
                <a:gd name="T0" fmla="*/ 269 w 344"/>
                <a:gd name="T1" fmla="*/ 0 h 448"/>
                <a:gd name="T2" fmla="*/ 2 w 344"/>
                <a:gd name="T3" fmla="*/ 77 h 448"/>
                <a:gd name="T4" fmla="*/ 4 w 344"/>
                <a:gd name="T5" fmla="*/ 256 h 448"/>
                <a:gd name="T6" fmla="*/ 114 w 344"/>
                <a:gd name="T7" fmla="*/ 421 h 448"/>
                <a:gd name="T8" fmla="*/ 288 w 344"/>
                <a:gd name="T9" fmla="*/ 371 h 448"/>
                <a:gd name="T10" fmla="*/ 339 w 344"/>
                <a:gd name="T11" fmla="*/ 112 h 448"/>
                <a:gd name="T12" fmla="*/ 32 w 344"/>
                <a:gd name="T13" fmla="*/ 114 h 448"/>
                <a:gd name="T14" fmla="*/ 143 w 344"/>
                <a:gd name="T15" fmla="*/ 127 h 448"/>
                <a:gd name="T16" fmla="*/ 65 w 344"/>
                <a:gd name="T17" fmla="*/ 99 h 448"/>
                <a:gd name="T18" fmla="*/ 37 w 344"/>
                <a:gd name="T19" fmla="*/ 171 h 448"/>
                <a:gd name="T20" fmla="*/ 37 w 344"/>
                <a:gd name="T21" fmla="*/ 171 h 448"/>
                <a:gd name="T22" fmla="*/ 184 w 344"/>
                <a:gd name="T23" fmla="*/ 407 h 448"/>
                <a:gd name="T24" fmla="*/ 172 w 344"/>
                <a:gd name="T25" fmla="*/ 434 h 448"/>
                <a:gd name="T26" fmla="*/ 169 w 344"/>
                <a:gd name="T27" fmla="*/ 434 h 448"/>
                <a:gd name="T28" fmla="*/ 158 w 344"/>
                <a:gd name="T29" fmla="*/ 407 h 448"/>
                <a:gd name="T30" fmla="*/ 146 w 344"/>
                <a:gd name="T31" fmla="*/ 347 h 448"/>
                <a:gd name="T32" fmla="*/ 195 w 344"/>
                <a:gd name="T33" fmla="*/ 347 h 448"/>
                <a:gd name="T34" fmla="*/ 276 w 344"/>
                <a:gd name="T35" fmla="*/ 284 h 448"/>
                <a:gd name="T36" fmla="*/ 194 w 344"/>
                <a:gd name="T37" fmla="*/ 318 h 448"/>
                <a:gd name="T38" fmla="*/ 147 w 344"/>
                <a:gd name="T39" fmla="*/ 318 h 448"/>
                <a:gd name="T40" fmla="*/ 66 w 344"/>
                <a:gd name="T41" fmla="*/ 284 h 448"/>
                <a:gd name="T42" fmla="*/ 75 w 344"/>
                <a:gd name="T43" fmla="*/ 270 h 448"/>
                <a:gd name="T44" fmla="*/ 134 w 344"/>
                <a:gd name="T45" fmla="*/ 295 h 448"/>
                <a:gd name="T46" fmla="*/ 138 w 344"/>
                <a:gd name="T47" fmla="*/ 270 h 448"/>
                <a:gd name="T48" fmla="*/ 171 w 344"/>
                <a:gd name="T49" fmla="*/ 287 h 448"/>
                <a:gd name="T50" fmla="*/ 204 w 344"/>
                <a:gd name="T51" fmla="*/ 270 h 448"/>
                <a:gd name="T52" fmla="*/ 208 w 344"/>
                <a:gd name="T53" fmla="*/ 295 h 448"/>
                <a:gd name="T54" fmla="*/ 267 w 344"/>
                <a:gd name="T55" fmla="*/ 270 h 448"/>
                <a:gd name="T56" fmla="*/ 276 w 344"/>
                <a:gd name="T57" fmla="*/ 284 h 448"/>
                <a:gd name="T58" fmla="*/ 305 w 344"/>
                <a:gd name="T59" fmla="*/ 171 h 448"/>
                <a:gd name="T60" fmla="*/ 276 w 344"/>
                <a:gd name="T61" fmla="*/ 99 h 448"/>
                <a:gd name="T62" fmla="*/ 198 w 344"/>
                <a:gd name="T63" fmla="*/ 127 h 448"/>
                <a:gd name="T64" fmla="*/ 309 w 344"/>
                <a:gd name="T65" fmla="*/ 11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448">
                  <a:moveTo>
                    <a:pt x="341" y="77"/>
                  </a:moveTo>
                  <a:cubicBezTo>
                    <a:pt x="344" y="35"/>
                    <a:pt x="311" y="0"/>
                    <a:pt x="269" y="0"/>
                  </a:cubicBezTo>
                  <a:cubicBezTo>
                    <a:pt x="75" y="0"/>
                    <a:pt x="75" y="0"/>
                    <a:pt x="75" y="0"/>
                  </a:cubicBezTo>
                  <a:cubicBezTo>
                    <a:pt x="33" y="0"/>
                    <a:pt x="0" y="35"/>
                    <a:pt x="2" y="77"/>
                  </a:cubicBezTo>
                  <a:cubicBezTo>
                    <a:pt x="5" y="113"/>
                    <a:pt x="5" y="113"/>
                    <a:pt x="5" y="113"/>
                  </a:cubicBezTo>
                  <a:cubicBezTo>
                    <a:pt x="7" y="155"/>
                    <a:pt x="6" y="219"/>
                    <a:pt x="4" y="256"/>
                  </a:cubicBezTo>
                  <a:cubicBezTo>
                    <a:pt x="1" y="292"/>
                    <a:pt x="24" y="344"/>
                    <a:pt x="57" y="371"/>
                  </a:cubicBezTo>
                  <a:cubicBezTo>
                    <a:pt x="114" y="421"/>
                    <a:pt x="114" y="421"/>
                    <a:pt x="114" y="421"/>
                  </a:cubicBezTo>
                  <a:cubicBezTo>
                    <a:pt x="146" y="448"/>
                    <a:pt x="199" y="448"/>
                    <a:pt x="231" y="420"/>
                  </a:cubicBezTo>
                  <a:cubicBezTo>
                    <a:pt x="288" y="371"/>
                    <a:pt x="288" y="371"/>
                    <a:pt x="288" y="371"/>
                  </a:cubicBezTo>
                  <a:cubicBezTo>
                    <a:pt x="320" y="344"/>
                    <a:pt x="343" y="291"/>
                    <a:pt x="340" y="255"/>
                  </a:cubicBezTo>
                  <a:cubicBezTo>
                    <a:pt x="338" y="218"/>
                    <a:pt x="337" y="154"/>
                    <a:pt x="339" y="112"/>
                  </a:cubicBezTo>
                  <a:lnTo>
                    <a:pt x="341" y="77"/>
                  </a:lnTo>
                  <a:close/>
                  <a:moveTo>
                    <a:pt x="32" y="114"/>
                  </a:moveTo>
                  <a:cubicBezTo>
                    <a:pt x="47" y="70"/>
                    <a:pt x="96" y="92"/>
                    <a:pt x="115" y="99"/>
                  </a:cubicBezTo>
                  <a:cubicBezTo>
                    <a:pt x="133" y="106"/>
                    <a:pt x="148" y="117"/>
                    <a:pt x="143" y="127"/>
                  </a:cubicBezTo>
                  <a:cubicBezTo>
                    <a:pt x="138" y="136"/>
                    <a:pt x="125" y="127"/>
                    <a:pt x="125" y="127"/>
                  </a:cubicBezTo>
                  <a:cubicBezTo>
                    <a:pt x="125" y="127"/>
                    <a:pt x="91" y="102"/>
                    <a:pt x="65" y="99"/>
                  </a:cubicBezTo>
                  <a:cubicBezTo>
                    <a:pt x="39" y="97"/>
                    <a:pt x="32" y="114"/>
                    <a:pt x="32" y="114"/>
                  </a:cubicBezTo>
                  <a:close/>
                  <a:moveTo>
                    <a:pt x="37" y="171"/>
                  </a:moveTo>
                  <a:cubicBezTo>
                    <a:pt x="81" y="142"/>
                    <a:pt x="131" y="171"/>
                    <a:pt x="131" y="171"/>
                  </a:cubicBezTo>
                  <a:cubicBezTo>
                    <a:pt x="84" y="196"/>
                    <a:pt x="37" y="171"/>
                    <a:pt x="37" y="171"/>
                  </a:cubicBezTo>
                  <a:close/>
                  <a:moveTo>
                    <a:pt x="184" y="373"/>
                  </a:moveTo>
                  <a:cubicBezTo>
                    <a:pt x="187" y="386"/>
                    <a:pt x="184" y="400"/>
                    <a:pt x="184" y="407"/>
                  </a:cubicBezTo>
                  <a:cubicBezTo>
                    <a:pt x="183" y="413"/>
                    <a:pt x="178" y="428"/>
                    <a:pt x="172" y="433"/>
                  </a:cubicBezTo>
                  <a:cubicBezTo>
                    <a:pt x="172" y="434"/>
                    <a:pt x="172" y="434"/>
                    <a:pt x="172" y="434"/>
                  </a:cubicBezTo>
                  <a:cubicBezTo>
                    <a:pt x="172" y="434"/>
                    <a:pt x="171" y="433"/>
                    <a:pt x="171" y="433"/>
                  </a:cubicBezTo>
                  <a:cubicBezTo>
                    <a:pt x="170" y="433"/>
                    <a:pt x="170" y="434"/>
                    <a:pt x="169" y="434"/>
                  </a:cubicBezTo>
                  <a:cubicBezTo>
                    <a:pt x="169" y="433"/>
                    <a:pt x="169" y="433"/>
                    <a:pt x="169" y="433"/>
                  </a:cubicBezTo>
                  <a:cubicBezTo>
                    <a:pt x="164" y="428"/>
                    <a:pt x="158" y="413"/>
                    <a:pt x="158" y="407"/>
                  </a:cubicBezTo>
                  <a:cubicBezTo>
                    <a:pt x="157" y="400"/>
                    <a:pt x="154" y="386"/>
                    <a:pt x="157" y="373"/>
                  </a:cubicBezTo>
                  <a:cubicBezTo>
                    <a:pt x="160" y="360"/>
                    <a:pt x="146" y="347"/>
                    <a:pt x="146" y="347"/>
                  </a:cubicBezTo>
                  <a:cubicBezTo>
                    <a:pt x="171" y="350"/>
                    <a:pt x="171" y="350"/>
                    <a:pt x="171" y="350"/>
                  </a:cubicBezTo>
                  <a:cubicBezTo>
                    <a:pt x="195" y="347"/>
                    <a:pt x="195" y="347"/>
                    <a:pt x="195" y="347"/>
                  </a:cubicBezTo>
                  <a:cubicBezTo>
                    <a:pt x="195" y="347"/>
                    <a:pt x="181" y="360"/>
                    <a:pt x="184" y="373"/>
                  </a:cubicBezTo>
                  <a:close/>
                  <a:moveTo>
                    <a:pt x="276" y="284"/>
                  </a:moveTo>
                  <a:cubicBezTo>
                    <a:pt x="271" y="293"/>
                    <a:pt x="266" y="304"/>
                    <a:pt x="249" y="310"/>
                  </a:cubicBezTo>
                  <a:cubicBezTo>
                    <a:pt x="232" y="317"/>
                    <a:pt x="194" y="318"/>
                    <a:pt x="194" y="318"/>
                  </a:cubicBezTo>
                  <a:cubicBezTo>
                    <a:pt x="195" y="330"/>
                    <a:pt x="176" y="329"/>
                    <a:pt x="171" y="328"/>
                  </a:cubicBezTo>
                  <a:cubicBezTo>
                    <a:pt x="165" y="329"/>
                    <a:pt x="146" y="330"/>
                    <a:pt x="147" y="318"/>
                  </a:cubicBezTo>
                  <a:cubicBezTo>
                    <a:pt x="147" y="318"/>
                    <a:pt x="109" y="317"/>
                    <a:pt x="93" y="310"/>
                  </a:cubicBezTo>
                  <a:cubicBezTo>
                    <a:pt x="76" y="304"/>
                    <a:pt x="70" y="293"/>
                    <a:pt x="66" y="284"/>
                  </a:cubicBezTo>
                  <a:cubicBezTo>
                    <a:pt x="61" y="275"/>
                    <a:pt x="53" y="258"/>
                    <a:pt x="53" y="258"/>
                  </a:cubicBezTo>
                  <a:cubicBezTo>
                    <a:pt x="53" y="258"/>
                    <a:pt x="69" y="258"/>
                    <a:pt x="75" y="270"/>
                  </a:cubicBezTo>
                  <a:cubicBezTo>
                    <a:pt x="80" y="282"/>
                    <a:pt x="85" y="293"/>
                    <a:pt x="98" y="295"/>
                  </a:cubicBezTo>
                  <a:cubicBezTo>
                    <a:pt x="111" y="297"/>
                    <a:pt x="127" y="300"/>
                    <a:pt x="134" y="295"/>
                  </a:cubicBezTo>
                  <a:cubicBezTo>
                    <a:pt x="141" y="290"/>
                    <a:pt x="144" y="281"/>
                    <a:pt x="144" y="281"/>
                  </a:cubicBezTo>
                  <a:cubicBezTo>
                    <a:pt x="144" y="281"/>
                    <a:pt x="131" y="269"/>
                    <a:pt x="138" y="270"/>
                  </a:cubicBezTo>
                  <a:cubicBezTo>
                    <a:pt x="145" y="270"/>
                    <a:pt x="152" y="272"/>
                    <a:pt x="152" y="278"/>
                  </a:cubicBezTo>
                  <a:cubicBezTo>
                    <a:pt x="153" y="284"/>
                    <a:pt x="162" y="287"/>
                    <a:pt x="171" y="287"/>
                  </a:cubicBezTo>
                  <a:cubicBezTo>
                    <a:pt x="179" y="287"/>
                    <a:pt x="189" y="284"/>
                    <a:pt x="189" y="278"/>
                  </a:cubicBezTo>
                  <a:cubicBezTo>
                    <a:pt x="190" y="272"/>
                    <a:pt x="197" y="270"/>
                    <a:pt x="204" y="270"/>
                  </a:cubicBezTo>
                  <a:cubicBezTo>
                    <a:pt x="211" y="269"/>
                    <a:pt x="197" y="281"/>
                    <a:pt x="197" y="281"/>
                  </a:cubicBezTo>
                  <a:cubicBezTo>
                    <a:pt x="197" y="281"/>
                    <a:pt x="200" y="290"/>
                    <a:pt x="208" y="295"/>
                  </a:cubicBezTo>
                  <a:cubicBezTo>
                    <a:pt x="215" y="300"/>
                    <a:pt x="230" y="297"/>
                    <a:pt x="243" y="295"/>
                  </a:cubicBezTo>
                  <a:cubicBezTo>
                    <a:pt x="256" y="293"/>
                    <a:pt x="261" y="282"/>
                    <a:pt x="267" y="270"/>
                  </a:cubicBezTo>
                  <a:cubicBezTo>
                    <a:pt x="272" y="258"/>
                    <a:pt x="288" y="258"/>
                    <a:pt x="288" y="258"/>
                  </a:cubicBezTo>
                  <a:cubicBezTo>
                    <a:pt x="288" y="258"/>
                    <a:pt x="281" y="275"/>
                    <a:pt x="276" y="284"/>
                  </a:cubicBezTo>
                  <a:close/>
                  <a:moveTo>
                    <a:pt x="210" y="171"/>
                  </a:moveTo>
                  <a:cubicBezTo>
                    <a:pt x="255" y="142"/>
                    <a:pt x="305" y="171"/>
                    <a:pt x="305" y="171"/>
                  </a:cubicBezTo>
                  <a:cubicBezTo>
                    <a:pt x="258" y="196"/>
                    <a:pt x="210" y="171"/>
                    <a:pt x="210" y="171"/>
                  </a:cubicBezTo>
                  <a:close/>
                  <a:moveTo>
                    <a:pt x="276" y="99"/>
                  </a:moveTo>
                  <a:cubicBezTo>
                    <a:pt x="250" y="102"/>
                    <a:pt x="217" y="127"/>
                    <a:pt x="217" y="127"/>
                  </a:cubicBezTo>
                  <a:cubicBezTo>
                    <a:pt x="217" y="127"/>
                    <a:pt x="203" y="136"/>
                    <a:pt x="198" y="127"/>
                  </a:cubicBezTo>
                  <a:cubicBezTo>
                    <a:pt x="193" y="117"/>
                    <a:pt x="208" y="106"/>
                    <a:pt x="226" y="99"/>
                  </a:cubicBezTo>
                  <a:cubicBezTo>
                    <a:pt x="245" y="92"/>
                    <a:pt x="294" y="70"/>
                    <a:pt x="309" y="114"/>
                  </a:cubicBezTo>
                  <a:cubicBezTo>
                    <a:pt x="309" y="114"/>
                    <a:pt x="302" y="97"/>
                    <a:pt x="276" y="99"/>
                  </a:cubicBezTo>
                  <a:close/>
                </a:path>
              </a:pathLst>
            </a:custGeom>
            <a:solidFill>
              <a:srgbClr val="4D4D4F"/>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p:cNvGrpSpPr/>
            <p:nvPr/>
          </p:nvGrpSpPr>
          <p:grpSpPr>
            <a:xfrm>
              <a:off x="280249" y="885930"/>
              <a:ext cx="966202" cy="825057"/>
              <a:chOff x="2643128" y="838922"/>
              <a:chExt cx="966202" cy="825057"/>
            </a:xfrm>
          </p:grpSpPr>
          <p:sp>
            <p:nvSpPr>
              <p:cNvPr id="75" name="Freeform 35"/>
              <p:cNvSpPr>
                <a:spLocks noEditPoints="1"/>
              </p:cNvSpPr>
              <p:nvPr/>
            </p:nvSpPr>
            <p:spPr bwMode="auto">
              <a:xfrm>
                <a:off x="2643128" y="838922"/>
                <a:ext cx="966202" cy="579020"/>
              </a:xfrm>
              <a:custGeom>
                <a:avLst/>
                <a:gdLst>
                  <a:gd name="T0" fmla="*/ 792 w 801"/>
                  <a:gd name="T1" fmla="*/ 459 h 480"/>
                  <a:gd name="T2" fmla="*/ 662 w 801"/>
                  <a:gd name="T3" fmla="*/ 360 h 480"/>
                  <a:gd name="T4" fmla="*/ 667 w 801"/>
                  <a:gd name="T5" fmla="*/ 339 h 480"/>
                  <a:gd name="T6" fmla="*/ 667 w 801"/>
                  <a:gd name="T7" fmla="*/ 55 h 480"/>
                  <a:gd name="T8" fmla="*/ 613 w 801"/>
                  <a:gd name="T9" fmla="*/ 0 h 480"/>
                  <a:gd name="T10" fmla="*/ 186 w 801"/>
                  <a:gd name="T11" fmla="*/ 0 h 480"/>
                  <a:gd name="T12" fmla="*/ 133 w 801"/>
                  <a:gd name="T13" fmla="*/ 53 h 480"/>
                  <a:gd name="T14" fmla="*/ 133 w 801"/>
                  <a:gd name="T15" fmla="*/ 339 h 480"/>
                  <a:gd name="T16" fmla="*/ 139 w 801"/>
                  <a:gd name="T17" fmla="*/ 360 h 480"/>
                  <a:gd name="T18" fmla="*/ 9 w 801"/>
                  <a:gd name="T19" fmla="*/ 459 h 480"/>
                  <a:gd name="T20" fmla="*/ 20 w 801"/>
                  <a:gd name="T21" fmla="*/ 480 h 480"/>
                  <a:gd name="T22" fmla="*/ 780 w 801"/>
                  <a:gd name="T23" fmla="*/ 480 h 480"/>
                  <a:gd name="T24" fmla="*/ 792 w 801"/>
                  <a:gd name="T25" fmla="*/ 459 h 480"/>
                  <a:gd name="T26" fmla="*/ 187 w 801"/>
                  <a:gd name="T27" fmla="*/ 85 h 480"/>
                  <a:gd name="T28" fmla="*/ 219 w 801"/>
                  <a:gd name="T29" fmla="*/ 53 h 480"/>
                  <a:gd name="T30" fmla="*/ 581 w 801"/>
                  <a:gd name="T31" fmla="*/ 53 h 480"/>
                  <a:gd name="T32" fmla="*/ 613 w 801"/>
                  <a:gd name="T33" fmla="*/ 85 h 480"/>
                  <a:gd name="T34" fmla="*/ 613 w 801"/>
                  <a:gd name="T35" fmla="*/ 309 h 480"/>
                  <a:gd name="T36" fmla="*/ 581 w 801"/>
                  <a:gd name="T37" fmla="*/ 341 h 480"/>
                  <a:gd name="T38" fmla="*/ 219 w 801"/>
                  <a:gd name="T39" fmla="*/ 341 h 480"/>
                  <a:gd name="T40" fmla="*/ 187 w 801"/>
                  <a:gd name="T41" fmla="*/ 309 h 480"/>
                  <a:gd name="T42" fmla="*/ 187 w 801"/>
                  <a:gd name="T43" fmla="*/ 85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1" h="480">
                    <a:moveTo>
                      <a:pt x="792" y="459"/>
                    </a:moveTo>
                    <a:cubicBezTo>
                      <a:pt x="662" y="360"/>
                      <a:pt x="662" y="360"/>
                      <a:pt x="662" y="360"/>
                    </a:cubicBezTo>
                    <a:cubicBezTo>
                      <a:pt x="665" y="353"/>
                      <a:pt x="667" y="346"/>
                      <a:pt x="667" y="339"/>
                    </a:cubicBezTo>
                    <a:cubicBezTo>
                      <a:pt x="667" y="55"/>
                      <a:pt x="667" y="55"/>
                      <a:pt x="667" y="55"/>
                    </a:cubicBezTo>
                    <a:cubicBezTo>
                      <a:pt x="667" y="57"/>
                      <a:pt x="669" y="0"/>
                      <a:pt x="613" y="0"/>
                    </a:cubicBezTo>
                    <a:cubicBezTo>
                      <a:pt x="186" y="0"/>
                      <a:pt x="186" y="0"/>
                      <a:pt x="186" y="0"/>
                    </a:cubicBezTo>
                    <a:cubicBezTo>
                      <a:pt x="155" y="0"/>
                      <a:pt x="133" y="22"/>
                      <a:pt x="133" y="53"/>
                    </a:cubicBezTo>
                    <a:cubicBezTo>
                      <a:pt x="133" y="339"/>
                      <a:pt x="133" y="339"/>
                      <a:pt x="133" y="339"/>
                    </a:cubicBezTo>
                    <a:cubicBezTo>
                      <a:pt x="133" y="346"/>
                      <a:pt x="135" y="353"/>
                      <a:pt x="139" y="360"/>
                    </a:cubicBezTo>
                    <a:cubicBezTo>
                      <a:pt x="9" y="459"/>
                      <a:pt x="9" y="459"/>
                      <a:pt x="9" y="459"/>
                    </a:cubicBezTo>
                    <a:cubicBezTo>
                      <a:pt x="0" y="471"/>
                      <a:pt x="5" y="480"/>
                      <a:pt x="20" y="480"/>
                    </a:cubicBezTo>
                    <a:cubicBezTo>
                      <a:pt x="780" y="480"/>
                      <a:pt x="780" y="480"/>
                      <a:pt x="780" y="480"/>
                    </a:cubicBezTo>
                    <a:cubicBezTo>
                      <a:pt x="795" y="480"/>
                      <a:pt x="801" y="471"/>
                      <a:pt x="792" y="459"/>
                    </a:cubicBezTo>
                    <a:close/>
                    <a:moveTo>
                      <a:pt x="187" y="85"/>
                    </a:moveTo>
                    <a:cubicBezTo>
                      <a:pt x="187" y="63"/>
                      <a:pt x="196" y="53"/>
                      <a:pt x="219" y="53"/>
                    </a:cubicBezTo>
                    <a:cubicBezTo>
                      <a:pt x="581" y="53"/>
                      <a:pt x="581" y="53"/>
                      <a:pt x="581" y="53"/>
                    </a:cubicBezTo>
                    <a:cubicBezTo>
                      <a:pt x="604" y="53"/>
                      <a:pt x="613" y="63"/>
                      <a:pt x="613" y="85"/>
                    </a:cubicBezTo>
                    <a:cubicBezTo>
                      <a:pt x="613" y="309"/>
                      <a:pt x="613" y="309"/>
                      <a:pt x="613" y="309"/>
                    </a:cubicBezTo>
                    <a:cubicBezTo>
                      <a:pt x="613" y="332"/>
                      <a:pt x="604" y="341"/>
                      <a:pt x="581" y="341"/>
                    </a:cubicBezTo>
                    <a:cubicBezTo>
                      <a:pt x="219" y="341"/>
                      <a:pt x="219" y="341"/>
                      <a:pt x="219" y="341"/>
                    </a:cubicBezTo>
                    <a:cubicBezTo>
                      <a:pt x="196" y="341"/>
                      <a:pt x="187" y="332"/>
                      <a:pt x="187" y="309"/>
                    </a:cubicBezTo>
                    <a:lnTo>
                      <a:pt x="187" y="85"/>
                    </a:lnTo>
                    <a:close/>
                  </a:path>
                </a:pathLst>
              </a:custGeom>
              <a:solidFill>
                <a:srgbClr val="4D4D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350" dirty="0"/>
              </a:p>
            </p:txBody>
          </p:sp>
          <p:sp>
            <p:nvSpPr>
              <p:cNvPr id="82" name="Rectangle 81"/>
              <p:cNvSpPr/>
              <p:nvPr/>
            </p:nvSpPr>
            <p:spPr>
              <a:xfrm>
                <a:off x="2781333" y="1386980"/>
                <a:ext cx="719359" cy="276999"/>
              </a:xfrm>
              <a:prstGeom prst="rect">
                <a:avLst/>
              </a:prstGeom>
            </p:spPr>
            <p:txBody>
              <a:bodyPr wrap="none">
                <a:spAutoFit/>
              </a:bodyPr>
              <a:lstStyle/>
              <a:p>
                <a:pPr algn="r"/>
                <a:r>
                  <a:rPr lang="en-US" sz="1200" dirty="0" smtClean="0"/>
                  <a:t>Attacker</a:t>
                </a:r>
                <a:endParaRPr lang="en-US" sz="1200" dirty="0"/>
              </a:p>
            </p:txBody>
          </p:sp>
        </p:grpSp>
      </p:grpSp>
      <p:grpSp>
        <p:nvGrpSpPr>
          <p:cNvPr id="85" name="Group 84"/>
          <p:cNvGrpSpPr/>
          <p:nvPr/>
        </p:nvGrpSpPr>
        <p:grpSpPr>
          <a:xfrm>
            <a:off x="3119043" y="691847"/>
            <a:ext cx="1183401" cy="1171989"/>
            <a:chOff x="8292541" y="4648211"/>
            <a:chExt cx="1183709" cy="1171989"/>
          </a:xfrm>
        </p:grpSpPr>
        <p:pic>
          <p:nvPicPr>
            <p:cNvPr id="86" name="Picture 85"/>
            <p:cNvPicPr>
              <a:picLocks noChangeAspect="1"/>
            </p:cNvPicPr>
            <p:nvPr/>
          </p:nvPicPr>
          <p:blipFill>
            <a:blip r:embed="rId9"/>
            <a:stretch>
              <a:fillRect/>
            </a:stretch>
          </p:blipFill>
          <p:spPr>
            <a:xfrm>
              <a:off x="8563094" y="4648211"/>
              <a:ext cx="585267" cy="896190"/>
            </a:xfrm>
            <a:prstGeom prst="rect">
              <a:avLst/>
            </a:prstGeom>
          </p:spPr>
        </p:pic>
        <p:sp>
          <p:nvSpPr>
            <p:cNvPr id="87" name="Rectangle 86"/>
            <p:cNvSpPr/>
            <p:nvPr/>
          </p:nvSpPr>
          <p:spPr>
            <a:xfrm>
              <a:off x="8292541" y="5543201"/>
              <a:ext cx="1183709" cy="276999"/>
            </a:xfrm>
            <a:prstGeom prst="rect">
              <a:avLst/>
            </a:prstGeom>
          </p:spPr>
          <p:txBody>
            <a:bodyPr wrap="none">
              <a:spAutoFit/>
            </a:bodyPr>
            <a:lstStyle/>
            <a:p>
              <a:pPr algn="r"/>
              <a:r>
                <a:rPr lang="en-US" sz="1200" dirty="0" smtClean="0"/>
                <a:t>Phishing server</a:t>
              </a:r>
              <a:endParaRPr lang="en-US" sz="1200" dirty="0"/>
            </a:p>
          </p:txBody>
        </p:sp>
      </p:grpSp>
      <p:grpSp>
        <p:nvGrpSpPr>
          <p:cNvPr id="21" name="Group 20"/>
          <p:cNvGrpSpPr/>
          <p:nvPr/>
        </p:nvGrpSpPr>
        <p:grpSpPr>
          <a:xfrm>
            <a:off x="255613" y="3017233"/>
            <a:ext cx="1660822" cy="1071175"/>
            <a:chOff x="544914" y="3015406"/>
            <a:chExt cx="1661255" cy="1071175"/>
          </a:xfrm>
        </p:grpSpPr>
        <p:sp>
          <p:nvSpPr>
            <p:cNvPr id="68" name="Freeform 165"/>
            <p:cNvSpPr>
              <a:spLocks noChangeAspect="1" noEditPoints="1"/>
            </p:cNvSpPr>
            <p:nvPr/>
          </p:nvSpPr>
          <p:spPr bwMode="auto">
            <a:xfrm>
              <a:off x="1446692" y="3015406"/>
              <a:ext cx="759477" cy="759480"/>
            </a:xfrm>
            <a:custGeom>
              <a:avLst/>
              <a:gdLst>
                <a:gd name="T0" fmla="*/ 207 w 413"/>
                <a:gd name="T1" fmla="*/ 0 h 413"/>
                <a:gd name="T2" fmla="*/ 0 w 413"/>
                <a:gd name="T3" fmla="*/ 206 h 413"/>
                <a:gd name="T4" fmla="*/ 207 w 413"/>
                <a:gd name="T5" fmla="*/ 413 h 413"/>
                <a:gd name="T6" fmla="*/ 413 w 413"/>
                <a:gd name="T7" fmla="*/ 206 h 413"/>
                <a:gd name="T8" fmla="*/ 207 w 413"/>
                <a:gd name="T9" fmla="*/ 0 h 413"/>
                <a:gd name="T10" fmla="*/ 254 w 413"/>
                <a:gd name="T11" fmla="*/ 369 h 413"/>
                <a:gd name="T12" fmla="*/ 252 w 413"/>
                <a:gd name="T13" fmla="*/ 318 h 413"/>
                <a:gd name="T14" fmla="*/ 244 w 413"/>
                <a:gd name="T15" fmla="*/ 306 h 413"/>
                <a:gd name="T16" fmla="*/ 182 w 413"/>
                <a:gd name="T17" fmla="*/ 275 h 413"/>
                <a:gd name="T18" fmla="*/ 174 w 413"/>
                <a:gd name="T19" fmla="*/ 270 h 413"/>
                <a:gd name="T20" fmla="*/ 193 w 413"/>
                <a:gd name="T21" fmla="*/ 222 h 413"/>
                <a:gd name="T22" fmla="*/ 193 w 413"/>
                <a:gd name="T23" fmla="*/ 175 h 413"/>
                <a:gd name="T24" fmla="*/ 129 w 413"/>
                <a:gd name="T25" fmla="*/ 107 h 413"/>
                <a:gd name="T26" fmla="*/ 129 w 413"/>
                <a:gd name="T27" fmla="*/ 107 h 413"/>
                <a:gd name="T28" fmla="*/ 129 w 413"/>
                <a:gd name="T29" fmla="*/ 107 h 413"/>
                <a:gd name="T30" fmla="*/ 65 w 413"/>
                <a:gd name="T31" fmla="*/ 175 h 413"/>
                <a:gd name="T32" fmla="*/ 65 w 413"/>
                <a:gd name="T33" fmla="*/ 222 h 413"/>
                <a:gd name="T34" fmla="*/ 84 w 413"/>
                <a:gd name="T35" fmla="*/ 270 h 413"/>
                <a:gd name="T36" fmla="*/ 75 w 413"/>
                <a:gd name="T37" fmla="*/ 275 h 413"/>
                <a:gd name="T38" fmla="*/ 56 w 413"/>
                <a:gd name="T39" fmla="*/ 284 h 413"/>
                <a:gd name="T40" fmla="*/ 37 w 413"/>
                <a:gd name="T41" fmla="*/ 206 h 413"/>
                <a:gd name="T42" fmla="*/ 207 w 413"/>
                <a:gd name="T43" fmla="*/ 37 h 413"/>
                <a:gd name="T44" fmla="*/ 376 w 413"/>
                <a:gd name="T45" fmla="*/ 206 h 413"/>
                <a:gd name="T46" fmla="*/ 254 w 413"/>
                <a:gd name="T47" fmla="*/ 36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3" h="413">
                  <a:moveTo>
                    <a:pt x="207" y="0"/>
                  </a:moveTo>
                  <a:cubicBezTo>
                    <a:pt x="93" y="0"/>
                    <a:pt x="0" y="92"/>
                    <a:pt x="0" y="206"/>
                  </a:cubicBezTo>
                  <a:cubicBezTo>
                    <a:pt x="0" y="320"/>
                    <a:pt x="93" y="413"/>
                    <a:pt x="207" y="413"/>
                  </a:cubicBezTo>
                  <a:cubicBezTo>
                    <a:pt x="320" y="413"/>
                    <a:pt x="413" y="320"/>
                    <a:pt x="413" y="206"/>
                  </a:cubicBezTo>
                  <a:cubicBezTo>
                    <a:pt x="413" y="92"/>
                    <a:pt x="320" y="0"/>
                    <a:pt x="207" y="0"/>
                  </a:cubicBezTo>
                  <a:close/>
                  <a:moveTo>
                    <a:pt x="254" y="369"/>
                  </a:moveTo>
                  <a:cubicBezTo>
                    <a:pt x="253" y="359"/>
                    <a:pt x="252" y="343"/>
                    <a:pt x="252" y="318"/>
                  </a:cubicBezTo>
                  <a:cubicBezTo>
                    <a:pt x="251" y="314"/>
                    <a:pt x="249" y="310"/>
                    <a:pt x="244" y="306"/>
                  </a:cubicBezTo>
                  <a:cubicBezTo>
                    <a:pt x="182" y="275"/>
                    <a:pt x="182" y="275"/>
                    <a:pt x="182" y="275"/>
                  </a:cubicBezTo>
                  <a:cubicBezTo>
                    <a:pt x="174" y="270"/>
                    <a:pt x="174" y="270"/>
                    <a:pt x="174" y="270"/>
                  </a:cubicBezTo>
                  <a:cubicBezTo>
                    <a:pt x="186" y="258"/>
                    <a:pt x="193" y="241"/>
                    <a:pt x="193" y="222"/>
                  </a:cubicBezTo>
                  <a:cubicBezTo>
                    <a:pt x="193" y="175"/>
                    <a:pt x="193" y="175"/>
                    <a:pt x="193" y="175"/>
                  </a:cubicBezTo>
                  <a:cubicBezTo>
                    <a:pt x="193" y="138"/>
                    <a:pt x="164" y="107"/>
                    <a:pt x="129" y="107"/>
                  </a:cubicBezTo>
                  <a:cubicBezTo>
                    <a:pt x="129" y="107"/>
                    <a:pt x="129" y="107"/>
                    <a:pt x="129" y="107"/>
                  </a:cubicBezTo>
                  <a:cubicBezTo>
                    <a:pt x="129" y="107"/>
                    <a:pt x="129" y="107"/>
                    <a:pt x="129" y="107"/>
                  </a:cubicBezTo>
                  <a:cubicBezTo>
                    <a:pt x="93" y="107"/>
                    <a:pt x="65" y="138"/>
                    <a:pt x="65" y="175"/>
                  </a:cubicBezTo>
                  <a:cubicBezTo>
                    <a:pt x="65" y="222"/>
                    <a:pt x="65" y="222"/>
                    <a:pt x="65" y="222"/>
                  </a:cubicBezTo>
                  <a:cubicBezTo>
                    <a:pt x="65" y="241"/>
                    <a:pt x="72" y="258"/>
                    <a:pt x="84" y="270"/>
                  </a:cubicBezTo>
                  <a:cubicBezTo>
                    <a:pt x="75" y="275"/>
                    <a:pt x="75" y="275"/>
                    <a:pt x="75" y="275"/>
                  </a:cubicBezTo>
                  <a:cubicBezTo>
                    <a:pt x="56" y="284"/>
                    <a:pt x="56" y="284"/>
                    <a:pt x="56" y="284"/>
                  </a:cubicBezTo>
                  <a:cubicBezTo>
                    <a:pt x="44" y="261"/>
                    <a:pt x="37" y="234"/>
                    <a:pt x="37" y="206"/>
                  </a:cubicBezTo>
                  <a:cubicBezTo>
                    <a:pt x="37" y="113"/>
                    <a:pt x="113" y="37"/>
                    <a:pt x="207" y="37"/>
                  </a:cubicBezTo>
                  <a:cubicBezTo>
                    <a:pt x="300" y="37"/>
                    <a:pt x="376" y="113"/>
                    <a:pt x="376" y="206"/>
                  </a:cubicBezTo>
                  <a:cubicBezTo>
                    <a:pt x="376" y="283"/>
                    <a:pt x="324" y="348"/>
                    <a:pt x="254" y="369"/>
                  </a:cubicBezTo>
                  <a:close/>
                </a:path>
              </a:pathLst>
            </a:custGeom>
            <a:solidFill>
              <a:srgbClr val="4D4D4F"/>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p:cNvGrpSpPr/>
            <p:nvPr/>
          </p:nvGrpSpPr>
          <p:grpSpPr>
            <a:xfrm>
              <a:off x="544914" y="3219210"/>
              <a:ext cx="966202" cy="867371"/>
              <a:chOff x="588595" y="2481583"/>
              <a:chExt cx="966202" cy="867371"/>
            </a:xfrm>
          </p:grpSpPr>
          <p:sp>
            <p:nvSpPr>
              <p:cNvPr id="71" name="Freeform 35"/>
              <p:cNvSpPr>
                <a:spLocks noEditPoints="1"/>
              </p:cNvSpPr>
              <p:nvPr/>
            </p:nvSpPr>
            <p:spPr bwMode="auto">
              <a:xfrm>
                <a:off x="588595" y="2481583"/>
                <a:ext cx="966202" cy="579020"/>
              </a:xfrm>
              <a:custGeom>
                <a:avLst/>
                <a:gdLst>
                  <a:gd name="T0" fmla="*/ 792 w 801"/>
                  <a:gd name="T1" fmla="*/ 459 h 480"/>
                  <a:gd name="T2" fmla="*/ 662 w 801"/>
                  <a:gd name="T3" fmla="*/ 360 h 480"/>
                  <a:gd name="T4" fmla="*/ 667 w 801"/>
                  <a:gd name="T5" fmla="*/ 339 h 480"/>
                  <a:gd name="T6" fmla="*/ 667 w 801"/>
                  <a:gd name="T7" fmla="*/ 55 h 480"/>
                  <a:gd name="T8" fmla="*/ 613 w 801"/>
                  <a:gd name="T9" fmla="*/ 0 h 480"/>
                  <a:gd name="T10" fmla="*/ 186 w 801"/>
                  <a:gd name="T11" fmla="*/ 0 h 480"/>
                  <a:gd name="T12" fmla="*/ 133 w 801"/>
                  <a:gd name="T13" fmla="*/ 53 h 480"/>
                  <a:gd name="T14" fmla="*/ 133 w 801"/>
                  <a:gd name="T15" fmla="*/ 339 h 480"/>
                  <a:gd name="T16" fmla="*/ 139 w 801"/>
                  <a:gd name="T17" fmla="*/ 360 h 480"/>
                  <a:gd name="T18" fmla="*/ 9 w 801"/>
                  <a:gd name="T19" fmla="*/ 459 h 480"/>
                  <a:gd name="T20" fmla="*/ 20 w 801"/>
                  <a:gd name="T21" fmla="*/ 480 h 480"/>
                  <a:gd name="T22" fmla="*/ 780 w 801"/>
                  <a:gd name="T23" fmla="*/ 480 h 480"/>
                  <a:gd name="T24" fmla="*/ 792 w 801"/>
                  <a:gd name="T25" fmla="*/ 459 h 480"/>
                  <a:gd name="T26" fmla="*/ 187 w 801"/>
                  <a:gd name="T27" fmla="*/ 85 h 480"/>
                  <a:gd name="T28" fmla="*/ 219 w 801"/>
                  <a:gd name="T29" fmla="*/ 53 h 480"/>
                  <a:gd name="T30" fmla="*/ 581 w 801"/>
                  <a:gd name="T31" fmla="*/ 53 h 480"/>
                  <a:gd name="T32" fmla="*/ 613 w 801"/>
                  <a:gd name="T33" fmla="*/ 85 h 480"/>
                  <a:gd name="T34" fmla="*/ 613 w 801"/>
                  <a:gd name="T35" fmla="*/ 309 h 480"/>
                  <a:gd name="T36" fmla="*/ 581 w 801"/>
                  <a:gd name="T37" fmla="*/ 341 h 480"/>
                  <a:gd name="T38" fmla="*/ 219 w 801"/>
                  <a:gd name="T39" fmla="*/ 341 h 480"/>
                  <a:gd name="T40" fmla="*/ 187 w 801"/>
                  <a:gd name="T41" fmla="*/ 309 h 480"/>
                  <a:gd name="T42" fmla="*/ 187 w 801"/>
                  <a:gd name="T43" fmla="*/ 85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1" h="480">
                    <a:moveTo>
                      <a:pt x="792" y="459"/>
                    </a:moveTo>
                    <a:cubicBezTo>
                      <a:pt x="662" y="360"/>
                      <a:pt x="662" y="360"/>
                      <a:pt x="662" y="360"/>
                    </a:cubicBezTo>
                    <a:cubicBezTo>
                      <a:pt x="665" y="353"/>
                      <a:pt x="667" y="346"/>
                      <a:pt x="667" y="339"/>
                    </a:cubicBezTo>
                    <a:cubicBezTo>
                      <a:pt x="667" y="55"/>
                      <a:pt x="667" y="55"/>
                      <a:pt x="667" y="55"/>
                    </a:cubicBezTo>
                    <a:cubicBezTo>
                      <a:pt x="667" y="57"/>
                      <a:pt x="669" y="0"/>
                      <a:pt x="613" y="0"/>
                    </a:cubicBezTo>
                    <a:cubicBezTo>
                      <a:pt x="186" y="0"/>
                      <a:pt x="186" y="0"/>
                      <a:pt x="186" y="0"/>
                    </a:cubicBezTo>
                    <a:cubicBezTo>
                      <a:pt x="155" y="0"/>
                      <a:pt x="133" y="22"/>
                      <a:pt x="133" y="53"/>
                    </a:cubicBezTo>
                    <a:cubicBezTo>
                      <a:pt x="133" y="339"/>
                      <a:pt x="133" y="339"/>
                      <a:pt x="133" y="339"/>
                    </a:cubicBezTo>
                    <a:cubicBezTo>
                      <a:pt x="133" y="346"/>
                      <a:pt x="135" y="353"/>
                      <a:pt x="139" y="360"/>
                    </a:cubicBezTo>
                    <a:cubicBezTo>
                      <a:pt x="9" y="459"/>
                      <a:pt x="9" y="459"/>
                      <a:pt x="9" y="459"/>
                    </a:cubicBezTo>
                    <a:cubicBezTo>
                      <a:pt x="0" y="471"/>
                      <a:pt x="5" y="480"/>
                      <a:pt x="20" y="480"/>
                    </a:cubicBezTo>
                    <a:cubicBezTo>
                      <a:pt x="780" y="480"/>
                      <a:pt x="780" y="480"/>
                      <a:pt x="780" y="480"/>
                    </a:cubicBezTo>
                    <a:cubicBezTo>
                      <a:pt x="795" y="480"/>
                      <a:pt x="801" y="471"/>
                      <a:pt x="792" y="459"/>
                    </a:cubicBezTo>
                    <a:close/>
                    <a:moveTo>
                      <a:pt x="187" y="85"/>
                    </a:moveTo>
                    <a:cubicBezTo>
                      <a:pt x="187" y="63"/>
                      <a:pt x="196" y="53"/>
                      <a:pt x="219" y="53"/>
                    </a:cubicBezTo>
                    <a:cubicBezTo>
                      <a:pt x="581" y="53"/>
                      <a:pt x="581" y="53"/>
                      <a:pt x="581" y="53"/>
                    </a:cubicBezTo>
                    <a:cubicBezTo>
                      <a:pt x="604" y="53"/>
                      <a:pt x="613" y="63"/>
                      <a:pt x="613" y="85"/>
                    </a:cubicBezTo>
                    <a:cubicBezTo>
                      <a:pt x="613" y="309"/>
                      <a:pt x="613" y="309"/>
                      <a:pt x="613" y="309"/>
                    </a:cubicBezTo>
                    <a:cubicBezTo>
                      <a:pt x="613" y="332"/>
                      <a:pt x="604" y="341"/>
                      <a:pt x="581" y="341"/>
                    </a:cubicBezTo>
                    <a:cubicBezTo>
                      <a:pt x="219" y="341"/>
                      <a:pt x="219" y="341"/>
                      <a:pt x="219" y="341"/>
                    </a:cubicBezTo>
                    <a:cubicBezTo>
                      <a:pt x="196" y="341"/>
                      <a:pt x="187" y="332"/>
                      <a:pt x="187" y="309"/>
                    </a:cubicBezTo>
                    <a:lnTo>
                      <a:pt x="187" y="85"/>
                    </a:lnTo>
                    <a:close/>
                  </a:path>
                </a:pathLst>
              </a:custGeom>
              <a:solidFill>
                <a:srgbClr val="4D4D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350" dirty="0"/>
              </a:p>
            </p:txBody>
          </p:sp>
          <p:sp>
            <p:nvSpPr>
              <p:cNvPr id="88" name="Rectangle 87"/>
              <p:cNvSpPr/>
              <p:nvPr/>
            </p:nvSpPr>
            <p:spPr>
              <a:xfrm>
                <a:off x="771550" y="3071955"/>
                <a:ext cx="600293" cy="276999"/>
              </a:xfrm>
              <a:prstGeom prst="rect">
                <a:avLst/>
              </a:prstGeom>
            </p:spPr>
            <p:txBody>
              <a:bodyPr wrap="none">
                <a:spAutoFit/>
              </a:bodyPr>
              <a:lstStyle/>
              <a:p>
                <a:pPr algn="r"/>
                <a:r>
                  <a:rPr lang="en-US" sz="1200" dirty="0" smtClean="0"/>
                  <a:t>Victim</a:t>
                </a:r>
                <a:endParaRPr lang="en-US" sz="1200" dirty="0"/>
              </a:p>
            </p:txBody>
          </p:sp>
        </p:grpSp>
      </p:grpSp>
      <p:pic>
        <p:nvPicPr>
          <p:cNvPr id="174" name="Picture 173"/>
          <p:cNvPicPr>
            <a:picLocks noChangeAspect="1"/>
          </p:cNvPicPr>
          <p:nvPr/>
        </p:nvPicPr>
        <p:blipFill>
          <a:blip r:embed="rId10"/>
          <a:stretch>
            <a:fillRect/>
          </a:stretch>
        </p:blipFill>
        <p:spPr>
          <a:xfrm>
            <a:off x="10338364" y="389198"/>
            <a:ext cx="1843720" cy="661474"/>
          </a:xfrm>
          <a:prstGeom prst="rect">
            <a:avLst/>
          </a:prstGeom>
        </p:spPr>
      </p:pic>
      <p:sp>
        <p:nvSpPr>
          <p:cNvPr id="114" name="Rounded Rectangular Callout 113"/>
          <p:cNvSpPr/>
          <p:nvPr/>
        </p:nvSpPr>
        <p:spPr>
          <a:xfrm>
            <a:off x="8315569" y="3617403"/>
            <a:ext cx="2683134" cy="864200"/>
          </a:xfrm>
          <a:prstGeom prst="wedgeRoundRectCallout">
            <a:avLst>
              <a:gd name="adj1" fmla="val 38963"/>
              <a:gd name="adj2" fmla="val -100753"/>
              <a:gd name="adj3" fmla="val 16667"/>
            </a:avLst>
          </a:prstGeom>
          <a:solidFill>
            <a:schemeClr val="accent2">
              <a:lumMod val="60000"/>
              <a:lumOff val="40000"/>
            </a:schemeClr>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This eliminates substantial bandwidth for the hacker for stylesheets and image files</a:t>
            </a:r>
            <a:endParaRPr lang="en-US" sz="1400" dirty="0">
              <a:solidFill>
                <a:schemeClr val="tx1"/>
              </a:solidFill>
            </a:endParaRPr>
          </a:p>
        </p:txBody>
      </p:sp>
      <p:sp>
        <p:nvSpPr>
          <p:cNvPr id="113" name="Rounded Rectangular Callout 112"/>
          <p:cNvSpPr/>
          <p:nvPr/>
        </p:nvSpPr>
        <p:spPr>
          <a:xfrm>
            <a:off x="2504387" y="2264939"/>
            <a:ext cx="1932530" cy="778319"/>
          </a:xfrm>
          <a:prstGeom prst="wedgeRoundRectCallout">
            <a:avLst>
              <a:gd name="adj1" fmla="val -75174"/>
              <a:gd name="adj2" fmla="val -32558"/>
              <a:gd name="adj3" fmla="val 16667"/>
            </a:avLst>
          </a:prstGeom>
          <a:solidFill>
            <a:schemeClr val="accent2">
              <a:lumMod val="60000"/>
              <a:lumOff val="40000"/>
            </a:schemeClr>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 victim accesses the phishing web site</a:t>
            </a:r>
            <a:endParaRPr lang="en-US" sz="1400" dirty="0">
              <a:solidFill>
                <a:schemeClr val="tx1"/>
              </a:solidFill>
            </a:endParaRPr>
          </a:p>
        </p:txBody>
      </p:sp>
      <p:sp>
        <p:nvSpPr>
          <p:cNvPr id="169" name="Rounded Rectangular Callout 168"/>
          <p:cNvSpPr/>
          <p:nvPr/>
        </p:nvSpPr>
        <p:spPr>
          <a:xfrm>
            <a:off x="2322879" y="4188568"/>
            <a:ext cx="2362818" cy="913068"/>
          </a:xfrm>
          <a:prstGeom prst="wedgeRoundRectCallout">
            <a:avLst>
              <a:gd name="adj1" fmla="val -73459"/>
              <a:gd name="adj2" fmla="val -41410"/>
              <a:gd name="adj3" fmla="val 16667"/>
            </a:avLst>
          </a:prstGeom>
          <a:solidFill>
            <a:schemeClr val="accent2">
              <a:lumMod val="60000"/>
              <a:lumOff val="40000"/>
            </a:schemeClr>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The page request comes from the phishing server</a:t>
            </a:r>
            <a:endParaRPr lang="en-US" sz="1400" dirty="0">
              <a:solidFill>
                <a:schemeClr val="tx1"/>
              </a:solidFill>
            </a:endParaRPr>
          </a:p>
        </p:txBody>
      </p:sp>
      <p:sp>
        <p:nvSpPr>
          <p:cNvPr id="106" name="Rounded Rectangular Callout 105"/>
          <p:cNvSpPr/>
          <p:nvPr/>
        </p:nvSpPr>
        <p:spPr>
          <a:xfrm>
            <a:off x="4494800" y="505530"/>
            <a:ext cx="2267861" cy="913068"/>
          </a:xfrm>
          <a:prstGeom prst="wedgeRoundRectCallout">
            <a:avLst>
              <a:gd name="adj1" fmla="val -79480"/>
              <a:gd name="adj2" fmla="val 40307"/>
              <a:gd name="adj3" fmla="val 16667"/>
            </a:avLst>
          </a:prstGeom>
          <a:solidFill>
            <a:schemeClr val="accent2">
              <a:lumMod val="60000"/>
              <a:lumOff val="40000"/>
            </a:schemeClr>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Sometimes a hacker will build a phishing page from scratch</a:t>
            </a:r>
            <a:endParaRPr lang="en-US" sz="1400" dirty="0">
              <a:solidFill>
                <a:schemeClr val="tx1"/>
              </a:solidFill>
            </a:endParaRPr>
          </a:p>
        </p:txBody>
      </p:sp>
      <p:pic>
        <p:nvPicPr>
          <p:cNvPr id="48" name="Picture 4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10640" y="2476983"/>
            <a:ext cx="650606" cy="650775"/>
          </a:xfrm>
          <a:prstGeom prst="rect">
            <a:avLst/>
          </a:prstGeom>
        </p:spPr>
      </p:pic>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77836" y="2547853"/>
            <a:ext cx="650606" cy="650775"/>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464724" y="1763828"/>
            <a:ext cx="650606" cy="650775"/>
          </a:xfrm>
          <a:prstGeom prst="rect">
            <a:avLst/>
          </a:prstGeom>
        </p:spPr>
      </p:pic>
      <p:pic>
        <p:nvPicPr>
          <p:cNvPr id="57" name="Picture 5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333611" y="1863836"/>
            <a:ext cx="658877" cy="659049"/>
          </a:xfrm>
          <a:prstGeom prst="rect">
            <a:avLst/>
          </a:prstGeom>
        </p:spPr>
      </p:pic>
      <p:sp>
        <p:nvSpPr>
          <p:cNvPr id="61" name="Rectangle 60"/>
          <p:cNvSpPr/>
          <p:nvPr/>
        </p:nvSpPr>
        <p:spPr>
          <a:xfrm>
            <a:off x="295941" y="2547852"/>
            <a:ext cx="5036670" cy="235852"/>
          </a:xfrm>
          <a:prstGeom prst="rect">
            <a:avLst/>
          </a:prstGeom>
          <a:noFill/>
          <a:ln w="28575">
            <a:solidFill>
              <a:schemeClr val="accent5">
                <a:lumMod val="75000"/>
              </a:schemeClr>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endParaRPr lang="en-US" sz="2000" b="1" dirty="0">
              <a:solidFill>
                <a:schemeClr val="bg1"/>
              </a:solidFill>
              <a:ea typeface="ＭＳ Ｐゴシック" pitchFamily="-106" charset="-128"/>
            </a:endParaRPr>
          </a:p>
        </p:txBody>
      </p:sp>
      <p:cxnSp>
        <p:nvCxnSpPr>
          <p:cNvPr id="108" name="Straight Arrow Connector 107"/>
          <p:cNvCxnSpPr>
            <a:stCxn id="61" idx="3"/>
          </p:cNvCxnSpPr>
          <p:nvPr/>
        </p:nvCxnSpPr>
        <p:spPr>
          <a:xfrm flipV="1">
            <a:off x="5332611" y="2189748"/>
            <a:ext cx="4001463" cy="476031"/>
          </a:xfrm>
          <a:prstGeom prst="straightConnector1">
            <a:avLst/>
          </a:prstGeom>
          <a:ln w="28575" cmpd="sng">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71" name="Rounded Rectangular Callout 170"/>
          <p:cNvSpPr/>
          <p:nvPr/>
        </p:nvSpPr>
        <p:spPr>
          <a:xfrm>
            <a:off x="3708033" y="1512874"/>
            <a:ext cx="3189879" cy="913068"/>
          </a:xfrm>
          <a:prstGeom prst="wedgeRoundRectCallout">
            <a:avLst>
              <a:gd name="adj1" fmla="val -45103"/>
              <a:gd name="adj2" fmla="val -99807"/>
              <a:gd name="adj3" fmla="val 16667"/>
            </a:avLst>
          </a:prstGeom>
          <a:solidFill>
            <a:schemeClr val="accent2">
              <a:lumMod val="60000"/>
              <a:lumOff val="40000"/>
            </a:schemeClr>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Instead of saving all objects locally, the hacker may reference some objects from the legitimate site</a:t>
            </a:r>
            <a:endParaRPr lang="en-US" sz="1400" dirty="0">
              <a:solidFill>
                <a:schemeClr val="tx1"/>
              </a:solidFill>
            </a:endParaRPr>
          </a:p>
        </p:txBody>
      </p:sp>
      <p:sp>
        <p:nvSpPr>
          <p:cNvPr id="64" name="Rectangle 63"/>
          <p:cNvSpPr/>
          <p:nvPr/>
        </p:nvSpPr>
        <p:spPr>
          <a:xfrm>
            <a:off x="694800" y="4826890"/>
            <a:ext cx="6932179" cy="235852"/>
          </a:xfrm>
          <a:prstGeom prst="rect">
            <a:avLst/>
          </a:prstGeom>
          <a:noFill/>
          <a:ln w="28575">
            <a:solidFill>
              <a:schemeClr val="accent5">
                <a:lumMod val="75000"/>
              </a:schemeClr>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endParaRPr lang="en-US" sz="2000" b="1" dirty="0">
              <a:solidFill>
                <a:schemeClr val="bg1"/>
              </a:solidFill>
              <a:ea typeface="ＭＳ Ｐゴシック" pitchFamily="-106" charset="-128"/>
            </a:endParaRPr>
          </a:p>
        </p:txBody>
      </p:sp>
      <p:cxnSp>
        <p:nvCxnSpPr>
          <p:cNvPr id="65" name="Straight Arrow Connector 64"/>
          <p:cNvCxnSpPr>
            <a:stCxn id="64" idx="3"/>
          </p:cNvCxnSpPr>
          <p:nvPr/>
        </p:nvCxnSpPr>
        <p:spPr>
          <a:xfrm flipV="1">
            <a:off x="7626978" y="2189748"/>
            <a:ext cx="2788592" cy="2755068"/>
          </a:xfrm>
          <a:prstGeom prst="straightConnector1">
            <a:avLst/>
          </a:prstGeom>
          <a:ln w="28575" cmpd="sng">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280664" y="5390916"/>
            <a:ext cx="6423191" cy="235852"/>
          </a:xfrm>
          <a:prstGeom prst="rect">
            <a:avLst/>
          </a:prstGeom>
          <a:noFill/>
          <a:ln w="28575">
            <a:solidFill>
              <a:schemeClr val="accent5">
                <a:lumMod val="75000"/>
              </a:schemeClr>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endParaRPr lang="en-US" sz="2000" b="1" dirty="0">
              <a:solidFill>
                <a:schemeClr val="bg1"/>
              </a:solidFill>
              <a:ea typeface="ＭＳ Ｐゴシック" pitchFamily="-106" charset="-128"/>
            </a:endParaRPr>
          </a:p>
        </p:txBody>
      </p:sp>
      <p:cxnSp>
        <p:nvCxnSpPr>
          <p:cNvPr id="73" name="Straight Arrow Connector 72"/>
          <p:cNvCxnSpPr>
            <a:stCxn id="72" idx="3"/>
          </p:cNvCxnSpPr>
          <p:nvPr/>
        </p:nvCxnSpPr>
        <p:spPr>
          <a:xfrm flipV="1">
            <a:off x="6703855" y="2839454"/>
            <a:ext cx="3291784" cy="2669389"/>
          </a:xfrm>
          <a:prstGeom prst="straightConnector1">
            <a:avLst/>
          </a:prstGeom>
          <a:ln w="28575" cmpd="sng">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1014281" y="1226128"/>
            <a:ext cx="2299556" cy="1971565"/>
          </a:xfrm>
          <a:prstGeom prst="straightConnector1">
            <a:avLst/>
          </a:prstGeom>
          <a:ln w="28575" cmpd="sng">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pic>
        <p:nvPicPr>
          <p:cNvPr id="83" name="Picture 82"/>
          <p:cNvPicPr>
            <a:picLocks noChangeAspect="1"/>
          </p:cNvPicPr>
          <p:nvPr/>
        </p:nvPicPr>
        <p:blipFill>
          <a:blip r:embed="rId15"/>
          <a:stretch>
            <a:fillRect/>
          </a:stretch>
        </p:blipFill>
        <p:spPr>
          <a:xfrm>
            <a:off x="2701364" y="717689"/>
            <a:ext cx="720713" cy="675290"/>
          </a:xfrm>
          <a:prstGeom prst="rect">
            <a:avLst/>
          </a:prstGeom>
        </p:spPr>
      </p:pic>
      <p:sp>
        <p:nvSpPr>
          <p:cNvPr id="89" name="Rounded Rectangular Callout 88"/>
          <p:cNvSpPr/>
          <p:nvPr/>
        </p:nvSpPr>
        <p:spPr>
          <a:xfrm>
            <a:off x="3492259" y="5362866"/>
            <a:ext cx="2739770" cy="913068"/>
          </a:xfrm>
          <a:prstGeom prst="wedgeRoundRectCallout">
            <a:avLst>
              <a:gd name="adj1" fmla="val -73459"/>
              <a:gd name="adj2" fmla="val -41410"/>
              <a:gd name="adj3" fmla="val 16667"/>
            </a:avLst>
          </a:prstGeom>
          <a:solidFill>
            <a:schemeClr val="accent2">
              <a:lumMod val="60000"/>
              <a:lumOff val="40000"/>
            </a:schemeClr>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Other referenced objects come from the legitimate web site</a:t>
            </a:r>
            <a:endParaRPr lang="en-US" sz="1400" dirty="0">
              <a:solidFill>
                <a:schemeClr val="tx1"/>
              </a:solidFill>
            </a:endParaRPr>
          </a:p>
        </p:txBody>
      </p:sp>
    </p:spTree>
    <p:custDataLst>
      <p:tags r:id="rId1"/>
    </p:custDataLst>
    <p:extLst>
      <p:ext uri="{BB962C8B-B14F-4D97-AF65-F5344CB8AC3E}">
        <p14:creationId xmlns:p14="http://schemas.microsoft.com/office/powerpoint/2010/main" val="90307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1"/>
                                        </p:tgtEl>
                                        <p:attrNameLst>
                                          <p:attrName>style.visibility</p:attrName>
                                        </p:attrNameLst>
                                      </p:cBhvr>
                                      <p:to>
                                        <p:strVal val="visible"/>
                                      </p:to>
                                    </p:set>
                                    <p:animEffect transition="in" filter="fade">
                                      <p:cBhvr>
                                        <p:cTn id="16" dur="500"/>
                                        <p:tgtEl>
                                          <p:spTgt spid="171"/>
                                        </p:tgtEl>
                                      </p:cBhvr>
                                    </p:animEffect>
                                  </p:childTnLst>
                                </p:cTn>
                              </p:par>
                              <p:par>
                                <p:cTn id="17" presetID="1" presetClass="exit" presetSubtype="0" fill="hold" grpId="1" nodeType="withEffect">
                                  <p:stCondLst>
                                    <p:cond delay="0"/>
                                  </p:stCondLst>
                                  <p:childTnLst>
                                    <p:set>
                                      <p:cBhvr>
                                        <p:cTn id="18" dur="1" fill="hold">
                                          <p:stCondLst>
                                            <p:cond delay="0"/>
                                          </p:stCondLst>
                                        </p:cTn>
                                        <p:tgtEl>
                                          <p:spTgt spid="10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p:cTn id="23" dur="500" fill="hold"/>
                                        <p:tgtEl>
                                          <p:spTgt spid="61"/>
                                        </p:tgtEl>
                                        <p:attrNameLst>
                                          <p:attrName>ppt_w</p:attrName>
                                        </p:attrNameLst>
                                      </p:cBhvr>
                                      <p:tavLst>
                                        <p:tav tm="0">
                                          <p:val>
                                            <p:fltVal val="0"/>
                                          </p:val>
                                        </p:tav>
                                        <p:tav tm="100000">
                                          <p:val>
                                            <p:strVal val="#ppt_w"/>
                                          </p:val>
                                        </p:tav>
                                      </p:tavLst>
                                    </p:anim>
                                    <p:anim calcmode="lin" valueType="num">
                                      <p:cBhvr>
                                        <p:cTn id="24" dur="500" fill="hold"/>
                                        <p:tgtEl>
                                          <p:spTgt spid="61"/>
                                        </p:tgtEl>
                                        <p:attrNameLst>
                                          <p:attrName>ppt_h</p:attrName>
                                        </p:attrNameLst>
                                      </p:cBhvr>
                                      <p:tavLst>
                                        <p:tav tm="0">
                                          <p:val>
                                            <p:fltVal val="0"/>
                                          </p:val>
                                        </p:tav>
                                        <p:tav tm="100000">
                                          <p:val>
                                            <p:strVal val="#ppt_h"/>
                                          </p:val>
                                        </p:tav>
                                      </p:tavLst>
                                    </p:anim>
                                    <p:animEffect transition="in" filter="fade">
                                      <p:cBhvr>
                                        <p:cTn id="25" dur="500"/>
                                        <p:tgtEl>
                                          <p:spTgt spid="61"/>
                                        </p:tgtEl>
                                      </p:cBhvr>
                                    </p:animEffect>
                                  </p:childTnLst>
                                </p:cTn>
                              </p:par>
                              <p:par>
                                <p:cTn id="26" presetID="1" presetClass="exit" presetSubtype="0" fill="hold" grpId="1" nodeType="withEffect">
                                  <p:stCondLst>
                                    <p:cond delay="0"/>
                                  </p:stCondLst>
                                  <p:childTnLst>
                                    <p:set>
                                      <p:cBhvr>
                                        <p:cTn id="27" dur="1" fill="hold">
                                          <p:stCondLst>
                                            <p:cond delay="0"/>
                                          </p:stCondLst>
                                        </p:cTn>
                                        <p:tgtEl>
                                          <p:spTgt spid="17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par>
                                <p:cTn id="32" presetID="1" presetClass="exit" presetSubtype="0" fill="hold" nodeType="withEffect">
                                  <p:stCondLst>
                                    <p:cond delay="0"/>
                                  </p:stCondLst>
                                  <p:childTnLst>
                                    <p:set>
                                      <p:cBhvr>
                                        <p:cTn id="33" dur="1" fill="hold">
                                          <p:stCondLst>
                                            <p:cond delay="0"/>
                                          </p:stCondLst>
                                        </p:cTn>
                                        <p:tgtEl>
                                          <p:spTgt spid="9"/>
                                        </p:tgtEl>
                                        <p:attrNameLst>
                                          <p:attrName>style.visibility</p:attrName>
                                        </p:attrNameLst>
                                      </p:cBhvr>
                                      <p:to>
                                        <p:strVal val="hidden"/>
                                      </p:to>
                                    </p:set>
                                  </p:childTnLst>
                                </p:cTn>
                              </p:par>
                            </p:childTnLst>
                          </p:cTn>
                        </p:par>
                        <p:par>
                          <p:cTn id="34" fill="hold">
                            <p:stCondLst>
                              <p:cond delay="0"/>
                            </p:stCondLst>
                            <p:childTnLst>
                              <p:par>
                                <p:cTn id="35" presetID="22" presetClass="entr" presetSubtype="8" fill="hold" nodeType="afterEffect">
                                  <p:stCondLst>
                                    <p:cond delay="0"/>
                                  </p:stCondLst>
                                  <p:childTnLst>
                                    <p:set>
                                      <p:cBhvr>
                                        <p:cTn id="36" dur="1" fill="hold">
                                          <p:stCondLst>
                                            <p:cond delay="0"/>
                                          </p:stCondLst>
                                        </p:cTn>
                                        <p:tgtEl>
                                          <p:spTgt spid="108"/>
                                        </p:tgtEl>
                                        <p:attrNameLst>
                                          <p:attrName>style.visibility</p:attrName>
                                        </p:attrNameLst>
                                      </p:cBhvr>
                                      <p:to>
                                        <p:strVal val="visible"/>
                                      </p:to>
                                    </p:set>
                                    <p:animEffect transition="in" filter="wipe(left)">
                                      <p:cBhvr>
                                        <p:cTn id="37" dur="500"/>
                                        <p:tgtEl>
                                          <p:spTgt spid="108"/>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64"/>
                                        </p:tgtEl>
                                        <p:attrNameLst>
                                          <p:attrName>style.visibility</p:attrName>
                                        </p:attrNameLst>
                                      </p:cBhvr>
                                      <p:to>
                                        <p:strVal val="visible"/>
                                      </p:to>
                                    </p:set>
                                    <p:anim calcmode="lin" valueType="num">
                                      <p:cBhvr>
                                        <p:cTn id="46" dur="500" fill="hold"/>
                                        <p:tgtEl>
                                          <p:spTgt spid="64"/>
                                        </p:tgtEl>
                                        <p:attrNameLst>
                                          <p:attrName>ppt_w</p:attrName>
                                        </p:attrNameLst>
                                      </p:cBhvr>
                                      <p:tavLst>
                                        <p:tav tm="0">
                                          <p:val>
                                            <p:fltVal val="0"/>
                                          </p:val>
                                        </p:tav>
                                        <p:tav tm="100000">
                                          <p:val>
                                            <p:strVal val="#ppt_w"/>
                                          </p:val>
                                        </p:tav>
                                      </p:tavLst>
                                    </p:anim>
                                    <p:anim calcmode="lin" valueType="num">
                                      <p:cBhvr>
                                        <p:cTn id="47" dur="500" fill="hold"/>
                                        <p:tgtEl>
                                          <p:spTgt spid="64"/>
                                        </p:tgtEl>
                                        <p:attrNameLst>
                                          <p:attrName>ppt_h</p:attrName>
                                        </p:attrNameLst>
                                      </p:cBhvr>
                                      <p:tavLst>
                                        <p:tav tm="0">
                                          <p:val>
                                            <p:fltVal val="0"/>
                                          </p:val>
                                        </p:tav>
                                        <p:tav tm="100000">
                                          <p:val>
                                            <p:strVal val="#ppt_h"/>
                                          </p:val>
                                        </p:tav>
                                      </p:tavLst>
                                    </p:anim>
                                    <p:animEffect transition="in" filter="fade">
                                      <p:cBhvr>
                                        <p:cTn id="48" dur="500"/>
                                        <p:tgtEl>
                                          <p:spTgt spid="64"/>
                                        </p:tgtEl>
                                      </p:cBhvr>
                                    </p:animEffect>
                                  </p:childTnLst>
                                </p:cTn>
                              </p:par>
                              <p:par>
                                <p:cTn id="49" presetID="1" presetClass="exit" presetSubtype="0" fill="hold" grpId="1" nodeType="withEffect">
                                  <p:stCondLst>
                                    <p:cond delay="0"/>
                                  </p:stCondLst>
                                  <p:childTnLst>
                                    <p:set>
                                      <p:cBhvr>
                                        <p:cTn id="50" dur="1" fill="hold">
                                          <p:stCondLst>
                                            <p:cond delay="0"/>
                                          </p:stCondLst>
                                        </p:cTn>
                                        <p:tgtEl>
                                          <p:spTgt spid="6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0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10"/>
                                        </p:tgtEl>
                                        <p:attrNameLst>
                                          <p:attrName>style.visibility</p:attrName>
                                        </p:attrNameLst>
                                      </p:cBhvr>
                                      <p:to>
                                        <p:strVal val="hidden"/>
                                      </p:to>
                                    </p:set>
                                  </p:childTnLst>
                                </p:cTn>
                              </p:par>
                            </p:childTnLst>
                          </p:cTn>
                        </p:par>
                        <p:par>
                          <p:cTn id="59" fill="hold">
                            <p:stCondLst>
                              <p:cond delay="0"/>
                            </p:stCondLst>
                            <p:childTnLst>
                              <p:par>
                                <p:cTn id="60" presetID="22" presetClass="entr" presetSubtype="8" fill="hold" nodeType="after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wipe(left)">
                                      <p:cBhvr>
                                        <p:cTn id="62" dur="500"/>
                                        <p:tgtEl>
                                          <p:spTgt spid="65"/>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fade">
                                      <p:cBhvr>
                                        <p:cTn id="66" dur="500"/>
                                        <p:tgtEl>
                                          <p:spTgt spid="50"/>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p:cTn id="71" dur="500" fill="hold"/>
                                        <p:tgtEl>
                                          <p:spTgt spid="72"/>
                                        </p:tgtEl>
                                        <p:attrNameLst>
                                          <p:attrName>ppt_w</p:attrName>
                                        </p:attrNameLst>
                                      </p:cBhvr>
                                      <p:tavLst>
                                        <p:tav tm="0">
                                          <p:val>
                                            <p:fltVal val="0"/>
                                          </p:val>
                                        </p:tav>
                                        <p:tav tm="100000">
                                          <p:val>
                                            <p:strVal val="#ppt_w"/>
                                          </p:val>
                                        </p:tav>
                                      </p:tavLst>
                                    </p:anim>
                                    <p:anim calcmode="lin" valueType="num">
                                      <p:cBhvr>
                                        <p:cTn id="72" dur="500" fill="hold"/>
                                        <p:tgtEl>
                                          <p:spTgt spid="72"/>
                                        </p:tgtEl>
                                        <p:attrNameLst>
                                          <p:attrName>ppt_h</p:attrName>
                                        </p:attrNameLst>
                                      </p:cBhvr>
                                      <p:tavLst>
                                        <p:tav tm="0">
                                          <p:val>
                                            <p:fltVal val="0"/>
                                          </p:val>
                                        </p:tav>
                                        <p:tav tm="100000">
                                          <p:val>
                                            <p:strVal val="#ppt_h"/>
                                          </p:val>
                                        </p:tav>
                                      </p:tavLst>
                                    </p:anim>
                                    <p:animEffect transition="in" filter="fade">
                                      <p:cBhvr>
                                        <p:cTn id="73" dur="500"/>
                                        <p:tgtEl>
                                          <p:spTgt spid="72"/>
                                        </p:tgtEl>
                                      </p:cBhvr>
                                    </p:animEffect>
                                  </p:childTnLst>
                                </p:cTn>
                              </p:par>
                              <p:par>
                                <p:cTn id="74" presetID="1" presetClass="exit" presetSubtype="0" fill="hold" grpId="1" nodeType="withEffect">
                                  <p:stCondLst>
                                    <p:cond delay="0"/>
                                  </p:stCondLst>
                                  <p:childTnLst>
                                    <p:set>
                                      <p:cBhvr>
                                        <p:cTn id="75" dur="1" fill="hold">
                                          <p:stCondLst>
                                            <p:cond delay="0"/>
                                          </p:stCondLst>
                                        </p:cTn>
                                        <p:tgtEl>
                                          <p:spTgt spid="64"/>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65"/>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20"/>
                                        </p:tgtEl>
                                        <p:attrNameLst>
                                          <p:attrName>style.visibility</p:attrName>
                                        </p:attrNameLst>
                                      </p:cBhvr>
                                      <p:to>
                                        <p:strVal val="visible"/>
                                      </p:to>
                                    </p:set>
                                  </p:childTnLst>
                                </p:cTn>
                              </p:par>
                              <p:par>
                                <p:cTn id="82" presetID="1" presetClass="exit" presetSubtype="0" fill="hold" nodeType="withEffect">
                                  <p:stCondLst>
                                    <p:cond delay="0"/>
                                  </p:stCondLst>
                                  <p:childTnLst>
                                    <p:set>
                                      <p:cBhvr>
                                        <p:cTn id="83" dur="1" fill="hold">
                                          <p:stCondLst>
                                            <p:cond delay="0"/>
                                          </p:stCondLst>
                                        </p:cTn>
                                        <p:tgtEl>
                                          <p:spTgt spid="18"/>
                                        </p:tgtEl>
                                        <p:attrNameLst>
                                          <p:attrName>style.visibility</p:attrName>
                                        </p:attrNameLst>
                                      </p:cBhvr>
                                      <p:to>
                                        <p:strVal val="hidden"/>
                                      </p:to>
                                    </p:set>
                                  </p:childTnLst>
                                </p:cTn>
                              </p:par>
                            </p:childTnLst>
                          </p:cTn>
                        </p:par>
                        <p:par>
                          <p:cTn id="84" fill="hold">
                            <p:stCondLst>
                              <p:cond delay="0"/>
                            </p:stCondLst>
                            <p:childTnLst>
                              <p:par>
                                <p:cTn id="85" presetID="22" presetClass="entr" presetSubtype="8" fill="hold" nodeType="afterEffect">
                                  <p:stCondLst>
                                    <p:cond delay="0"/>
                                  </p:stCondLst>
                                  <p:childTnLst>
                                    <p:set>
                                      <p:cBhvr>
                                        <p:cTn id="86" dur="1" fill="hold">
                                          <p:stCondLst>
                                            <p:cond delay="0"/>
                                          </p:stCondLst>
                                        </p:cTn>
                                        <p:tgtEl>
                                          <p:spTgt spid="73"/>
                                        </p:tgtEl>
                                        <p:attrNameLst>
                                          <p:attrName>style.visibility</p:attrName>
                                        </p:attrNameLst>
                                      </p:cBhvr>
                                      <p:to>
                                        <p:strVal val="visible"/>
                                      </p:to>
                                    </p:set>
                                    <p:animEffect transition="in" filter="wipe(left)">
                                      <p:cBhvr>
                                        <p:cTn id="87" dur="500"/>
                                        <p:tgtEl>
                                          <p:spTgt spid="73"/>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49"/>
                                        </p:tgtEl>
                                        <p:attrNameLst>
                                          <p:attrName>style.visibility</p:attrName>
                                        </p:attrNameLst>
                                      </p:cBhvr>
                                      <p:to>
                                        <p:strVal val="visible"/>
                                      </p:to>
                                    </p:set>
                                    <p:animEffect transition="in" filter="fade">
                                      <p:cBhvr>
                                        <p:cTn id="96" dur="500"/>
                                        <p:tgtEl>
                                          <p:spTgt spid="49"/>
                                        </p:tgtEl>
                                      </p:cBhvr>
                                    </p:animEffect>
                                  </p:childTnLst>
                                </p:cTn>
                              </p:par>
                              <p:par>
                                <p:cTn id="97" presetID="1" presetClass="exit" presetSubtype="0" fill="hold" grpId="1" nodeType="withEffect">
                                  <p:stCondLst>
                                    <p:cond delay="0"/>
                                  </p:stCondLst>
                                  <p:childTnLst>
                                    <p:set>
                                      <p:cBhvr>
                                        <p:cTn id="98" dur="1" fill="hold">
                                          <p:stCondLst>
                                            <p:cond delay="0"/>
                                          </p:stCondLst>
                                        </p:cTn>
                                        <p:tgtEl>
                                          <p:spTgt spid="72"/>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73"/>
                                        </p:tgtEl>
                                        <p:attrNameLst>
                                          <p:attrName>style.visibility</p:attrName>
                                        </p:attrNameLst>
                                      </p:cBhvr>
                                      <p:to>
                                        <p:strVal val="hidden"/>
                                      </p:to>
                                    </p:set>
                                  </p:childTnLst>
                                </p:cTn>
                              </p:par>
                            </p:childTnLst>
                          </p:cTn>
                        </p:par>
                        <p:par>
                          <p:cTn id="101" fill="hold">
                            <p:stCondLst>
                              <p:cond delay="500"/>
                            </p:stCondLst>
                            <p:childTnLst>
                              <p:par>
                                <p:cTn id="102" presetID="10" presetClass="entr" presetSubtype="0" fill="hold" grpId="0" nodeType="afterEffect">
                                  <p:stCondLst>
                                    <p:cond delay="0"/>
                                  </p:stCondLst>
                                  <p:childTnLst>
                                    <p:set>
                                      <p:cBhvr>
                                        <p:cTn id="103" dur="1" fill="hold">
                                          <p:stCondLst>
                                            <p:cond delay="0"/>
                                          </p:stCondLst>
                                        </p:cTn>
                                        <p:tgtEl>
                                          <p:spTgt spid="114"/>
                                        </p:tgtEl>
                                        <p:attrNameLst>
                                          <p:attrName>style.visibility</p:attrName>
                                        </p:attrNameLst>
                                      </p:cBhvr>
                                      <p:to>
                                        <p:strVal val="visible"/>
                                      </p:to>
                                    </p:set>
                                    <p:animEffect transition="in" filter="fade">
                                      <p:cBhvr>
                                        <p:cTn id="104" dur="500"/>
                                        <p:tgtEl>
                                          <p:spTgt spid="114"/>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21"/>
                                        </p:tgtEl>
                                        <p:attrNameLst>
                                          <p:attrName>style.visibility</p:attrName>
                                        </p:attrNameLst>
                                      </p:cBhvr>
                                      <p:to>
                                        <p:strVal val="visible"/>
                                      </p:to>
                                    </p:set>
                                    <p:animEffect transition="in" filter="fade">
                                      <p:cBhvr>
                                        <p:cTn id="109" dur="500"/>
                                        <p:tgtEl>
                                          <p:spTgt spid="21"/>
                                        </p:tgtEl>
                                      </p:cBhvr>
                                    </p:animEffect>
                                  </p:childTnLst>
                                </p:cTn>
                              </p:par>
                              <p:par>
                                <p:cTn id="110" presetID="1" presetClass="exit" presetSubtype="0" fill="hold" grpId="1" nodeType="withEffect">
                                  <p:stCondLst>
                                    <p:cond delay="0"/>
                                  </p:stCondLst>
                                  <p:childTnLst>
                                    <p:set>
                                      <p:cBhvr>
                                        <p:cTn id="111" dur="1" fill="hold">
                                          <p:stCondLst>
                                            <p:cond delay="0"/>
                                          </p:stCondLst>
                                        </p:cTn>
                                        <p:tgtEl>
                                          <p:spTgt spid="114"/>
                                        </p:tgtEl>
                                        <p:attrNameLst>
                                          <p:attrName>style.visibility</p:attrName>
                                        </p:attrNameLst>
                                      </p:cBhvr>
                                      <p:to>
                                        <p:strVal val="hidden"/>
                                      </p:to>
                                    </p:set>
                                  </p:childTnLst>
                                </p:cTn>
                              </p:par>
                              <p:par>
                                <p:cTn id="112" presetID="1" presetClass="exit" presetSubtype="0" fill="hold" nodeType="withEffect">
                                  <p:stCondLst>
                                    <p:cond delay="0"/>
                                  </p:stCondLst>
                                  <p:childTnLst>
                                    <p:set>
                                      <p:cBhvr>
                                        <p:cTn id="113" dur="1" fill="hold">
                                          <p:stCondLst>
                                            <p:cond delay="0"/>
                                          </p:stCondLst>
                                        </p:cTn>
                                        <p:tgtEl>
                                          <p:spTgt spid="20"/>
                                        </p:tgtEl>
                                        <p:attrNameLst>
                                          <p:attrName>style.visibility</p:attrName>
                                        </p:attrNameLst>
                                      </p:cBhvr>
                                      <p:to>
                                        <p:strVal val="hidden"/>
                                      </p:to>
                                    </p:set>
                                  </p:childTnLst>
                                </p:cTn>
                              </p:par>
                            </p:childTnLst>
                          </p:cTn>
                        </p:par>
                        <p:par>
                          <p:cTn id="114" fill="hold">
                            <p:stCondLst>
                              <p:cond delay="500"/>
                            </p:stCondLst>
                            <p:childTnLst>
                              <p:par>
                                <p:cTn id="115" presetID="22" presetClass="entr" presetSubtype="8" fill="hold" nodeType="afterEffect">
                                  <p:stCondLst>
                                    <p:cond delay="0"/>
                                  </p:stCondLst>
                                  <p:childTnLst>
                                    <p:set>
                                      <p:cBhvr>
                                        <p:cTn id="116" dur="1" fill="hold">
                                          <p:stCondLst>
                                            <p:cond delay="0"/>
                                          </p:stCondLst>
                                        </p:cTn>
                                        <p:tgtEl>
                                          <p:spTgt spid="77"/>
                                        </p:tgtEl>
                                        <p:attrNameLst>
                                          <p:attrName>style.visibility</p:attrName>
                                        </p:attrNameLst>
                                      </p:cBhvr>
                                      <p:to>
                                        <p:strVal val="visible"/>
                                      </p:to>
                                    </p:set>
                                    <p:animEffect transition="in" filter="wipe(left)">
                                      <p:cBhvr>
                                        <p:cTn id="117" dur="500"/>
                                        <p:tgtEl>
                                          <p:spTgt spid="77"/>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13"/>
                                        </p:tgtEl>
                                        <p:attrNameLst>
                                          <p:attrName>style.visibility</p:attrName>
                                        </p:attrNameLst>
                                      </p:cBhvr>
                                      <p:to>
                                        <p:strVal val="visible"/>
                                      </p:to>
                                    </p:set>
                                    <p:animEffect transition="in" filter="fade">
                                      <p:cBhvr>
                                        <p:cTn id="120" dur="500"/>
                                        <p:tgtEl>
                                          <p:spTgt spid="113"/>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83"/>
                                        </p:tgtEl>
                                        <p:attrNameLst>
                                          <p:attrName>style.visibility</p:attrName>
                                        </p:attrNameLst>
                                      </p:cBhvr>
                                      <p:to>
                                        <p:strVal val="visible"/>
                                      </p:to>
                                    </p:set>
                                  </p:childTnLst>
                                </p:cTn>
                              </p:par>
                              <p:par>
                                <p:cTn id="125" presetID="1" presetClass="exit" presetSubtype="0" fill="hold" grpId="1" nodeType="withEffect">
                                  <p:stCondLst>
                                    <p:cond delay="0"/>
                                  </p:stCondLst>
                                  <p:childTnLst>
                                    <p:set>
                                      <p:cBhvr>
                                        <p:cTn id="126" dur="1" fill="hold">
                                          <p:stCondLst>
                                            <p:cond delay="0"/>
                                          </p:stCondLst>
                                        </p:cTn>
                                        <p:tgtEl>
                                          <p:spTgt spid="113"/>
                                        </p:tgtEl>
                                        <p:attrNameLst>
                                          <p:attrName>style.visibility</p:attrName>
                                        </p:attrNameLst>
                                      </p:cBhvr>
                                      <p:to>
                                        <p:strVal val="hidden"/>
                                      </p:to>
                                    </p:set>
                                  </p:childTnLst>
                                </p:cTn>
                              </p:par>
                              <p:par>
                                <p:cTn id="127" presetID="42" presetClass="path" presetSubtype="0" accel="50000" decel="50000" fill="hold" nodeType="withEffect">
                                  <p:stCondLst>
                                    <p:cond delay="0"/>
                                  </p:stCondLst>
                                  <p:childTnLst>
                                    <p:animMotion origin="layout" path="M -1.875E-6 -3.7037E-6 L -0.13672 0.46204 " pathEditMode="relative" rAng="0" ptsTypes="AA">
                                      <p:cBhvr>
                                        <p:cTn id="128" dur="1500" fill="hold"/>
                                        <p:tgtEl>
                                          <p:spTgt spid="83"/>
                                        </p:tgtEl>
                                        <p:attrNameLst>
                                          <p:attrName>ppt_x</p:attrName>
                                          <p:attrName>ppt_y</p:attrName>
                                        </p:attrNameLst>
                                      </p:cBhvr>
                                      <p:rCtr x="-6836" y="23102"/>
                                    </p:animMotion>
                                  </p:childTnLst>
                                </p:cTn>
                              </p:par>
                            </p:childTnLst>
                          </p:cTn>
                        </p:par>
                        <p:par>
                          <p:cTn id="129" fill="hold">
                            <p:stCondLst>
                              <p:cond delay="1500"/>
                            </p:stCondLst>
                            <p:childTnLst>
                              <p:par>
                                <p:cTn id="130" presetID="10" presetClass="entr" presetSubtype="0" fill="hold" grpId="0" nodeType="afterEffect">
                                  <p:stCondLst>
                                    <p:cond delay="0"/>
                                  </p:stCondLst>
                                  <p:childTnLst>
                                    <p:set>
                                      <p:cBhvr>
                                        <p:cTn id="131" dur="1" fill="hold">
                                          <p:stCondLst>
                                            <p:cond delay="0"/>
                                          </p:stCondLst>
                                        </p:cTn>
                                        <p:tgtEl>
                                          <p:spTgt spid="169"/>
                                        </p:tgtEl>
                                        <p:attrNameLst>
                                          <p:attrName>style.visibility</p:attrName>
                                        </p:attrNameLst>
                                      </p:cBhvr>
                                      <p:to>
                                        <p:strVal val="visible"/>
                                      </p:to>
                                    </p:set>
                                    <p:animEffect transition="in" filter="fade">
                                      <p:cBhvr>
                                        <p:cTn id="132" dur="500"/>
                                        <p:tgtEl>
                                          <p:spTgt spid="169"/>
                                        </p:tgtEl>
                                      </p:cBhvr>
                                    </p:animEffect>
                                  </p:childTnLst>
                                </p:cTn>
                              </p:par>
                            </p:childTnLst>
                          </p:cTn>
                        </p:par>
                      </p:childTnLst>
                    </p:cTn>
                  </p:par>
                  <p:par>
                    <p:cTn id="133" fill="hold">
                      <p:stCondLst>
                        <p:cond delay="indefinite"/>
                      </p:stCondLst>
                      <p:childTnLst>
                        <p:par>
                          <p:cTn id="134" fill="hold">
                            <p:stCondLst>
                              <p:cond delay="0"/>
                            </p:stCondLst>
                            <p:childTnLst>
                              <p:par>
                                <p:cTn id="135" presetID="42" presetClass="path" presetSubtype="0" accel="50000" decel="50000" fill="hold" nodeType="clickEffect">
                                  <p:stCondLst>
                                    <p:cond delay="0"/>
                                  </p:stCondLst>
                                  <p:childTnLst>
                                    <p:animMotion origin="layout" path="M 1.66667E-6 4.07407E-6 L -0.73568 0.41851 " pathEditMode="relative" rAng="0" ptsTypes="AA">
                                      <p:cBhvr>
                                        <p:cTn id="136" dur="1500" fill="hold"/>
                                        <p:tgtEl>
                                          <p:spTgt spid="57"/>
                                        </p:tgtEl>
                                        <p:attrNameLst>
                                          <p:attrName>ppt_x</p:attrName>
                                          <p:attrName>ppt_y</p:attrName>
                                        </p:attrNameLst>
                                      </p:cBhvr>
                                      <p:rCtr x="-36784" y="20926"/>
                                    </p:animMotion>
                                  </p:childTnLst>
                                </p:cTn>
                              </p:par>
                              <p:par>
                                <p:cTn id="137" presetID="1" presetClass="exit" presetSubtype="0" fill="hold" grpId="1" nodeType="withEffect">
                                  <p:stCondLst>
                                    <p:cond delay="0"/>
                                  </p:stCondLst>
                                  <p:childTnLst>
                                    <p:set>
                                      <p:cBhvr>
                                        <p:cTn id="138" dur="1" fill="hold">
                                          <p:stCondLst>
                                            <p:cond delay="0"/>
                                          </p:stCondLst>
                                        </p:cTn>
                                        <p:tgtEl>
                                          <p:spTgt spid="169"/>
                                        </p:tgtEl>
                                        <p:attrNameLst>
                                          <p:attrName>style.visibility</p:attrName>
                                        </p:attrNameLst>
                                      </p:cBhvr>
                                      <p:to>
                                        <p:strVal val="hidden"/>
                                      </p:to>
                                    </p:set>
                                  </p:childTnLst>
                                </p:cTn>
                              </p:par>
                            </p:childTnLst>
                          </p:cTn>
                        </p:par>
                        <p:par>
                          <p:cTn id="139" fill="hold">
                            <p:stCondLst>
                              <p:cond delay="1500"/>
                            </p:stCondLst>
                            <p:childTnLst>
                              <p:par>
                                <p:cTn id="140" presetID="42" presetClass="path" presetSubtype="0" accel="50000" decel="50000" fill="hold" nodeType="afterEffect">
                                  <p:stCondLst>
                                    <p:cond delay="0"/>
                                  </p:stCondLst>
                                  <p:childTnLst>
                                    <p:animMotion origin="layout" path="M 3.33333E-6 -4.81481E-6 L -0.71888 0.32963 " pathEditMode="relative" rAng="0" ptsTypes="AA">
                                      <p:cBhvr>
                                        <p:cTn id="141" dur="1500" fill="hold"/>
                                        <p:tgtEl>
                                          <p:spTgt spid="48"/>
                                        </p:tgtEl>
                                        <p:attrNameLst>
                                          <p:attrName>ppt_x</p:attrName>
                                          <p:attrName>ppt_y</p:attrName>
                                        </p:attrNameLst>
                                      </p:cBhvr>
                                      <p:rCtr x="-35951" y="16481"/>
                                    </p:animMotion>
                                  </p:childTnLst>
                                </p:cTn>
                              </p:par>
                            </p:childTnLst>
                          </p:cTn>
                        </p:par>
                        <p:par>
                          <p:cTn id="142" fill="hold">
                            <p:stCondLst>
                              <p:cond delay="3000"/>
                            </p:stCondLst>
                            <p:childTnLst>
                              <p:par>
                                <p:cTn id="143" presetID="42" presetClass="path" presetSubtype="0" accel="50000" decel="50000" fill="hold" nodeType="afterEffect">
                                  <p:stCondLst>
                                    <p:cond delay="0"/>
                                  </p:stCondLst>
                                  <p:childTnLst>
                                    <p:animMotion origin="layout" path="M 3.54167E-6 3.7037E-7 L -0.6819 0.43356 " pathEditMode="relative" rAng="0" ptsTypes="AA">
                                      <p:cBhvr>
                                        <p:cTn id="144" dur="1500" fill="hold"/>
                                        <p:tgtEl>
                                          <p:spTgt spid="50"/>
                                        </p:tgtEl>
                                        <p:attrNameLst>
                                          <p:attrName>ppt_x</p:attrName>
                                          <p:attrName>ppt_y</p:attrName>
                                        </p:attrNameLst>
                                      </p:cBhvr>
                                      <p:rCtr x="-34102" y="21667"/>
                                    </p:animMotion>
                                  </p:childTnLst>
                                </p:cTn>
                              </p:par>
                            </p:childTnLst>
                          </p:cTn>
                        </p:par>
                        <p:par>
                          <p:cTn id="145" fill="hold">
                            <p:stCondLst>
                              <p:cond delay="4500"/>
                            </p:stCondLst>
                            <p:childTnLst>
                              <p:par>
                                <p:cTn id="146" presetID="10" presetClass="entr" presetSubtype="0" fill="hold" grpId="0" nodeType="afterEffect">
                                  <p:stCondLst>
                                    <p:cond delay="0"/>
                                  </p:stCondLst>
                                  <p:childTnLst>
                                    <p:set>
                                      <p:cBhvr>
                                        <p:cTn id="147" dur="1" fill="hold">
                                          <p:stCondLst>
                                            <p:cond delay="0"/>
                                          </p:stCondLst>
                                        </p:cTn>
                                        <p:tgtEl>
                                          <p:spTgt spid="89"/>
                                        </p:tgtEl>
                                        <p:attrNameLst>
                                          <p:attrName>style.visibility</p:attrName>
                                        </p:attrNameLst>
                                      </p:cBhvr>
                                      <p:to>
                                        <p:strVal val="visible"/>
                                      </p:to>
                                    </p:set>
                                    <p:animEffect transition="in" filter="fade">
                                      <p:cBhvr>
                                        <p:cTn id="148"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4" grpId="1" animBg="1"/>
      <p:bldP spid="113" grpId="0" animBg="1"/>
      <p:bldP spid="113" grpId="1" animBg="1"/>
      <p:bldP spid="169" grpId="0" animBg="1"/>
      <p:bldP spid="169" grpId="1" animBg="1"/>
      <p:bldP spid="106" grpId="0" animBg="1"/>
      <p:bldP spid="106" grpId="1" animBg="1"/>
      <p:bldP spid="61" grpId="0" animBg="1"/>
      <p:bldP spid="61" grpId="1" animBg="1"/>
      <p:bldP spid="171" grpId="0" animBg="1"/>
      <p:bldP spid="171" grpId="1" animBg="1"/>
      <p:bldP spid="64" grpId="0" animBg="1"/>
      <p:bldP spid="64" grpId="1" animBg="1"/>
      <p:bldP spid="72" grpId="0" animBg="1"/>
      <p:bldP spid="72" grpId="1" animBg="1"/>
      <p:bldP spid="8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1295063" y="3429000"/>
            <a:ext cx="9598700" cy="0"/>
          </a:xfrm>
          <a:prstGeom prst="line">
            <a:avLst/>
          </a:prstGeom>
          <a:ln w="190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105561" y="838200"/>
            <a:ext cx="0" cy="5181600"/>
          </a:xfrm>
          <a:prstGeom prst="line">
            <a:avLst/>
          </a:prstGeom>
          <a:ln w="190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81979" y="181981"/>
            <a:ext cx="10969943" cy="1143000"/>
          </a:xfrm>
        </p:spPr>
        <p:txBody>
          <a:bodyPr/>
          <a:lstStyle/>
          <a:p>
            <a:r>
              <a:rPr lang="zh-CN" altLang="en-US" dirty="0" smtClean="0"/>
              <a:t>应用层加密服务</a:t>
            </a:r>
            <a:endParaRPr lang="en-US" dirty="0"/>
          </a:p>
        </p:txBody>
      </p:sp>
      <p:sp>
        <p:nvSpPr>
          <p:cNvPr id="5" name="Rounded Rectangle 4"/>
          <p:cNvSpPr/>
          <p:nvPr/>
        </p:nvSpPr>
        <p:spPr>
          <a:xfrm>
            <a:off x="1752143" y="4267200"/>
            <a:ext cx="3656648" cy="1295400"/>
          </a:xfrm>
          <a:prstGeom prst="roundRect">
            <a:avLst/>
          </a:prstGeom>
          <a:gradFill flip="none" rotWithShape="1">
            <a:gsLst>
              <a:gs pos="0">
                <a:srgbClr val="E9741C">
                  <a:tint val="66000"/>
                  <a:satMod val="160000"/>
                </a:srgbClr>
              </a:gs>
              <a:gs pos="50000">
                <a:srgbClr val="E9741C">
                  <a:tint val="44500"/>
                  <a:satMod val="160000"/>
                </a:srgbClr>
              </a:gs>
              <a:gs pos="100000">
                <a:srgbClr val="E9741C">
                  <a:tint val="23500"/>
                  <a:satMod val="160000"/>
                </a:srgbClr>
              </a:gs>
            </a:gsLst>
            <a:lin ang="0" scaled="1"/>
            <a:tileRect/>
          </a:gradFill>
          <a:ln w="19050">
            <a:noFill/>
            <a:miter lim="800000"/>
          </a:ln>
          <a:effectLst>
            <a:outerShdw blurRad="76200" dir="13500000" sy="23000" kx="1200000" algn="br" rotWithShape="0">
              <a:prstClr val="black">
                <a:alpha val="20000"/>
              </a:prstClr>
            </a:outerShdw>
          </a:effectLst>
          <a:scene3d>
            <a:camera prst="orthographicFront">
              <a:rot lat="0" lon="0" rev="0"/>
            </a:camera>
            <a:lightRig rig="threePt" dir="tl">
              <a:rot lat="0" lon="0" rev="0"/>
            </a:lightRig>
          </a:scene3d>
          <a:sp3d prstMaterial="metal">
            <a:bevelT/>
          </a:sp3d>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r>
              <a:rPr lang="en-US" b="1" dirty="0">
                <a:solidFill>
                  <a:schemeClr val="tx1"/>
                </a:solidFill>
                <a:ea typeface="ＭＳ Ｐゴシック" pitchFamily="-106" charset="-128"/>
              </a:rPr>
              <a:t>Application Layer Encryption</a:t>
            </a:r>
          </a:p>
        </p:txBody>
      </p:sp>
      <p:grpSp>
        <p:nvGrpSpPr>
          <p:cNvPr id="14" name="Group 13"/>
          <p:cNvGrpSpPr/>
          <p:nvPr/>
        </p:nvGrpSpPr>
        <p:grpSpPr>
          <a:xfrm>
            <a:off x="5042113" y="2832895"/>
            <a:ext cx="2104603" cy="1149464"/>
            <a:chOff x="5043425" y="2832895"/>
            <a:chExt cx="2105150" cy="1149464"/>
          </a:xfrm>
        </p:grpSpPr>
        <p:sp>
          <p:nvSpPr>
            <p:cNvPr id="13" name="Rectangle 12"/>
            <p:cNvSpPr/>
            <p:nvPr/>
          </p:nvSpPr>
          <p:spPr>
            <a:xfrm>
              <a:off x="5043425" y="2875641"/>
              <a:ext cx="2105150" cy="1106718"/>
            </a:xfrm>
            <a:prstGeom prst="rect">
              <a:avLst/>
            </a:prstGeom>
            <a:solidFill>
              <a:schemeClr val="bg1"/>
            </a:solidFill>
            <a:ln w="19050">
              <a:no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endParaRPr lang="en-US" sz="2000" b="1" dirty="0">
                <a:solidFill>
                  <a:schemeClr val="bg1"/>
                </a:solidFill>
                <a:ea typeface="ＭＳ Ｐゴシック" pitchFamily="-106" charset="-128"/>
              </a:endParaRPr>
            </a:p>
          </p:txBody>
        </p:sp>
        <p:grpSp>
          <p:nvGrpSpPr>
            <p:cNvPr id="9" name="Group 8"/>
            <p:cNvGrpSpPr/>
            <p:nvPr/>
          </p:nvGrpSpPr>
          <p:grpSpPr>
            <a:xfrm>
              <a:off x="5043425" y="2832895"/>
              <a:ext cx="2105150" cy="1149464"/>
              <a:chOff x="5043425" y="2832895"/>
              <a:chExt cx="2105150" cy="1149464"/>
            </a:xfrm>
          </p:grpSpPr>
          <p:sp>
            <p:nvSpPr>
              <p:cNvPr id="7" name="Freeform 22"/>
              <p:cNvSpPr>
                <a:spLocks noEditPoints="1"/>
              </p:cNvSpPr>
              <p:nvPr/>
            </p:nvSpPr>
            <p:spPr bwMode="auto">
              <a:xfrm>
                <a:off x="5043425" y="2875641"/>
                <a:ext cx="2105150" cy="1106718"/>
              </a:xfrm>
              <a:custGeom>
                <a:avLst/>
                <a:gdLst>
                  <a:gd name="T0" fmla="*/ 0 w 1047"/>
                  <a:gd name="T1" fmla="*/ 134 h 550"/>
                  <a:gd name="T2" fmla="*/ 586 w 1047"/>
                  <a:gd name="T3" fmla="*/ 31 h 550"/>
                  <a:gd name="T4" fmla="*/ 22 w 1047"/>
                  <a:gd name="T5" fmla="*/ 120 h 550"/>
                  <a:gd name="T6" fmla="*/ 1029 w 1047"/>
                  <a:gd name="T7" fmla="*/ 138 h 550"/>
                  <a:gd name="T8" fmla="*/ 155 w 1047"/>
                  <a:gd name="T9" fmla="*/ 191 h 550"/>
                  <a:gd name="T10" fmla="*/ 474 w 1047"/>
                  <a:gd name="T11" fmla="*/ 244 h 550"/>
                  <a:gd name="T12" fmla="*/ 485 w 1047"/>
                  <a:gd name="T13" fmla="*/ 198 h 550"/>
                  <a:gd name="T14" fmla="*/ 485 w 1047"/>
                  <a:gd name="T15" fmla="*/ 198 h 550"/>
                  <a:gd name="T16" fmla="*/ 531 w 1047"/>
                  <a:gd name="T17" fmla="*/ 227 h 550"/>
                  <a:gd name="T18" fmla="*/ 520 w 1047"/>
                  <a:gd name="T19" fmla="*/ 182 h 550"/>
                  <a:gd name="T20" fmla="*/ 561 w 1047"/>
                  <a:gd name="T21" fmla="*/ 217 h 550"/>
                  <a:gd name="T22" fmla="*/ 550 w 1047"/>
                  <a:gd name="T23" fmla="*/ 193 h 550"/>
                  <a:gd name="T24" fmla="*/ 597 w 1047"/>
                  <a:gd name="T25" fmla="*/ 233 h 550"/>
                  <a:gd name="T26" fmla="*/ 607 w 1047"/>
                  <a:gd name="T27" fmla="*/ 209 h 550"/>
                  <a:gd name="T28" fmla="*/ 659 w 1047"/>
                  <a:gd name="T29" fmla="*/ 244 h 550"/>
                  <a:gd name="T30" fmla="*/ 669 w 1047"/>
                  <a:gd name="T31" fmla="*/ 198 h 550"/>
                  <a:gd name="T32" fmla="*/ 669 w 1047"/>
                  <a:gd name="T33" fmla="*/ 198 h 550"/>
                  <a:gd name="T34" fmla="*/ 937 w 1047"/>
                  <a:gd name="T35" fmla="*/ 206 h 550"/>
                  <a:gd name="T36" fmla="*/ 142 w 1047"/>
                  <a:gd name="T37" fmla="*/ 528 h 550"/>
                  <a:gd name="T38" fmla="*/ 67 w 1047"/>
                  <a:gd name="T39" fmla="*/ 298 h 550"/>
                  <a:gd name="T40" fmla="*/ 177 w 1047"/>
                  <a:gd name="T41" fmla="*/ 550 h 550"/>
                  <a:gd name="T42" fmla="*/ 458 w 1047"/>
                  <a:gd name="T43" fmla="*/ 528 h 550"/>
                  <a:gd name="T44" fmla="*/ 469 w 1047"/>
                  <a:gd name="T45" fmla="*/ 504 h 550"/>
                  <a:gd name="T46" fmla="*/ 520 w 1047"/>
                  <a:gd name="T47" fmla="*/ 538 h 550"/>
                  <a:gd name="T48" fmla="*/ 531 w 1047"/>
                  <a:gd name="T49" fmla="*/ 493 h 550"/>
                  <a:gd name="T50" fmla="*/ 531 w 1047"/>
                  <a:gd name="T51" fmla="*/ 493 h 550"/>
                  <a:gd name="T52" fmla="*/ 577 w 1047"/>
                  <a:gd name="T53" fmla="*/ 522 h 550"/>
                  <a:gd name="T54" fmla="*/ 566 w 1047"/>
                  <a:gd name="T55" fmla="*/ 477 h 550"/>
                  <a:gd name="T56" fmla="*/ 607 w 1047"/>
                  <a:gd name="T57" fmla="*/ 512 h 550"/>
                  <a:gd name="T58" fmla="*/ 597 w 1047"/>
                  <a:gd name="T59" fmla="*/ 488 h 550"/>
                  <a:gd name="T60" fmla="*/ 643 w 1047"/>
                  <a:gd name="T61" fmla="*/ 528 h 550"/>
                  <a:gd name="T62" fmla="*/ 653 w 1047"/>
                  <a:gd name="T63" fmla="*/ 504 h 550"/>
                  <a:gd name="T64" fmla="*/ 923 w 1047"/>
                  <a:gd name="T65" fmla="*/ 528 h 550"/>
                  <a:gd name="T66" fmla="*/ 1026 w 1047"/>
                  <a:gd name="T67" fmla="*/ 366 h 550"/>
                  <a:gd name="T68" fmla="*/ 1026 w 1047"/>
                  <a:gd name="T69" fmla="*/ 366 h 550"/>
                  <a:gd name="T70" fmla="*/ 485 w 1047"/>
                  <a:gd name="T71" fmla="*/ 424 h 550"/>
                  <a:gd name="T72" fmla="*/ 474 w 1047"/>
                  <a:gd name="T73" fmla="*/ 379 h 550"/>
                  <a:gd name="T74" fmla="*/ 515 w 1047"/>
                  <a:gd name="T75" fmla="*/ 413 h 550"/>
                  <a:gd name="T76" fmla="*/ 504 w 1047"/>
                  <a:gd name="T77" fmla="*/ 389 h 550"/>
                  <a:gd name="T78" fmla="*/ 550 w 1047"/>
                  <a:gd name="T79" fmla="*/ 430 h 550"/>
                  <a:gd name="T80" fmla="*/ 561 w 1047"/>
                  <a:gd name="T81" fmla="*/ 406 h 550"/>
                  <a:gd name="T82" fmla="*/ 612 w 1047"/>
                  <a:gd name="T83" fmla="*/ 440 h 550"/>
                  <a:gd name="T84" fmla="*/ 623 w 1047"/>
                  <a:gd name="T85" fmla="*/ 395 h 550"/>
                  <a:gd name="T86" fmla="*/ 623 w 1047"/>
                  <a:gd name="T87" fmla="*/ 395 h 550"/>
                  <a:gd name="T88" fmla="*/ 669 w 1047"/>
                  <a:gd name="T89" fmla="*/ 424 h 550"/>
                  <a:gd name="T90" fmla="*/ 659 w 1047"/>
                  <a:gd name="T91" fmla="*/ 379 h 550"/>
                  <a:gd name="T92" fmla="*/ 744 w 1047"/>
                  <a:gd name="T93" fmla="*/ 389 h 550"/>
                  <a:gd name="T94" fmla="*/ 177 w 1047"/>
                  <a:gd name="T95" fmla="*/ 353 h 550"/>
                  <a:gd name="T96" fmla="*/ 458 w 1047"/>
                  <a:gd name="T97" fmla="*/ 331 h 550"/>
                  <a:gd name="T98" fmla="*/ 469 w 1047"/>
                  <a:gd name="T99" fmla="*/ 307 h 550"/>
                  <a:gd name="T100" fmla="*/ 520 w 1047"/>
                  <a:gd name="T101" fmla="*/ 342 h 550"/>
                  <a:gd name="T102" fmla="*/ 531 w 1047"/>
                  <a:gd name="T103" fmla="*/ 297 h 550"/>
                  <a:gd name="T104" fmla="*/ 531 w 1047"/>
                  <a:gd name="T105" fmla="*/ 297 h 550"/>
                  <a:gd name="T106" fmla="*/ 577 w 1047"/>
                  <a:gd name="T107" fmla="*/ 326 h 550"/>
                  <a:gd name="T108" fmla="*/ 566 w 1047"/>
                  <a:gd name="T109" fmla="*/ 280 h 550"/>
                  <a:gd name="T110" fmla="*/ 607 w 1047"/>
                  <a:gd name="T111" fmla="*/ 315 h 550"/>
                  <a:gd name="T112" fmla="*/ 597 w 1047"/>
                  <a:gd name="T113" fmla="*/ 291 h 550"/>
                  <a:gd name="T114" fmla="*/ 643 w 1047"/>
                  <a:gd name="T115" fmla="*/ 331 h 550"/>
                  <a:gd name="T116" fmla="*/ 653 w 1047"/>
                  <a:gd name="T117" fmla="*/ 307 h 550"/>
                  <a:gd name="T118" fmla="*/ 923 w 1047"/>
                  <a:gd name="T119" fmla="*/ 33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47" h="550">
                    <a:moveTo>
                      <a:pt x="22" y="155"/>
                    </a:moveTo>
                    <a:cubicBezTo>
                      <a:pt x="1025" y="155"/>
                      <a:pt x="1025" y="155"/>
                      <a:pt x="1025" y="155"/>
                    </a:cubicBezTo>
                    <a:cubicBezTo>
                      <a:pt x="1036" y="155"/>
                      <a:pt x="1046" y="146"/>
                      <a:pt x="1046" y="134"/>
                    </a:cubicBezTo>
                    <a:cubicBezTo>
                      <a:pt x="1046" y="21"/>
                      <a:pt x="1046" y="21"/>
                      <a:pt x="1046" y="21"/>
                    </a:cubicBezTo>
                    <a:cubicBezTo>
                      <a:pt x="1046" y="10"/>
                      <a:pt x="1036" y="0"/>
                      <a:pt x="1025" y="0"/>
                    </a:cubicBezTo>
                    <a:cubicBezTo>
                      <a:pt x="22" y="0"/>
                      <a:pt x="22" y="0"/>
                      <a:pt x="22" y="0"/>
                    </a:cubicBezTo>
                    <a:cubicBezTo>
                      <a:pt x="10" y="0"/>
                      <a:pt x="0" y="10"/>
                      <a:pt x="0" y="21"/>
                    </a:cubicBezTo>
                    <a:cubicBezTo>
                      <a:pt x="0" y="134"/>
                      <a:pt x="0" y="134"/>
                      <a:pt x="0" y="134"/>
                    </a:cubicBezTo>
                    <a:cubicBezTo>
                      <a:pt x="0" y="146"/>
                      <a:pt x="10" y="155"/>
                      <a:pt x="22" y="155"/>
                    </a:cubicBezTo>
                    <a:close/>
                    <a:moveTo>
                      <a:pt x="962" y="18"/>
                    </a:moveTo>
                    <a:cubicBezTo>
                      <a:pt x="982" y="18"/>
                      <a:pt x="999" y="35"/>
                      <a:pt x="999" y="56"/>
                    </a:cubicBezTo>
                    <a:cubicBezTo>
                      <a:pt x="999" y="77"/>
                      <a:pt x="982" y="94"/>
                      <a:pt x="962" y="94"/>
                    </a:cubicBezTo>
                    <a:cubicBezTo>
                      <a:pt x="941" y="94"/>
                      <a:pt x="924" y="77"/>
                      <a:pt x="924" y="56"/>
                    </a:cubicBezTo>
                    <a:cubicBezTo>
                      <a:pt x="924" y="35"/>
                      <a:pt x="941" y="18"/>
                      <a:pt x="962" y="18"/>
                    </a:cubicBezTo>
                    <a:close/>
                    <a:moveTo>
                      <a:pt x="572" y="44"/>
                    </a:moveTo>
                    <a:cubicBezTo>
                      <a:pt x="572" y="37"/>
                      <a:pt x="579" y="31"/>
                      <a:pt x="586" y="31"/>
                    </a:cubicBezTo>
                    <a:cubicBezTo>
                      <a:pt x="766" y="31"/>
                      <a:pt x="766" y="31"/>
                      <a:pt x="766" y="31"/>
                    </a:cubicBezTo>
                    <a:cubicBezTo>
                      <a:pt x="774" y="31"/>
                      <a:pt x="780" y="37"/>
                      <a:pt x="780" y="44"/>
                    </a:cubicBezTo>
                    <a:cubicBezTo>
                      <a:pt x="780" y="79"/>
                      <a:pt x="780" y="79"/>
                      <a:pt x="780" y="79"/>
                    </a:cubicBezTo>
                    <a:cubicBezTo>
                      <a:pt x="780" y="86"/>
                      <a:pt x="774" y="93"/>
                      <a:pt x="766" y="93"/>
                    </a:cubicBezTo>
                    <a:cubicBezTo>
                      <a:pt x="586" y="93"/>
                      <a:pt x="586" y="93"/>
                      <a:pt x="586" y="93"/>
                    </a:cubicBezTo>
                    <a:cubicBezTo>
                      <a:pt x="579" y="93"/>
                      <a:pt x="572" y="86"/>
                      <a:pt x="572" y="79"/>
                    </a:cubicBezTo>
                    <a:lnTo>
                      <a:pt x="572" y="44"/>
                    </a:lnTo>
                    <a:close/>
                    <a:moveTo>
                      <a:pt x="22" y="120"/>
                    </a:moveTo>
                    <a:cubicBezTo>
                      <a:pt x="1029" y="120"/>
                      <a:pt x="1029" y="120"/>
                      <a:pt x="1029" y="120"/>
                    </a:cubicBezTo>
                    <a:cubicBezTo>
                      <a:pt x="1031" y="120"/>
                      <a:pt x="1033" y="122"/>
                      <a:pt x="1033" y="124"/>
                    </a:cubicBezTo>
                    <a:cubicBezTo>
                      <a:pt x="1033" y="126"/>
                      <a:pt x="1031" y="128"/>
                      <a:pt x="1029" y="128"/>
                    </a:cubicBezTo>
                    <a:cubicBezTo>
                      <a:pt x="22" y="128"/>
                      <a:pt x="22" y="128"/>
                      <a:pt x="22" y="128"/>
                    </a:cubicBezTo>
                    <a:cubicBezTo>
                      <a:pt x="20" y="128"/>
                      <a:pt x="18" y="126"/>
                      <a:pt x="18" y="124"/>
                    </a:cubicBezTo>
                    <a:cubicBezTo>
                      <a:pt x="18" y="122"/>
                      <a:pt x="20" y="120"/>
                      <a:pt x="22" y="120"/>
                    </a:cubicBezTo>
                    <a:close/>
                    <a:moveTo>
                      <a:pt x="22" y="138"/>
                    </a:moveTo>
                    <a:cubicBezTo>
                      <a:pt x="1029" y="138"/>
                      <a:pt x="1029" y="138"/>
                      <a:pt x="1029" y="138"/>
                    </a:cubicBezTo>
                    <a:cubicBezTo>
                      <a:pt x="1031" y="138"/>
                      <a:pt x="1033" y="140"/>
                      <a:pt x="1033" y="142"/>
                    </a:cubicBezTo>
                    <a:cubicBezTo>
                      <a:pt x="1033" y="144"/>
                      <a:pt x="1031" y="146"/>
                      <a:pt x="1029" y="146"/>
                    </a:cubicBezTo>
                    <a:cubicBezTo>
                      <a:pt x="22" y="146"/>
                      <a:pt x="22" y="146"/>
                      <a:pt x="22" y="146"/>
                    </a:cubicBezTo>
                    <a:cubicBezTo>
                      <a:pt x="20" y="146"/>
                      <a:pt x="18" y="144"/>
                      <a:pt x="18" y="142"/>
                    </a:cubicBezTo>
                    <a:cubicBezTo>
                      <a:pt x="18" y="140"/>
                      <a:pt x="20" y="138"/>
                      <a:pt x="22" y="138"/>
                    </a:cubicBezTo>
                    <a:close/>
                    <a:moveTo>
                      <a:pt x="1026" y="170"/>
                    </a:moveTo>
                    <a:cubicBezTo>
                      <a:pt x="177" y="170"/>
                      <a:pt x="177" y="170"/>
                      <a:pt x="177" y="170"/>
                    </a:cubicBezTo>
                    <a:cubicBezTo>
                      <a:pt x="165" y="170"/>
                      <a:pt x="155" y="179"/>
                      <a:pt x="155" y="191"/>
                    </a:cubicBezTo>
                    <a:cubicBezTo>
                      <a:pt x="155" y="233"/>
                      <a:pt x="155" y="233"/>
                      <a:pt x="155" y="233"/>
                    </a:cubicBezTo>
                    <a:cubicBezTo>
                      <a:pt x="155" y="245"/>
                      <a:pt x="165" y="254"/>
                      <a:pt x="177" y="254"/>
                    </a:cubicBezTo>
                    <a:cubicBezTo>
                      <a:pt x="1026" y="254"/>
                      <a:pt x="1026" y="254"/>
                      <a:pt x="1026" y="254"/>
                    </a:cubicBezTo>
                    <a:cubicBezTo>
                      <a:pt x="1038" y="254"/>
                      <a:pt x="1047" y="245"/>
                      <a:pt x="1047" y="233"/>
                    </a:cubicBezTo>
                    <a:cubicBezTo>
                      <a:pt x="1047" y="191"/>
                      <a:pt x="1047" y="191"/>
                      <a:pt x="1047" y="191"/>
                    </a:cubicBezTo>
                    <a:cubicBezTo>
                      <a:pt x="1047" y="179"/>
                      <a:pt x="1038" y="170"/>
                      <a:pt x="1026" y="170"/>
                    </a:cubicBezTo>
                    <a:close/>
                    <a:moveTo>
                      <a:pt x="485" y="233"/>
                    </a:moveTo>
                    <a:cubicBezTo>
                      <a:pt x="485" y="239"/>
                      <a:pt x="480" y="244"/>
                      <a:pt x="474" y="244"/>
                    </a:cubicBezTo>
                    <a:cubicBezTo>
                      <a:pt x="469" y="244"/>
                      <a:pt x="469" y="244"/>
                      <a:pt x="469" y="244"/>
                    </a:cubicBezTo>
                    <a:cubicBezTo>
                      <a:pt x="463" y="244"/>
                      <a:pt x="458" y="239"/>
                      <a:pt x="458" y="233"/>
                    </a:cubicBezTo>
                    <a:cubicBezTo>
                      <a:pt x="458" y="227"/>
                      <a:pt x="458" y="227"/>
                      <a:pt x="458" y="227"/>
                    </a:cubicBezTo>
                    <a:cubicBezTo>
                      <a:pt x="458" y="221"/>
                      <a:pt x="463" y="217"/>
                      <a:pt x="469" y="217"/>
                    </a:cubicBezTo>
                    <a:cubicBezTo>
                      <a:pt x="474" y="217"/>
                      <a:pt x="474" y="217"/>
                      <a:pt x="474" y="217"/>
                    </a:cubicBezTo>
                    <a:cubicBezTo>
                      <a:pt x="480" y="217"/>
                      <a:pt x="485" y="221"/>
                      <a:pt x="485" y="227"/>
                    </a:cubicBezTo>
                    <a:lnTo>
                      <a:pt x="485" y="233"/>
                    </a:lnTo>
                    <a:close/>
                    <a:moveTo>
                      <a:pt x="485" y="198"/>
                    </a:moveTo>
                    <a:cubicBezTo>
                      <a:pt x="485" y="204"/>
                      <a:pt x="480" y="209"/>
                      <a:pt x="474" y="209"/>
                    </a:cubicBezTo>
                    <a:cubicBezTo>
                      <a:pt x="469" y="209"/>
                      <a:pt x="469" y="209"/>
                      <a:pt x="469" y="209"/>
                    </a:cubicBezTo>
                    <a:cubicBezTo>
                      <a:pt x="463" y="209"/>
                      <a:pt x="458" y="204"/>
                      <a:pt x="458" y="198"/>
                    </a:cubicBezTo>
                    <a:cubicBezTo>
                      <a:pt x="458" y="193"/>
                      <a:pt x="458" y="193"/>
                      <a:pt x="458" y="193"/>
                    </a:cubicBezTo>
                    <a:cubicBezTo>
                      <a:pt x="458" y="187"/>
                      <a:pt x="463" y="182"/>
                      <a:pt x="469" y="182"/>
                    </a:cubicBezTo>
                    <a:cubicBezTo>
                      <a:pt x="474" y="182"/>
                      <a:pt x="474" y="182"/>
                      <a:pt x="474" y="182"/>
                    </a:cubicBezTo>
                    <a:cubicBezTo>
                      <a:pt x="480" y="182"/>
                      <a:pt x="485" y="187"/>
                      <a:pt x="485" y="193"/>
                    </a:cubicBezTo>
                    <a:lnTo>
                      <a:pt x="485" y="198"/>
                    </a:lnTo>
                    <a:close/>
                    <a:moveTo>
                      <a:pt x="531" y="233"/>
                    </a:moveTo>
                    <a:cubicBezTo>
                      <a:pt x="531" y="239"/>
                      <a:pt x="526" y="244"/>
                      <a:pt x="520" y="244"/>
                    </a:cubicBezTo>
                    <a:cubicBezTo>
                      <a:pt x="515" y="244"/>
                      <a:pt x="515" y="244"/>
                      <a:pt x="515" y="244"/>
                    </a:cubicBezTo>
                    <a:cubicBezTo>
                      <a:pt x="509" y="244"/>
                      <a:pt x="504" y="239"/>
                      <a:pt x="504" y="233"/>
                    </a:cubicBezTo>
                    <a:cubicBezTo>
                      <a:pt x="504" y="227"/>
                      <a:pt x="504" y="227"/>
                      <a:pt x="504" y="227"/>
                    </a:cubicBezTo>
                    <a:cubicBezTo>
                      <a:pt x="504" y="221"/>
                      <a:pt x="509" y="217"/>
                      <a:pt x="515" y="217"/>
                    </a:cubicBezTo>
                    <a:cubicBezTo>
                      <a:pt x="520" y="217"/>
                      <a:pt x="520" y="217"/>
                      <a:pt x="520" y="217"/>
                    </a:cubicBezTo>
                    <a:cubicBezTo>
                      <a:pt x="526" y="217"/>
                      <a:pt x="531" y="221"/>
                      <a:pt x="531" y="227"/>
                    </a:cubicBezTo>
                    <a:lnTo>
                      <a:pt x="531" y="233"/>
                    </a:lnTo>
                    <a:close/>
                    <a:moveTo>
                      <a:pt x="531" y="198"/>
                    </a:moveTo>
                    <a:cubicBezTo>
                      <a:pt x="531" y="204"/>
                      <a:pt x="526" y="209"/>
                      <a:pt x="520" y="209"/>
                    </a:cubicBezTo>
                    <a:cubicBezTo>
                      <a:pt x="515" y="209"/>
                      <a:pt x="515" y="209"/>
                      <a:pt x="515" y="209"/>
                    </a:cubicBezTo>
                    <a:cubicBezTo>
                      <a:pt x="509" y="209"/>
                      <a:pt x="504" y="204"/>
                      <a:pt x="504" y="198"/>
                    </a:cubicBezTo>
                    <a:cubicBezTo>
                      <a:pt x="504" y="193"/>
                      <a:pt x="504" y="193"/>
                      <a:pt x="504" y="193"/>
                    </a:cubicBezTo>
                    <a:cubicBezTo>
                      <a:pt x="504" y="187"/>
                      <a:pt x="509" y="182"/>
                      <a:pt x="515" y="182"/>
                    </a:cubicBezTo>
                    <a:cubicBezTo>
                      <a:pt x="520" y="182"/>
                      <a:pt x="520" y="182"/>
                      <a:pt x="520" y="182"/>
                    </a:cubicBezTo>
                    <a:cubicBezTo>
                      <a:pt x="526" y="182"/>
                      <a:pt x="531" y="187"/>
                      <a:pt x="531" y="193"/>
                    </a:cubicBezTo>
                    <a:lnTo>
                      <a:pt x="531" y="198"/>
                    </a:lnTo>
                    <a:close/>
                    <a:moveTo>
                      <a:pt x="577" y="233"/>
                    </a:moveTo>
                    <a:cubicBezTo>
                      <a:pt x="577" y="239"/>
                      <a:pt x="572" y="244"/>
                      <a:pt x="566" y="244"/>
                    </a:cubicBezTo>
                    <a:cubicBezTo>
                      <a:pt x="561" y="244"/>
                      <a:pt x="561" y="244"/>
                      <a:pt x="561" y="244"/>
                    </a:cubicBezTo>
                    <a:cubicBezTo>
                      <a:pt x="555" y="244"/>
                      <a:pt x="550" y="239"/>
                      <a:pt x="550" y="233"/>
                    </a:cubicBezTo>
                    <a:cubicBezTo>
                      <a:pt x="550" y="227"/>
                      <a:pt x="550" y="227"/>
                      <a:pt x="550" y="227"/>
                    </a:cubicBezTo>
                    <a:cubicBezTo>
                      <a:pt x="550" y="221"/>
                      <a:pt x="555" y="217"/>
                      <a:pt x="561" y="217"/>
                    </a:cubicBezTo>
                    <a:cubicBezTo>
                      <a:pt x="566" y="217"/>
                      <a:pt x="566" y="217"/>
                      <a:pt x="566" y="217"/>
                    </a:cubicBezTo>
                    <a:cubicBezTo>
                      <a:pt x="572" y="217"/>
                      <a:pt x="577" y="221"/>
                      <a:pt x="577" y="227"/>
                    </a:cubicBezTo>
                    <a:lnTo>
                      <a:pt x="577" y="233"/>
                    </a:lnTo>
                    <a:close/>
                    <a:moveTo>
                      <a:pt x="577" y="198"/>
                    </a:moveTo>
                    <a:cubicBezTo>
                      <a:pt x="577" y="204"/>
                      <a:pt x="572" y="209"/>
                      <a:pt x="566" y="209"/>
                    </a:cubicBezTo>
                    <a:cubicBezTo>
                      <a:pt x="561" y="209"/>
                      <a:pt x="561" y="209"/>
                      <a:pt x="561" y="209"/>
                    </a:cubicBezTo>
                    <a:cubicBezTo>
                      <a:pt x="555" y="209"/>
                      <a:pt x="550" y="204"/>
                      <a:pt x="550" y="198"/>
                    </a:cubicBezTo>
                    <a:cubicBezTo>
                      <a:pt x="550" y="193"/>
                      <a:pt x="550" y="193"/>
                      <a:pt x="550" y="193"/>
                    </a:cubicBezTo>
                    <a:cubicBezTo>
                      <a:pt x="550" y="187"/>
                      <a:pt x="555" y="182"/>
                      <a:pt x="561" y="182"/>
                    </a:cubicBezTo>
                    <a:cubicBezTo>
                      <a:pt x="566" y="182"/>
                      <a:pt x="566" y="182"/>
                      <a:pt x="566" y="182"/>
                    </a:cubicBezTo>
                    <a:cubicBezTo>
                      <a:pt x="572" y="182"/>
                      <a:pt x="577" y="187"/>
                      <a:pt x="577" y="193"/>
                    </a:cubicBezTo>
                    <a:lnTo>
                      <a:pt x="577" y="198"/>
                    </a:lnTo>
                    <a:close/>
                    <a:moveTo>
                      <a:pt x="623" y="233"/>
                    </a:moveTo>
                    <a:cubicBezTo>
                      <a:pt x="623" y="239"/>
                      <a:pt x="618" y="244"/>
                      <a:pt x="612" y="244"/>
                    </a:cubicBezTo>
                    <a:cubicBezTo>
                      <a:pt x="607" y="244"/>
                      <a:pt x="607" y="244"/>
                      <a:pt x="607" y="244"/>
                    </a:cubicBezTo>
                    <a:cubicBezTo>
                      <a:pt x="601" y="244"/>
                      <a:pt x="597" y="239"/>
                      <a:pt x="597" y="233"/>
                    </a:cubicBezTo>
                    <a:cubicBezTo>
                      <a:pt x="597" y="227"/>
                      <a:pt x="597" y="227"/>
                      <a:pt x="597" y="227"/>
                    </a:cubicBezTo>
                    <a:cubicBezTo>
                      <a:pt x="597" y="221"/>
                      <a:pt x="601" y="217"/>
                      <a:pt x="607" y="217"/>
                    </a:cubicBezTo>
                    <a:cubicBezTo>
                      <a:pt x="612" y="217"/>
                      <a:pt x="612" y="217"/>
                      <a:pt x="612" y="217"/>
                    </a:cubicBezTo>
                    <a:cubicBezTo>
                      <a:pt x="618" y="217"/>
                      <a:pt x="623" y="221"/>
                      <a:pt x="623" y="227"/>
                    </a:cubicBezTo>
                    <a:lnTo>
                      <a:pt x="623" y="233"/>
                    </a:lnTo>
                    <a:close/>
                    <a:moveTo>
                      <a:pt x="623" y="198"/>
                    </a:moveTo>
                    <a:cubicBezTo>
                      <a:pt x="623" y="204"/>
                      <a:pt x="618" y="209"/>
                      <a:pt x="612" y="209"/>
                    </a:cubicBezTo>
                    <a:cubicBezTo>
                      <a:pt x="607" y="209"/>
                      <a:pt x="607" y="209"/>
                      <a:pt x="607" y="209"/>
                    </a:cubicBezTo>
                    <a:cubicBezTo>
                      <a:pt x="601" y="209"/>
                      <a:pt x="597" y="204"/>
                      <a:pt x="597" y="198"/>
                    </a:cubicBezTo>
                    <a:cubicBezTo>
                      <a:pt x="597" y="193"/>
                      <a:pt x="597" y="193"/>
                      <a:pt x="597" y="193"/>
                    </a:cubicBezTo>
                    <a:cubicBezTo>
                      <a:pt x="597" y="187"/>
                      <a:pt x="601" y="182"/>
                      <a:pt x="607" y="182"/>
                    </a:cubicBezTo>
                    <a:cubicBezTo>
                      <a:pt x="612" y="182"/>
                      <a:pt x="612" y="182"/>
                      <a:pt x="612" y="182"/>
                    </a:cubicBezTo>
                    <a:cubicBezTo>
                      <a:pt x="618" y="182"/>
                      <a:pt x="623" y="187"/>
                      <a:pt x="623" y="193"/>
                    </a:cubicBezTo>
                    <a:lnTo>
                      <a:pt x="623" y="198"/>
                    </a:lnTo>
                    <a:close/>
                    <a:moveTo>
                      <a:pt x="669" y="233"/>
                    </a:moveTo>
                    <a:cubicBezTo>
                      <a:pt x="669" y="239"/>
                      <a:pt x="665" y="244"/>
                      <a:pt x="659" y="244"/>
                    </a:cubicBezTo>
                    <a:cubicBezTo>
                      <a:pt x="653" y="244"/>
                      <a:pt x="653" y="244"/>
                      <a:pt x="653" y="244"/>
                    </a:cubicBezTo>
                    <a:cubicBezTo>
                      <a:pt x="648" y="244"/>
                      <a:pt x="643" y="239"/>
                      <a:pt x="643" y="233"/>
                    </a:cubicBezTo>
                    <a:cubicBezTo>
                      <a:pt x="643" y="227"/>
                      <a:pt x="643" y="227"/>
                      <a:pt x="643" y="227"/>
                    </a:cubicBezTo>
                    <a:cubicBezTo>
                      <a:pt x="643" y="221"/>
                      <a:pt x="648" y="217"/>
                      <a:pt x="653" y="217"/>
                    </a:cubicBezTo>
                    <a:cubicBezTo>
                      <a:pt x="659" y="217"/>
                      <a:pt x="659" y="217"/>
                      <a:pt x="659" y="217"/>
                    </a:cubicBezTo>
                    <a:cubicBezTo>
                      <a:pt x="665" y="217"/>
                      <a:pt x="669" y="221"/>
                      <a:pt x="669" y="227"/>
                    </a:cubicBezTo>
                    <a:lnTo>
                      <a:pt x="669" y="233"/>
                    </a:lnTo>
                    <a:close/>
                    <a:moveTo>
                      <a:pt x="669" y="198"/>
                    </a:moveTo>
                    <a:cubicBezTo>
                      <a:pt x="669" y="204"/>
                      <a:pt x="665" y="209"/>
                      <a:pt x="659" y="209"/>
                    </a:cubicBezTo>
                    <a:cubicBezTo>
                      <a:pt x="653" y="209"/>
                      <a:pt x="653" y="209"/>
                      <a:pt x="653" y="209"/>
                    </a:cubicBezTo>
                    <a:cubicBezTo>
                      <a:pt x="648" y="209"/>
                      <a:pt x="643" y="204"/>
                      <a:pt x="643" y="198"/>
                    </a:cubicBezTo>
                    <a:cubicBezTo>
                      <a:pt x="643" y="193"/>
                      <a:pt x="643" y="193"/>
                      <a:pt x="643" y="193"/>
                    </a:cubicBezTo>
                    <a:cubicBezTo>
                      <a:pt x="643" y="187"/>
                      <a:pt x="648" y="182"/>
                      <a:pt x="653" y="182"/>
                    </a:cubicBezTo>
                    <a:cubicBezTo>
                      <a:pt x="659" y="182"/>
                      <a:pt x="659" y="182"/>
                      <a:pt x="659" y="182"/>
                    </a:cubicBezTo>
                    <a:cubicBezTo>
                      <a:pt x="665" y="182"/>
                      <a:pt x="669" y="187"/>
                      <a:pt x="669" y="193"/>
                    </a:cubicBezTo>
                    <a:lnTo>
                      <a:pt x="669" y="198"/>
                    </a:lnTo>
                    <a:close/>
                    <a:moveTo>
                      <a:pt x="937" y="219"/>
                    </a:moveTo>
                    <a:cubicBezTo>
                      <a:pt x="937" y="227"/>
                      <a:pt x="931" y="233"/>
                      <a:pt x="923" y="233"/>
                    </a:cubicBezTo>
                    <a:cubicBezTo>
                      <a:pt x="744" y="233"/>
                      <a:pt x="744" y="233"/>
                      <a:pt x="744" y="233"/>
                    </a:cubicBezTo>
                    <a:cubicBezTo>
                      <a:pt x="736" y="233"/>
                      <a:pt x="730" y="227"/>
                      <a:pt x="730" y="219"/>
                    </a:cubicBezTo>
                    <a:cubicBezTo>
                      <a:pt x="730" y="206"/>
                      <a:pt x="730" y="206"/>
                      <a:pt x="730" y="206"/>
                    </a:cubicBezTo>
                    <a:cubicBezTo>
                      <a:pt x="730" y="199"/>
                      <a:pt x="736" y="192"/>
                      <a:pt x="744" y="192"/>
                    </a:cubicBezTo>
                    <a:cubicBezTo>
                      <a:pt x="923" y="192"/>
                      <a:pt x="923" y="192"/>
                      <a:pt x="923" y="192"/>
                    </a:cubicBezTo>
                    <a:cubicBezTo>
                      <a:pt x="931" y="192"/>
                      <a:pt x="937" y="199"/>
                      <a:pt x="937" y="206"/>
                    </a:cubicBezTo>
                    <a:lnTo>
                      <a:pt x="937" y="219"/>
                    </a:lnTo>
                    <a:close/>
                    <a:moveTo>
                      <a:pt x="120" y="170"/>
                    </a:moveTo>
                    <a:cubicBezTo>
                      <a:pt x="23" y="170"/>
                      <a:pt x="23" y="170"/>
                      <a:pt x="23" y="170"/>
                    </a:cubicBezTo>
                    <a:cubicBezTo>
                      <a:pt x="11" y="170"/>
                      <a:pt x="2" y="179"/>
                      <a:pt x="2" y="191"/>
                    </a:cubicBezTo>
                    <a:cubicBezTo>
                      <a:pt x="2" y="528"/>
                      <a:pt x="2" y="528"/>
                      <a:pt x="2" y="528"/>
                    </a:cubicBezTo>
                    <a:cubicBezTo>
                      <a:pt x="2" y="540"/>
                      <a:pt x="11" y="550"/>
                      <a:pt x="23" y="550"/>
                    </a:cubicBezTo>
                    <a:cubicBezTo>
                      <a:pt x="120" y="550"/>
                      <a:pt x="120" y="550"/>
                      <a:pt x="120" y="550"/>
                    </a:cubicBezTo>
                    <a:cubicBezTo>
                      <a:pt x="132" y="550"/>
                      <a:pt x="142" y="540"/>
                      <a:pt x="142" y="528"/>
                    </a:cubicBezTo>
                    <a:cubicBezTo>
                      <a:pt x="142" y="191"/>
                      <a:pt x="142" y="191"/>
                      <a:pt x="142" y="191"/>
                    </a:cubicBezTo>
                    <a:cubicBezTo>
                      <a:pt x="142" y="179"/>
                      <a:pt x="132" y="170"/>
                      <a:pt x="120" y="170"/>
                    </a:cubicBezTo>
                    <a:close/>
                    <a:moveTo>
                      <a:pt x="93" y="417"/>
                    </a:moveTo>
                    <a:cubicBezTo>
                      <a:pt x="93" y="424"/>
                      <a:pt x="87" y="431"/>
                      <a:pt x="80" y="431"/>
                    </a:cubicBezTo>
                    <a:cubicBezTo>
                      <a:pt x="67" y="431"/>
                      <a:pt x="67" y="431"/>
                      <a:pt x="67" y="431"/>
                    </a:cubicBezTo>
                    <a:cubicBezTo>
                      <a:pt x="59" y="431"/>
                      <a:pt x="53" y="424"/>
                      <a:pt x="53" y="417"/>
                    </a:cubicBezTo>
                    <a:cubicBezTo>
                      <a:pt x="53" y="312"/>
                      <a:pt x="53" y="312"/>
                      <a:pt x="53" y="312"/>
                    </a:cubicBezTo>
                    <a:cubicBezTo>
                      <a:pt x="53" y="304"/>
                      <a:pt x="59" y="298"/>
                      <a:pt x="67" y="298"/>
                    </a:cubicBezTo>
                    <a:cubicBezTo>
                      <a:pt x="80" y="298"/>
                      <a:pt x="80" y="298"/>
                      <a:pt x="80" y="298"/>
                    </a:cubicBezTo>
                    <a:cubicBezTo>
                      <a:pt x="87" y="298"/>
                      <a:pt x="93" y="304"/>
                      <a:pt x="93" y="312"/>
                    </a:cubicBezTo>
                    <a:lnTo>
                      <a:pt x="93" y="417"/>
                    </a:lnTo>
                    <a:close/>
                    <a:moveTo>
                      <a:pt x="1026" y="465"/>
                    </a:moveTo>
                    <a:cubicBezTo>
                      <a:pt x="177" y="465"/>
                      <a:pt x="177" y="465"/>
                      <a:pt x="177" y="465"/>
                    </a:cubicBezTo>
                    <a:cubicBezTo>
                      <a:pt x="165" y="465"/>
                      <a:pt x="155" y="474"/>
                      <a:pt x="155" y="486"/>
                    </a:cubicBezTo>
                    <a:cubicBezTo>
                      <a:pt x="155" y="528"/>
                      <a:pt x="155" y="528"/>
                      <a:pt x="155" y="528"/>
                    </a:cubicBezTo>
                    <a:cubicBezTo>
                      <a:pt x="155" y="540"/>
                      <a:pt x="165" y="550"/>
                      <a:pt x="177" y="550"/>
                    </a:cubicBezTo>
                    <a:cubicBezTo>
                      <a:pt x="1026" y="550"/>
                      <a:pt x="1026" y="550"/>
                      <a:pt x="1026" y="550"/>
                    </a:cubicBezTo>
                    <a:cubicBezTo>
                      <a:pt x="1038" y="550"/>
                      <a:pt x="1047" y="540"/>
                      <a:pt x="1047" y="528"/>
                    </a:cubicBezTo>
                    <a:cubicBezTo>
                      <a:pt x="1047" y="486"/>
                      <a:pt x="1047" y="486"/>
                      <a:pt x="1047" y="486"/>
                    </a:cubicBezTo>
                    <a:cubicBezTo>
                      <a:pt x="1047" y="474"/>
                      <a:pt x="1038" y="465"/>
                      <a:pt x="1026" y="465"/>
                    </a:cubicBezTo>
                    <a:close/>
                    <a:moveTo>
                      <a:pt x="485" y="528"/>
                    </a:moveTo>
                    <a:cubicBezTo>
                      <a:pt x="485" y="534"/>
                      <a:pt x="480" y="538"/>
                      <a:pt x="474" y="538"/>
                    </a:cubicBezTo>
                    <a:cubicBezTo>
                      <a:pt x="469" y="538"/>
                      <a:pt x="469" y="538"/>
                      <a:pt x="469" y="538"/>
                    </a:cubicBezTo>
                    <a:cubicBezTo>
                      <a:pt x="463" y="538"/>
                      <a:pt x="458" y="534"/>
                      <a:pt x="458" y="528"/>
                    </a:cubicBezTo>
                    <a:cubicBezTo>
                      <a:pt x="458" y="522"/>
                      <a:pt x="458" y="522"/>
                      <a:pt x="458" y="522"/>
                    </a:cubicBezTo>
                    <a:cubicBezTo>
                      <a:pt x="458" y="516"/>
                      <a:pt x="463" y="512"/>
                      <a:pt x="469" y="512"/>
                    </a:cubicBezTo>
                    <a:cubicBezTo>
                      <a:pt x="474" y="512"/>
                      <a:pt x="474" y="512"/>
                      <a:pt x="474" y="512"/>
                    </a:cubicBezTo>
                    <a:cubicBezTo>
                      <a:pt x="480" y="512"/>
                      <a:pt x="485" y="516"/>
                      <a:pt x="485" y="522"/>
                    </a:cubicBezTo>
                    <a:lnTo>
                      <a:pt x="485" y="528"/>
                    </a:lnTo>
                    <a:close/>
                    <a:moveTo>
                      <a:pt x="485" y="493"/>
                    </a:moveTo>
                    <a:cubicBezTo>
                      <a:pt x="485" y="499"/>
                      <a:pt x="480" y="504"/>
                      <a:pt x="474" y="504"/>
                    </a:cubicBezTo>
                    <a:cubicBezTo>
                      <a:pt x="469" y="504"/>
                      <a:pt x="469" y="504"/>
                      <a:pt x="469" y="504"/>
                    </a:cubicBezTo>
                    <a:cubicBezTo>
                      <a:pt x="463" y="504"/>
                      <a:pt x="458" y="499"/>
                      <a:pt x="458" y="493"/>
                    </a:cubicBezTo>
                    <a:cubicBezTo>
                      <a:pt x="458" y="488"/>
                      <a:pt x="458" y="488"/>
                      <a:pt x="458" y="488"/>
                    </a:cubicBezTo>
                    <a:cubicBezTo>
                      <a:pt x="458" y="482"/>
                      <a:pt x="463" y="477"/>
                      <a:pt x="469" y="477"/>
                    </a:cubicBezTo>
                    <a:cubicBezTo>
                      <a:pt x="474" y="477"/>
                      <a:pt x="474" y="477"/>
                      <a:pt x="474" y="477"/>
                    </a:cubicBezTo>
                    <a:cubicBezTo>
                      <a:pt x="480" y="477"/>
                      <a:pt x="485" y="482"/>
                      <a:pt x="485" y="488"/>
                    </a:cubicBezTo>
                    <a:lnTo>
                      <a:pt x="485" y="493"/>
                    </a:lnTo>
                    <a:close/>
                    <a:moveTo>
                      <a:pt x="531" y="528"/>
                    </a:moveTo>
                    <a:cubicBezTo>
                      <a:pt x="531" y="534"/>
                      <a:pt x="526" y="538"/>
                      <a:pt x="520" y="538"/>
                    </a:cubicBezTo>
                    <a:cubicBezTo>
                      <a:pt x="515" y="538"/>
                      <a:pt x="515" y="538"/>
                      <a:pt x="515" y="538"/>
                    </a:cubicBezTo>
                    <a:cubicBezTo>
                      <a:pt x="509" y="538"/>
                      <a:pt x="504" y="534"/>
                      <a:pt x="504" y="528"/>
                    </a:cubicBezTo>
                    <a:cubicBezTo>
                      <a:pt x="504" y="522"/>
                      <a:pt x="504" y="522"/>
                      <a:pt x="504" y="522"/>
                    </a:cubicBezTo>
                    <a:cubicBezTo>
                      <a:pt x="504" y="516"/>
                      <a:pt x="509" y="512"/>
                      <a:pt x="515" y="512"/>
                    </a:cubicBezTo>
                    <a:cubicBezTo>
                      <a:pt x="520" y="512"/>
                      <a:pt x="520" y="512"/>
                      <a:pt x="520" y="512"/>
                    </a:cubicBezTo>
                    <a:cubicBezTo>
                      <a:pt x="526" y="512"/>
                      <a:pt x="531" y="516"/>
                      <a:pt x="531" y="522"/>
                    </a:cubicBezTo>
                    <a:lnTo>
                      <a:pt x="531" y="528"/>
                    </a:lnTo>
                    <a:close/>
                    <a:moveTo>
                      <a:pt x="531" y="493"/>
                    </a:moveTo>
                    <a:cubicBezTo>
                      <a:pt x="531" y="499"/>
                      <a:pt x="526" y="504"/>
                      <a:pt x="520" y="504"/>
                    </a:cubicBezTo>
                    <a:cubicBezTo>
                      <a:pt x="515" y="504"/>
                      <a:pt x="515" y="504"/>
                      <a:pt x="515" y="504"/>
                    </a:cubicBezTo>
                    <a:cubicBezTo>
                      <a:pt x="509" y="504"/>
                      <a:pt x="504" y="499"/>
                      <a:pt x="504" y="493"/>
                    </a:cubicBezTo>
                    <a:cubicBezTo>
                      <a:pt x="504" y="488"/>
                      <a:pt x="504" y="488"/>
                      <a:pt x="504" y="488"/>
                    </a:cubicBezTo>
                    <a:cubicBezTo>
                      <a:pt x="504" y="482"/>
                      <a:pt x="509" y="477"/>
                      <a:pt x="515" y="477"/>
                    </a:cubicBezTo>
                    <a:cubicBezTo>
                      <a:pt x="520" y="477"/>
                      <a:pt x="520" y="477"/>
                      <a:pt x="520" y="477"/>
                    </a:cubicBezTo>
                    <a:cubicBezTo>
                      <a:pt x="526" y="477"/>
                      <a:pt x="531" y="482"/>
                      <a:pt x="531" y="488"/>
                    </a:cubicBezTo>
                    <a:lnTo>
                      <a:pt x="531" y="493"/>
                    </a:lnTo>
                    <a:close/>
                    <a:moveTo>
                      <a:pt x="577" y="528"/>
                    </a:moveTo>
                    <a:cubicBezTo>
                      <a:pt x="577" y="534"/>
                      <a:pt x="572" y="538"/>
                      <a:pt x="566" y="538"/>
                    </a:cubicBezTo>
                    <a:cubicBezTo>
                      <a:pt x="561" y="538"/>
                      <a:pt x="561" y="538"/>
                      <a:pt x="561" y="538"/>
                    </a:cubicBezTo>
                    <a:cubicBezTo>
                      <a:pt x="555" y="538"/>
                      <a:pt x="550" y="534"/>
                      <a:pt x="550" y="528"/>
                    </a:cubicBezTo>
                    <a:cubicBezTo>
                      <a:pt x="550" y="522"/>
                      <a:pt x="550" y="522"/>
                      <a:pt x="550" y="522"/>
                    </a:cubicBezTo>
                    <a:cubicBezTo>
                      <a:pt x="550" y="516"/>
                      <a:pt x="555" y="512"/>
                      <a:pt x="561" y="512"/>
                    </a:cubicBezTo>
                    <a:cubicBezTo>
                      <a:pt x="566" y="512"/>
                      <a:pt x="566" y="512"/>
                      <a:pt x="566" y="512"/>
                    </a:cubicBezTo>
                    <a:cubicBezTo>
                      <a:pt x="572" y="512"/>
                      <a:pt x="577" y="516"/>
                      <a:pt x="577" y="522"/>
                    </a:cubicBezTo>
                    <a:lnTo>
                      <a:pt x="577" y="528"/>
                    </a:lnTo>
                    <a:close/>
                    <a:moveTo>
                      <a:pt x="577" y="493"/>
                    </a:moveTo>
                    <a:cubicBezTo>
                      <a:pt x="577" y="499"/>
                      <a:pt x="572" y="504"/>
                      <a:pt x="566" y="504"/>
                    </a:cubicBezTo>
                    <a:cubicBezTo>
                      <a:pt x="561" y="504"/>
                      <a:pt x="561" y="504"/>
                      <a:pt x="561" y="504"/>
                    </a:cubicBezTo>
                    <a:cubicBezTo>
                      <a:pt x="555" y="504"/>
                      <a:pt x="550" y="499"/>
                      <a:pt x="550" y="493"/>
                    </a:cubicBezTo>
                    <a:cubicBezTo>
                      <a:pt x="550" y="488"/>
                      <a:pt x="550" y="488"/>
                      <a:pt x="550" y="488"/>
                    </a:cubicBezTo>
                    <a:cubicBezTo>
                      <a:pt x="550" y="482"/>
                      <a:pt x="555" y="477"/>
                      <a:pt x="561" y="477"/>
                    </a:cubicBezTo>
                    <a:cubicBezTo>
                      <a:pt x="566" y="477"/>
                      <a:pt x="566" y="477"/>
                      <a:pt x="566" y="477"/>
                    </a:cubicBezTo>
                    <a:cubicBezTo>
                      <a:pt x="572" y="477"/>
                      <a:pt x="577" y="482"/>
                      <a:pt x="577" y="488"/>
                    </a:cubicBezTo>
                    <a:lnTo>
                      <a:pt x="577" y="493"/>
                    </a:lnTo>
                    <a:close/>
                    <a:moveTo>
                      <a:pt x="623" y="528"/>
                    </a:moveTo>
                    <a:cubicBezTo>
                      <a:pt x="623" y="534"/>
                      <a:pt x="618" y="538"/>
                      <a:pt x="612" y="538"/>
                    </a:cubicBezTo>
                    <a:cubicBezTo>
                      <a:pt x="607" y="538"/>
                      <a:pt x="607" y="538"/>
                      <a:pt x="607" y="538"/>
                    </a:cubicBezTo>
                    <a:cubicBezTo>
                      <a:pt x="601" y="538"/>
                      <a:pt x="597" y="534"/>
                      <a:pt x="597" y="528"/>
                    </a:cubicBezTo>
                    <a:cubicBezTo>
                      <a:pt x="597" y="522"/>
                      <a:pt x="597" y="522"/>
                      <a:pt x="597" y="522"/>
                    </a:cubicBezTo>
                    <a:cubicBezTo>
                      <a:pt x="597" y="516"/>
                      <a:pt x="601" y="512"/>
                      <a:pt x="607" y="512"/>
                    </a:cubicBezTo>
                    <a:cubicBezTo>
                      <a:pt x="612" y="512"/>
                      <a:pt x="612" y="512"/>
                      <a:pt x="612" y="512"/>
                    </a:cubicBezTo>
                    <a:cubicBezTo>
                      <a:pt x="618" y="512"/>
                      <a:pt x="623" y="516"/>
                      <a:pt x="623" y="522"/>
                    </a:cubicBezTo>
                    <a:lnTo>
                      <a:pt x="623" y="528"/>
                    </a:lnTo>
                    <a:close/>
                    <a:moveTo>
                      <a:pt x="623" y="493"/>
                    </a:moveTo>
                    <a:cubicBezTo>
                      <a:pt x="623" y="499"/>
                      <a:pt x="618" y="504"/>
                      <a:pt x="612" y="504"/>
                    </a:cubicBezTo>
                    <a:cubicBezTo>
                      <a:pt x="607" y="504"/>
                      <a:pt x="607" y="504"/>
                      <a:pt x="607" y="504"/>
                    </a:cubicBezTo>
                    <a:cubicBezTo>
                      <a:pt x="601" y="504"/>
                      <a:pt x="597" y="499"/>
                      <a:pt x="597" y="493"/>
                    </a:cubicBezTo>
                    <a:cubicBezTo>
                      <a:pt x="597" y="488"/>
                      <a:pt x="597" y="488"/>
                      <a:pt x="597" y="488"/>
                    </a:cubicBezTo>
                    <a:cubicBezTo>
                      <a:pt x="597" y="482"/>
                      <a:pt x="601" y="477"/>
                      <a:pt x="607" y="477"/>
                    </a:cubicBezTo>
                    <a:cubicBezTo>
                      <a:pt x="612" y="477"/>
                      <a:pt x="612" y="477"/>
                      <a:pt x="612" y="477"/>
                    </a:cubicBezTo>
                    <a:cubicBezTo>
                      <a:pt x="618" y="477"/>
                      <a:pt x="623" y="482"/>
                      <a:pt x="623" y="488"/>
                    </a:cubicBezTo>
                    <a:lnTo>
                      <a:pt x="623" y="493"/>
                    </a:lnTo>
                    <a:close/>
                    <a:moveTo>
                      <a:pt x="669" y="528"/>
                    </a:moveTo>
                    <a:cubicBezTo>
                      <a:pt x="669" y="534"/>
                      <a:pt x="665" y="538"/>
                      <a:pt x="659" y="538"/>
                    </a:cubicBezTo>
                    <a:cubicBezTo>
                      <a:pt x="653" y="538"/>
                      <a:pt x="653" y="538"/>
                      <a:pt x="653" y="538"/>
                    </a:cubicBezTo>
                    <a:cubicBezTo>
                      <a:pt x="648" y="538"/>
                      <a:pt x="643" y="534"/>
                      <a:pt x="643" y="528"/>
                    </a:cubicBezTo>
                    <a:cubicBezTo>
                      <a:pt x="643" y="522"/>
                      <a:pt x="643" y="522"/>
                      <a:pt x="643" y="522"/>
                    </a:cubicBezTo>
                    <a:cubicBezTo>
                      <a:pt x="643" y="516"/>
                      <a:pt x="648" y="512"/>
                      <a:pt x="653" y="512"/>
                    </a:cubicBezTo>
                    <a:cubicBezTo>
                      <a:pt x="659" y="512"/>
                      <a:pt x="659" y="512"/>
                      <a:pt x="659" y="512"/>
                    </a:cubicBezTo>
                    <a:cubicBezTo>
                      <a:pt x="665" y="512"/>
                      <a:pt x="669" y="516"/>
                      <a:pt x="669" y="522"/>
                    </a:cubicBezTo>
                    <a:lnTo>
                      <a:pt x="669" y="528"/>
                    </a:lnTo>
                    <a:close/>
                    <a:moveTo>
                      <a:pt x="669" y="493"/>
                    </a:moveTo>
                    <a:cubicBezTo>
                      <a:pt x="669" y="499"/>
                      <a:pt x="665" y="504"/>
                      <a:pt x="659" y="504"/>
                    </a:cubicBezTo>
                    <a:cubicBezTo>
                      <a:pt x="653" y="504"/>
                      <a:pt x="653" y="504"/>
                      <a:pt x="653" y="504"/>
                    </a:cubicBezTo>
                    <a:cubicBezTo>
                      <a:pt x="648" y="504"/>
                      <a:pt x="643" y="499"/>
                      <a:pt x="643" y="493"/>
                    </a:cubicBezTo>
                    <a:cubicBezTo>
                      <a:pt x="643" y="488"/>
                      <a:pt x="643" y="488"/>
                      <a:pt x="643" y="488"/>
                    </a:cubicBezTo>
                    <a:cubicBezTo>
                      <a:pt x="643" y="482"/>
                      <a:pt x="648" y="477"/>
                      <a:pt x="653" y="477"/>
                    </a:cubicBezTo>
                    <a:cubicBezTo>
                      <a:pt x="659" y="477"/>
                      <a:pt x="659" y="477"/>
                      <a:pt x="659" y="477"/>
                    </a:cubicBezTo>
                    <a:cubicBezTo>
                      <a:pt x="665" y="477"/>
                      <a:pt x="669" y="482"/>
                      <a:pt x="669" y="488"/>
                    </a:cubicBezTo>
                    <a:lnTo>
                      <a:pt x="669" y="493"/>
                    </a:lnTo>
                    <a:close/>
                    <a:moveTo>
                      <a:pt x="937" y="514"/>
                    </a:moveTo>
                    <a:cubicBezTo>
                      <a:pt x="937" y="522"/>
                      <a:pt x="931" y="528"/>
                      <a:pt x="923" y="528"/>
                    </a:cubicBezTo>
                    <a:cubicBezTo>
                      <a:pt x="744" y="528"/>
                      <a:pt x="744" y="528"/>
                      <a:pt x="744" y="528"/>
                    </a:cubicBezTo>
                    <a:cubicBezTo>
                      <a:pt x="736" y="528"/>
                      <a:pt x="730" y="522"/>
                      <a:pt x="730" y="514"/>
                    </a:cubicBezTo>
                    <a:cubicBezTo>
                      <a:pt x="730" y="501"/>
                      <a:pt x="730" y="501"/>
                      <a:pt x="730" y="501"/>
                    </a:cubicBezTo>
                    <a:cubicBezTo>
                      <a:pt x="730" y="494"/>
                      <a:pt x="736" y="487"/>
                      <a:pt x="744" y="487"/>
                    </a:cubicBezTo>
                    <a:cubicBezTo>
                      <a:pt x="923" y="487"/>
                      <a:pt x="923" y="487"/>
                      <a:pt x="923" y="487"/>
                    </a:cubicBezTo>
                    <a:cubicBezTo>
                      <a:pt x="931" y="487"/>
                      <a:pt x="937" y="494"/>
                      <a:pt x="937" y="501"/>
                    </a:cubicBezTo>
                    <a:lnTo>
                      <a:pt x="937" y="514"/>
                    </a:lnTo>
                    <a:close/>
                    <a:moveTo>
                      <a:pt x="1026" y="366"/>
                    </a:moveTo>
                    <a:cubicBezTo>
                      <a:pt x="177" y="366"/>
                      <a:pt x="177" y="366"/>
                      <a:pt x="177" y="366"/>
                    </a:cubicBezTo>
                    <a:cubicBezTo>
                      <a:pt x="165" y="366"/>
                      <a:pt x="155" y="376"/>
                      <a:pt x="155" y="388"/>
                    </a:cubicBezTo>
                    <a:cubicBezTo>
                      <a:pt x="155" y="430"/>
                      <a:pt x="155" y="430"/>
                      <a:pt x="155" y="430"/>
                    </a:cubicBezTo>
                    <a:cubicBezTo>
                      <a:pt x="155" y="441"/>
                      <a:pt x="165" y="451"/>
                      <a:pt x="177" y="451"/>
                    </a:cubicBezTo>
                    <a:cubicBezTo>
                      <a:pt x="1026" y="451"/>
                      <a:pt x="1026" y="451"/>
                      <a:pt x="1026" y="451"/>
                    </a:cubicBezTo>
                    <a:cubicBezTo>
                      <a:pt x="1038" y="451"/>
                      <a:pt x="1047" y="441"/>
                      <a:pt x="1047" y="430"/>
                    </a:cubicBezTo>
                    <a:cubicBezTo>
                      <a:pt x="1047" y="388"/>
                      <a:pt x="1047" y="388"/>
                      <a:pt x="1047" y="388"/>
                    </a:cubicBezTo>
                    <a:cubicBezTo>
                      <a:pt x="1047" y="376"/>
                      <a:pt x="1038" y="366"/>
                      <a:pt x="1026" y="366"/>
                    </a:cubicBezTo>
                    <a:close/>
                    <a:moveTo>
                      <a:pt x="485" y="430"/>
                    </a:moveTo>
                    <a:cubicBezTo>
                      <a:pt x="485" y="435"/>
                      <a:pt x="480" y="440"/>
                      <a:pt x="474" y="440"/>
                    </a:cubicBezTo>
                    <a:cubicBezTo>
                      <a:pt x="469" y="440"/>
                      <a:pt x="469" y="440"/>
                      <a:pt x="469" y="440"/>
                    </a:cubicBezTo>
                    <a:cubicBezTo>
                      <a:pt x="463" y="440"/>
                      <a:pt x="458" y="435"/>
                      <a:pt x="458" y="430"/>
                    </a:cubicBezTo>
                    <a:cubicBezTo>
                      <a:pt x="458" y="424"/>
                      <a:pt x="458" y="424"/>
                      <a:pt x="458" y="424"/>
                    </a:cubicBezTo>
                    <a:cubicBezTo>
                      <a:pt x="458" y="418"/>
                      <a:pt x="463" y="413"/>
                      <a:pt x="469" y="413"/>
                    </a:cubicBezTo>
                    <a:cubicBezTo>
                      <a:pt x="474" y="413"/>
                      <a:pt x="474" y="413"/>
                      <a:pt x="474" y="413"/>
                    </a:cubicBezTo>
                    <a:cubicBezTo>
                      <a:pt x="480" y="413"/>
                      <a:pt x="485" y="418"/>
                      <a:pt x="485" y="424"/>
                    </a:cubicBezTo>
                    <a:lnTo>
                      <a:pt x="485" y="430"/>
                    </a:lnTo>
                    <a:close/>
                    <a:moveTo>
                      <a:pt x="485" y="395"/>
                    </a:moveTo>
                    <a:cubicBezTo>
                      <a:pt x="485" y="401"/>
                      <a:pt x="480" y="406"/>
                      <a:pt x="474" y="406"/>
                    </a:cubicBezTo>
                    <a:cubicBezTo>
                      <a:pt x="469" y="406"/>
                      <a:pt x="469" y="406"/>
                      <a:pt x="469" y="406"/>
                    </a:cubicBezTo>
                    <a:cubicBezTo>
                      <a:pt x="463" y="406"/>
                      <a:pt x="458" y="401"/>
                      <a:pt x="458" y="395"/>
                    </a:cubicBezTo>
                    <a:cubicBezTo>
                      <a:pt x="458" y="389"/>
                      <a:pt x="458" y="389"/>
                      <a:pt x="458" y="389"/>
                    </a:cubicBezTo>
                    <a:cubicBezTo>
                      <a:pt x="458" y="384"/>
                      <a:pt x="463" y="379"/>
                      <a:pt x="469" y="379"/>
                    </a:cubicBezTo>
                    <a:cubicBezTo>
                      <a:pt x="474" y="379"/>
                      <a:pt x="474" y="379"/>
                      <a:pt x="474" y="379"/>
                    </a:cubicBezTo>
                    <a:cubicBezTo>
                      <a:pt x="480" y="379"/>
                      <a:pt x="485" y="384"/>
                      <a:pt x="485" y="389"/>
                    </a:cubicBezTo>
                    <a:lnTo>
                      <a:pt x="485" y="395"/>
                    </a:lnTo>
                    <a:close/>
                    <a:moveTo>
                      <a:pt x="531" y="430"/>
                    </a:moveTo>
                    <a:cubicBezTo>
                      <a:pt x="531" y="435"/>
                      <a:pt x="526" y="440"/>
                      <a:pt x="520" y="440"/>
                    </a:cubicBezTo>
                    <a:cubicBezTo>
                      <a:pt x="515" y="440"/>
                      <a:pt x="515" y="440"/>
                      <a:pt x="515" y="440"/>
                    </a:cubicBezTo>
                    <a:cubicBezTo>
                      <a:pt x="509" y="440"/>
                      <a:pt x="504" y="435"/>
                      <a:pt x="504" y="430"/>
                    </a:cubicBezTo>
                    <a:cubicBezTo>
                      <a:pt x="504" y="424"/>
                      <a:pt x="504" y="424"/>
                      <a:pt x="504" y="424"/>
                    </a:cubicBezTo>
                    <a:cubicBezTo>
                      <a:pt x="504" y="418"/>
                      <a:pt x="509" y="413"/>
                      <a:pt x="515" y="413"/>
                    </a:cubicBezTo>
                    <a:cubicBezTo>
                      <a:pt x="520" y="413"/>
                      <a:pt x="520" y="413"/>
                      <a:pt x="520" y="413"/>
                    </a:cubicBezTo>
                    <a:cubicBezTo>
                      <a:pt x="526" y="413"/>
                      <a:pt x="531" y="418"/>
                      <a:pt x="531" y="424"/>
                    </a:cubicBezTo>
                    <a:lnTo>
                      <a:pt x="531" y="430"/>
                    </a:lnTo>
                    <a:close/>
                    <a:moveTo>
                      <a:pt x="531" y="395"/>
                    </a:moveTo>
                    <a:cubicBezTo>
                      <a:pt x="531" y="401"/>
                      <a:pt x="526" y="406"/>
                      <a:pt x="520" y="406"/>
                    </a:cubicBezTo>
                    <a:cubicBezTo>
                      <a:pt x="515" y="406"/>
                      <a:pt x="515" y="406"/>
                      <a:pt x="515" y="406"/>
                    </a:cubicBezTo>
                    <a:cubicBezTo>
                      <a:pt x="509" y="406"/>
                      <a:pt x="504" y="401"/>
                      <a:pt x="504" y="395"/>
                    </a:cubicBezTo>
                    <a:cubicBezTo>
                      <a:pt x="504" y="389"/>
                      <a:pt x="504" y="389"/>
                      <a:pt x="504" y="389"/>
                    </a:cubicBezTo>
                    <a:cubicBezTo>
                      <a:pt x="504" y="384"/>
                      <a:pt x="509" y="379"/>
                      <a:pt x="515" y="379"/>
                    </a:cubicBezTo>
                    <a:cubicBezTo>
                      <a:pt x="520" y="379"/>
                      <a:pt x="520" y="379"/>
                      <a:pt x="520" y="379"/>
                    </a:cubicBezTo>
                    <a:cubicBezTo>
                      <a:pt x="526" y="379"/>
                      <a:pt x="531" y="384"/>
                      <a:pt x="531" y="389"/>
                    </a:cubicBezTo>
                    <a:lnTo>
                      <a:pt x="531" y="395"/>
                    </a:lnTo>
                    <a:close/>
                    <a:moveTo>
                      <a:pt x="577" y="430"/>
                    </a:moveTo>
                    <a:cubicBezTo>
                      <a:pt x="577" y="435"/>
                      <a:pt x="572" y="440"/>
                      <a:pt x="566" y="440"/>
                    </a:cubicBezTo>
                    <a:cubicBezTo>
                      <a:pt x="561" y="440"/>
                      <a:pt x="561" y="440"/>
                      <a:pt x="561" y="440"/>
                    </a:cubicBezTo>
                    <a:cubicBezTo>
                      <a:pt x="555" y="440"/>
                      <a:pt x="550" y="435"/>
                      <a:pt x="550" y="430"/>
                    </a:cubicBezTo>
                    <a:cubicBezTo>
                      <a:pt x="550" y="424"/>
                      <a:pt x="550" y="424"/>
                      <a:pt x="550" y="424"/>
                    </a:cubicBezTo>
                    <a:cubicBezTo>
                      <a:pt x="550" y="418"/>
                      <a:pt x="555" y="413"/>
                      <a:pt x="561" y="413"/>
                    </a:cubicBezTo>
                    <a:cubicBezTo>
                      <a:pt x="566" y="413"/>
                      <a:pt x="566" y="413"/>
                      <a:pt x="566" y="413"/>
                    </a:cubicBezTo>
                    <a:cubicBezTo>
                      <a:pt x="572" y="413"/>
                      <a:pt x="577" y="418"/>
                      <a:pt x="577" y="424"/>
                    </a:cubicBezTo>
                    <a:lnTo>
                      <a:pt x="577" y="430"/>
                    </a:lnTo>
                    <a:close/>
                    <a:moveTo>
                      <a:pt x="577" y="395"/>
                    </a:moveTo>
                    <a:cubicBezTo>
                      <a:pt x="577" y="401"/>
                      <a:pt x="572" y="406"/>
                      <a:pt x="566" y="406"/>
                    </a:cubicBezTo>
                    <a:cubicBezTo>
                      <a:pt x="561" y="406"/>
                      <a:pt x="561" y="406"/>
                      <a:pt x="561" y="406"/>
                    </a:cubicBezTo>
                    <a:cubicBezTo>
                      <a:pt x="555" y="406"/>
                      <a:pt x="550" y="401"/>
                      <a:pt x="550" y="395"/>
                    </a:cubicBezTo>
                    <a:cubicBezTo>
                      <a:pt x="550" y="389"/>
                      <a:pt x="550" y="389"/>
                      <a:pt x="550" y="389"/>
                    </a:cubicBezTo>
                    <a:cubicBezTo>
                      <a:pt x="550" y="384"/>
                      <a:pt x="555" y="379"/>
                      <a:pt x="561" y="379"/>
                    </a:cubicBezTo>
                    <a:cubicBezTo>
                      <a:pt x="566" y="379"/>
                      <a:pt x="566" y="379"/>
                      <a:pt x="566" y="379"/>
                    </a:cubicBezTo>
                    <a:cubicBezTo>
                      <a:pt x="572" y="379"/>
                      <a:pt x="577" y="384"/>
                      <a:pt x="577" y="389"/>
                    </a:cubicBezTo>
                    <a:lnTo>
                      <a:pt x="577" y="395"/>
                    </a:lnTo>
                    <a:close/>
                    <a:moveTo>
                      <a:pt x="623" y="430"/>
                    </a:moveTo>
                    <a:cubicBezTo>
                      <a:pt x="623" y="435"/>
                      <a:pt x="618" y="440"/>
                      <a:pt x="612" y="440"/>
                    </a:cubicBezTo>
                    <a:cubicBezTo>
                      <a:pt x="607" y="440"/>
                      <a:pt x="607" y="440"/>
                      <a:pt x="607" y="440"/>
                    </a:cubicBezTo>
                    <a:cubicBezTo>
                      <a:pt x="601" y="440"/>
                      <a:pt x="597" y="435"/>
                      <a:pt x="597" y="430"/>
                    </a:cubicBezTo>
                    <a:cubicBezTo>
                      <a:pt x="597" y="424"/>
                      <a:pt x="597" y="424"/>
                      <a:pt x="597" y="424"/>
                    </a:cubicBezTo>
                    <a:cubicBezTo>
                      <a:pt x="597" y="418"/>
                      <a:pt x="601" y="413"/>
                      <a:pt x="607" y="413"/>
                    </a:cubicBezTo>
                    <a:cubicBezTo>
                      <a:pt x="612" y="413"/>
                      <a:pt x="612" y="413"/>
                      <a:pt x="612" y="413"/>
                    </a:cubicBezTo>
                    <a:cubicBezTo>
                      <a:pt x="618" y="413"/>
                      <a:pt x="623" y="418"/>
                      <a:pt x="623" y="424"/>
                    </a:cubicBezTo>
                    <a:lnTo>
                      <a:pt x="623" y="430"/>
                    </a:lnTo>
                    <a:close/>
                    <a:moveTo>
                      <a:pt x="623" y="395"/>
                    </a:moveTo>
                    <a:cubicBezTo>
                      <a:pt x="623" y="401"/>
                      <a:pt x="618" y="406"/>
                      <a:pt x="612" y="406"/>
                    </a:cubicBezTo>
                    <a:cubicBezTo>
                      <a:pt x="607" y="406"/>
                      <a:pt x="607" y="406"/>
                      <a:pt x="607" y="406"/>
                    </a:cubicBezTo>
                    <a:cubicBezTo>
                      <a:pt x="601" y="406"/>
                      <a:pt x="597" y="401"/>
                      <a:pt x="597" y="395"/>
                    </a:cubicBezTo>
                    <a:cubicBezTo>
                      <a:pt x="597" y="389"/>
                      <a:pt x="597" y="389"/>
                      <a:pt x="597" y="389"/>
                    </a:cubicBezTo>
                    <a:cubicBezTo>
                      <a:pt x="597" y="384"/>
                      <a:pt x="601" y="379"/>
                      <a:pt x="607" y="379"/>
                    </a:cubicBezTo>
                    <a:cubicBezTo>
                      <a:pt x="612" y="379"/>
                      <a:pt x="612" y="379"/>
                      <a:pt x="612" y="379"/>
                    </a:cubicBezTo>
                    <a:cubicBezTo>
                      <a:pt x="618" y="379"/>
                      <a:pt x="623" y="384"/>
                      <a:pt x="623" y="389"/>
                    </a:cubicBezTo>
                    <a:lnTo>
                      <a:pt x="623" y="395"/>
                    </a:lnTo>
                    <a:close/>
                    <a:moveTo>
                      <a:pt x="669" y="430"/>
                    </a:moveTo>
                    <a:cubicBezTo>
                      <a:pt x="669" y="435"/>
                      <a:pt x="665" y="440"/>
                      <a:pt x="659" y="440"/>
                    </a:cubicBezTo>
                    <a:cubicBezTo>
                      <a:pt x="653" y="440"/>
                      <a:pt x="653" y="440"/>
                      <a:pt x="653" y="440"/>
                    </a:cubicBezTo>
                    <a:cubicBezTo>
                      <a:pt x="648" y="440"/>
                      <a:pt x="643" y="435"/>
                      <a:pt x="643" y="430"/>
                    </a:cubicBezTo>
                    <a:cubicBezTo>
                      <a:pt x="643" y="424"/>
                      <a:pt x="643" y="424"/>
                      <a:pt x="643" y="424"/>
                    </a:cubicBezTo>
                    <a:cubicBezTo>
                      <a:pt x="643" y="418"/>
                      <a:pt x="648" y="413"/>
                      <a:pt x="653" y="413"/>
                    </a:cubicBezTo>
                    <a:cubicBezTo>
                      <a:pt x="659" y="413"/>
                      <a:pt x="659" y="413"/>
                      <a:pt x="659" y="413"/>
                    </a:cubicBezTo>
                    <a:cubicBezTo>
                      <a:pt x="665" y="413"/>
                      <a:pt x="669" y="418"/>
                      <a:pt x="669" y="424"/>
                    </a:cubicBezTo>
                    <a:lnTo>
                      <a:pt x="669" y="430"/>
                    </a:lnTo>
                    <a:close/>
                    <a:moveTo>
                      <a:pt x="669" y="395"/>
                    </a:moveTo>
                    <a:cubicBezTo>
                      <a:pt x="669" y="401"/>
                      <a:pt x="665" y="406"/>
                      <a:pt x="659" y="406"/>
                    </a:cubicBezTo>
                    <a:cubicBezTo>
                      <a:pt x="653" y="406"/>
                      <a:pt x="653" y="406"/>
                      <a:pt x="653" y="406"/>
                    </a:cubicBezTo>
                    <a:cubicBezTo>
                      <a:pt x="648" y="406"/>
                      <a:pt x="643" y="401"/>
                      <a:pt x="643" y="395"/>
                    </a:cubicBezTo>
                    <a:cubicBezTo>
                      <a:pt x="643" y="389"/>
                      <a:pt x="643" y="389"/>
                      <a:pt x="643" y="389"/>
                    </a:cubicBezTo>
                    <a:cubicBezTo>
                      <a:pt x="643" y="384"/>
                      <a:pt x="648" y="379"/>
                      <a:pt x="653" y="379"/>
                    </a:cubicBezTo>
                    <a:cubicBezTo>
                      <a:pt x="659" y="379"/>
                      <a:pt x="659" y="379"/>
                      <a:pt x="659" y="379"/>
                    </a:cubicBezTo>
                    <a:cubicBezTo>
                      <a:pt x="665" y="379"/>
                      <a:pt x="669" y="384"/>
                      <a:pt x="669" y="389"/>
                    </a:cubicBezTo>
                    <a:lnTo>
                      <a:pt x="669" y="395"/>
                    </a:lnTo>
                    <a:close/>
                    <a:moveTo>
                      <a:pt x="937" y="416"/>
                    </a:moveTo>
                    <a:cubicBezTo>
                      <a:pt x="937" y="424"/>
                      <a:pt x="931" y="430"/>
                      <a:pt x="923" y="430"/>
                    </a:cubicBezTo>
                    <a:cubicBezTo>
                      <a:pt x="744" y="430"/>
                      <a:pt x="744" y="430"/>
                      <a:pt x="744" y="430"/>
                    </a:cubicBezTo>
                    <a:cubicBezTo>
                      <a:pt x="736" y="430"/>
                      <a:pt x="730" y="424"/>
                      <a:pt x="730" y="416"/>
                    </a:cubicBezTo>
                    <a:cubicBezTo>
                      <a:pt x="730" y="403"/>
                      <a:pt x="730" y="403"/>
                      <a:pt x="730" y="403"/>
                    </a:cubicBezTo>
                    <a:cubicBezTo>
                      <a:pt x="730" y="395"/>
                      <a:pt x="736" y="389"/>
                      <a:pt x="744" y="389"/>
                    </a:cubicBezTo>
                    <a:cubicBezTo>
                      <a:pt x="923" y="389"/>
                      <a:pt x="923" y="389"/>
                      <a:pt x="923" y="389"/>
                    </a:cubicBezTo>
                    <a:cubicBezTo>
                      <a:pt x="931" y="389"/>
                      <a:pt x="937" y="395"/>
                      <a:pt x="937" y="403"/>
                    </a:cubicBezTo>
                    <a:lnTo>
                      <a:pt x="937" y="416"/>
                    </a:lnTo>
                    <a:close/>
                    <a:moveTo>
                      <a:pt x="1026" y="268"/>
                    </a:moveTo>
                    <a:cubicBezTo>
                      <a:pt x="177" y="268"/>
                      <a:pt x="177" y="268"/>
                      <a:pt x="177" y="268"/>
                    </a:cubicBezTo>
                    <a:cubicBezTo>
                      <a:pt x="165" y="268"/>
                      <a:pt x="155" y="278"/>
                      <a:pt x="155" y="289"/>
                    </a:cubicBezTo>
                    <a:cubicBezTo>
                      <a:pt x="155" y="331"/>
                      <a:pt x="155" y="331"/>
                      <a:pt x="155" y="331"/>
                    </a:cubicBezTo>
                    <a:cubicBezTo>
                      <a:pt x="155" y="343"/>
                      <a:pt x="165" y="353"/>
                      <a:pt x="177" y="353"/>
                    </a:cubicBezTo>
                    <a:cubicBezTo>
                      <a:pt x="1026" y="353"/>
                      <a:pt x="1026" y="353"/>
                      <a:pt x="1026" y="353"/>
                    </a:cubicBezTo>
                    <a:cubicBezTo>
                      <a:pt x="1038" y="353"/>
                      <a:pt x="1047" y="343"/>
                      <a:pt x="1047" y="331"/>
                    </a:cubicBezTo>
                    <a:cubicBezTo>
                      <a:pt x="1047" y="289"/>
                      <a:pt x="1047" y="289"/>
                      <a:pt x="1047" y="289"/>
                    </a:cubicBezTo>
                    <a:cubicBezTo>
                      <a:pt x="1047" y="278"/>
                      <a:pt x="1038" y="268"/>
                      <a:pt x="1026" y="268"/>
                    </a:cubicBezTo>
                    <a:close/>
                    <a:moveTo>
                      <a:pt x="485" y="331"/>
                    </a:moveTo>
                    <a:cubicBezTo>
                      <a:pt x="485" y="337"/>
                      <a:pt x="480" y="342"/>
                      <a:pt x="474" y="342"/>
                    </a:cubicBezTo>
                    <a:cubicBezTo>
                      <a:pt x="469" y="342"/>
                      <a:pt x="469" y="342"/>
                      <a:pt x="469" y="342"/>
                    </a:cubicBezTo>
                    <a:cubicBezTo>
                      <a:pt x="463" y="342"/>
                      <a:pt x="458" y="337"/>
                      <a:pt x="458" y="331"/>
                    </a:cubicBezTo>
                    <a:cubicBezTo>
                      <a:pt x="458" y="326"/>
                      <a:pt x="458" y="326"/>
                      <a:pt x="458" y="326"/>
                    </a:cubicBezTo>
                    <a:cubicBezTo>
                      <a:pt x="458" y="320"/>
                      <a:pt x="463" y="315"/>
                      <a:pt x="469" y="315"/>
                    </a:cubicBezTo>
                    <a:cubicBezTo>
                      <a:pt x="474" y="315"/>
                      <a:pt x="474" y="315"/>
                      <a:pt x="474" y="315"/>
                    </a:cubicBezTo>
                    <a:cubicBezTo>
                      <a:pt x="480" y="315"/>
                      <a:pt x="485" y="320"/>
                      <a:pt x="485" y="326"/>
                    </a:cubicBezTo>
                    <a:lnTo>
                      <a:pt x="485" y="331"/>
                    </a:lnTo>
                    <a:close/>
                    <a:moveTo>
                      <a:pt x="485" y="297"/>
                    </a:moveTo>
                    <a:cubicBezTo>
                      <a:pt x="485" y="303"/>
                      <a:pt x="480" y="307"/>
                      <a:pt x="474" y="307"/>
                    </a:cubicBezTo>
                    <a:cubicBezTo>
                      <a:pt x="469" y="307"/>
                      <a:pt x="469" y="307"/>
                      <a:pt x="469" y="307"/>
                    </a:cubicBezTo>
                    <a:cubicBezTo>
                      <a:pt x="463" y="307"/>
                      <a:pt x="458" y="303"/>
                      <a:pt x="458" y="297"/>
                    </a:cubicBezTo>
                    <a:cubicBezTo>
                      <a:pt x="458" y="291"/>
                      <a:pt x="458" y="291"/>
                      <a:pt x="458" y="291"/>
                    </a:cubicBezTo>
                    <a:cubicBezTo>
                      <a:pt x="458" y="285"/>
                      <a:pt x="463" y="280"/>
                      <a:pt x="469" y="280"/>
                    </a:cubicBezTo>
                    <a:cubicBezTo>
                      <a:pt x="474" y="280"/>
                      <a:pt x="474" y="280"/>
                      <a:pt x="474" y="280"/>
                    </a:cubicBezTo>
                    <a:cubicBezTo>
                      <a:pt x="480" y="280"/>
                      <a:pt x="485" y="285"/>
                      <a:pt x="485" y="291"/>
                    </a:cubicBezTo>
                    <a:lnTo>
                      <a:pt x="485" y="297"/>
                    </a:lnTo>
                    <a:close/>
                    <a:moveTo>
                      <a:pt x="531" y="331"/>
                    </a:moveTo>
                    <a:cubicBezTo>
                      <a:pt x="531" y="337"/>
                      <a:pt x="526" y="342"/>
                      <a:pt x="520" y="342"/>
                    </a:cubicBezTo>
                    <a:cubicBezTo>
                      <a:pt x="515" y="342"/>
                      <a:pt x="515" y="342"/>
                      <a:pt x="515" y="342"/>
                    </a:cubicBezTo>
                    <a:cubicBezTo>
                      <a:pt x="509" y="342"/>
                      <a:pt x="504" y="337"/>
                      <a:pt x="504" y="331"/>
                    </a:cubicBezTo>
                    <a:cubicBezTo>
                      <a:pt x="504" y="326"/>
                      <a:pt x="504" y="326"/>
                      <a:pt x="504" y="326"/>
                    </a:cubicBezTo>
                    <a:cubicBezTo>
                      <a:pt x="504" y="320"/>
                      <a:pt x="509" y="315"/>
                      <a:pt x="515" y="315"/>
                    </a:cubicBezTo>
                    <a:cubicBezTo>
                      <a:pt x="520" y="315"/>
                      <a:pt x="520" y="315"/>
                      <a:pt x="520" y="315"/>
                    </a:cubicBezTo>
                    <a:cubicBezTo>
                      <a:pt x="526" y="315"/>
                      <a:pt x="531" y="320"/>
                      <a:pt x="531" y="326"/>
                    </a:cubicBezTo>
                    <a:lnTo>
                      <a:pt x="531" y="331"/>
                    </a:lnTo>
                    <a:close/>
                    <a:moveTo>
                      <a:pt x="531" y="297"/>
                    </a:moveTo>
                    <a:cubicBezTo>
                      <a:pt x="531" y="303"/>
                      <a:pt x="526" y="307"/>
                      <a:pt x="520" y="307"/>
                    </a:cubicBezTo>
                    <a:cubicBezTo>
                      <a:pt x="515" y="307"/>
                      <a:pt x="515" y="307"/>
                      <a:pt x="515" y="307"/>
                    </a:cubicBezTo>
                    <a:cubicBezTo>
                      <a:pt x="509" y="307"/>
                      <a:pt x="504" y="303"/>
                      <a:pt x="504" y="297"/>
                    </a:cubicBezTo>
                    <a:cubicBezTo>
                      <a:pt x="504" y="291"/>
                      <a:pt x="504" y="291"/>
                      <a:pt x="504" y="291"/>
                    </a:cubicBezTo>
                    <a:cubicBezTo>
                      <a:pt x="504" y="285"/>
                      <a:pt x="509" y="280"/>
                      <a:pt x="515" y="280"/>
                    </a:cubicBezTo>
                    <a:cubicBezTo>
                      <a:pt x="520" y="280"/>
                      <a:pt x="520" y="280"/>
                      <a:pt x="520" y="280"/>
                    </a:cubicBezTo>
                    <a:cubicBezTo>
                      <a:pt x="526" y="280"/>
                      <a:pt x="531" y="285"/>
                      <a:pt x="531" y="291"/>
                    </a:cubicBezTo>
                    <a:lnTo>
                      <a:pt x="531" y="297"/>
                    </a:lnTo>
                    <a:close/>
                    <a:moveTo>
                      <a:pt x="577" y="331"/>
                    </a:moveTo>
                    <a:cubicBezTo>
                      <a:pt x="577" y="337"/>
                      <a:pt x="572" y="342"/>
                      <a:pt x="566" y="342"/>
                    </a:cubicBezTo>
                    <a:cubicBezTo>
                      <a:pt x="561" y="342"/>
                      <a:pt x="561" y="342"/>
                      <a:pt x="561" y="342"/>
                    </a:cubicBezTo>
                    <a:cubicBezTo>
                      <a:pt x="555" y="342"/>
                      <a:pt x="550" y="337"/>
                      <a:pt x="550" y="331"/>
                    </a:cubicBezTo>
                    <a:cubicBezTo>
                      <a:pt x="550" y="326"/>
                      <a:pt x="550" y="326"/>
                      <a:pt x="550" y="326"/>
                    </a:cubicBezTo>
                    <a:cubicBezTo>
                      <a:pt x="550" y="320"/>
                      <a:pt x="555" y="315"/>
                      <a:pt x="561" y="315"/>
                    </a:cubicBezTo>
                    <a:cubicBezTo>
                      <a:pt x="566" y="315"/>
                      <a:pt x="566" y="315"/>
                      <a:pt x="566" y="315"/>
                    </a:cubicBezTo>
                    <a:cubicBezTo>
                      <a:pt x="572" y="315"/>
                      <a:pt x="577" y="320"/>
                      <a:pt x="577" y="326"/>
                    </a:cubicBezTo>
                    <a:lnTo>
                      <a:pt x="577" y="331"/>
                    </a:lnTo>
                    <a:close/>
                    <a:moveTo>
                      <a:pt x="577" y="297"/>
                    </a:moveTo>
                    <a:cubicBezTo>
                      <a:pt x="577" y="303"/>
                      <a:pt x="572" y="307"/>
                      <a:pt x="566" y="307"/>
                    </a:cubicBezTo>
                    <a:cubicBezTo>
                      <a:pt x="561" y="307"/>
                      <a:pt x="561" y="307"/>
                      <a:pt x="561" y="307"/>
                    </a:cubicBezTo>
                    <a:cubicBezTo>
                      <a:pt x="555" y="307"/>
                      <a:pt x="550" y="303"/>
                      <a:pt x="550" y="297"/>
                    </a:cubicBezTo>
                    <a:cubicBezTo>
                      <a:pt x="550" y="291"/>
                      <a:pt x="550" y="291"/>
                      <a:pt x="550" y="291"/>
                    </a:cubicBezTo>
                    <a:cubicBezTo>
                      <a:pt x="550" y="285"/>
                      <a:pt x="555" y="280"/>
                      <a:pt x="561" y="280"/>
                    </a:cubicBezTo>
                    <a:cubicBezTo>
                      <a:pt x="566" y="280"/>
                      <a:pt x="566" y="280"/>
                      <a:pt x="566" y="280"/>
                    </a:cubicBezTo>
                    <a:cubicBezTo>
                      <a:pt x="572" y="280"/>
                      <a:pt x="577" y="285"/>
                      <a:pt x="577" y="291"/>
                    </a:cubicBezTo>
                    <a:lnTo>
                      <a:pt x="577" y="297"/>
                    </a:lnTo>
                    <a:close/>
                    <a:moveTo>
                      <a:pt x="623" y="331"/>
                    </a:moveTo>
                    <a:cubicBezTo>
                      <a:pt x="623" y="337"/>
                      <a:pt x="618" y="342"/>
                      <a:pt x="612" y="342"/>
                    </a:cubicBezTo>
                    <a:cubicBezTo>
                      <a:pt x="607" y="342"/>
                      <a:pt x="607" y="342"/>
                      <a:pt x="607" y="342"/>
                    </a:cubicBezTo>
                    <a:cubicBezTo>
                      <a:pt x="601" y="342"/>
                      <a:pt x="597" y="337"/>
                      <a:pt x="597" y="331"/>
                    </a:cubicBezTo>
                    <a:cubicBezTo>
                      <a:pt x="597" y="326"/>
                      <a:pt x="597" y="326"/>
                      <a:pt x="597" y="326"/>
                    </a:cubicBezTo>
                    <a:cubicBezTo>
                      <a:pt x="597" y="320"/>
                      <a:pt x="601" y="315"/>
                      <a:pt x="607" y="315"/>
                    </a:cubicBezTo>
                    <a:cubicBezTo>
                      <a:pt x="612" y="315"/>
                      <a:pt x="612" y="315"/>
                      <a:pt x="612" y="315"/>
                    </a:cubicBezTo>
                    <a:cubicBezTo>
                      <a:pt x="618" y="315"/>
                      <a:pt x="623" y="320"/>
                      <a:pt x="623" y="326"/>
                    </a:cubicBezTo>
                    <a:lnTo>
                      <a:pt x="623" y="331"/>
                    </a:lnTo>
                    <a:close/>
                    <a:moveTo>
                      <a:pt x="623" y="297"/>
                    </a:moveTo>
                    <a:cubicBezTo>
                      <a:pt x="623" y="303"/>
                      <a:pt x="618" y="307"/>
                      <a:pt x="612" y="307"/>
                    </a:cubicBezTo>
                    <a:cubicBezTo>
                      <a:pt x="607" y="307"/>
                      <a:pt x="607" y="307"/>
                      <a:pt x="607" y="307"/>
                    </a:cubicBezTo>
                    <a:cubicBezTo>
                      <a:pt x="601" y="307"/>
                      <a:pt x="597" y="303"/>
                      <a:pt x="597" y="297"/>
                    </a:cubicBezTo>
                    <a:cubicBezTo>
                      <a:pt x="597" y="291"/>
                      <a:pt x="597" y="291"/>
                      <a:pt x="597" y="291"/>
                    </a:cubicBezTo>
                    <a:cubicBezTo>
                      <a:pt x="597" y="285"/>
                      <a:pt x="601" y="280"/>
                      <a:pt x="607" y="280"/>
                    </a:cubicBezTo>
                    <a:cubicBezTo>
                      <a:pt x="612" y="280"/>
                      <a:pt x="612" y="280"/>
                      <a:pt x="612" y="280"/>
                    </a:cubicBezTo>
                    <a:cubicBezTo>
                      <a:pt x="618" y="280"/>
                      <a:pt x="623" y="285"/>
                      <a:pt x="623" y="291"/>
                    </a:cubicBezTo>
                    <a:lnTo>
                      <a:pt x="623" y="297"/>
                    </a:lnTo>
                    <a:close/>
                    <a:moveTo>
                      <a:pt x="669" y="331"/>
                    </a:moveTo>
                    <a:cubicBezTo>
                      <a:pt x="669" y="337"/>
                      <a:pt x="665" y="342"/>
                      <a:pt x="659" y="342"/>
                    </a:cubicBezTo>
                    <a:cubicBezTo>
                      <a:pt x="653" y="342"/>
                      <a:pt x="653" y="342"/>
                      <a:pt x="653" y="342"/>
                    </a:cubicBezTo>
                    <a:cubicBezTo>
                      <a:pt x="648" y="342"/>
                      <a:pt x="643" y="337"/>
                      <a:pt x="643" y="331"/>
                    </a:cubicBezTo>
                    <a:cubicBezTo>
                      <a:pt x="643" y="326"/>
                      <a:pt x="643" y="326"/>
                      <a:pt x="643" y="326"/>
                    </a:cubicBezTo>
                    <a:cubicBezTo>
                      <a:pt x="643" y="320"/>
                      <a:pt x="648" y="315"/>
                      <a:pt x="653" y="315"/>
                    </a:cubicBezTo>
                    <a:cubicBezTo>
                      <a:pt x="659" y="315"/>
                      <a:pt x="659" y="315"/>
                      <a:pt x="659" y="315"/>
                    </a:cubicBezTo>
                    <a:cubicBezTo>
                      <a:pt x="665" y="315"/>
                      <a:pt x="669" y="320"/>
                      <a:pt x="669" y="326"/>
                    </a:cubicBezTo>
                    <a:lnTo>
                      <a:pt x="669" y="331"/>
                    </a:lnTo>
                    <a:close/>
                    <a:moveTo>
                      <a:pt x="669" y="297"/>
                    </a:moveTo>
                    <a:cubicBezTo>
                      <a:pt x="669" y="303"/>
                      <a:pt x="665" y="307"/>
                      <a:pt x="659" y="307"/>
                    </a:cubicBezTo>
                    <a:cubicBezTo>
                      <a:pt x="653" y="307"/>
                      <a:pt x="653" y="307"/>
                      <a:pt x="653" y="307"/>
                    </a:cubicBezTo>
                    <a:cubicBezTo>
                      <a:pt x="648" y="307"/>
                      <a:pt x="643" y="303"/>
                      <a:pt x="643" y="297"/>
                    </a:cubicBezTo>
                    <a:cubicBezTo>
                      <a:pt x="643" y="291"/>
                      <a:pt x="643" y="291"/>
                      <a:pt x="643" y="291"/>
                    </a:cubicBezTo>
                    <a:cubicBezTo>
                      <a:pt x="643" y="285"/>
                      <a:pt x="648" y="280"/>
                      <a:pt x="653" y="280"/>
                    </a:cubicBezTo>
                    <a:cubicBezTo>
                      <a:pt x="659" y="280"/>
                      <a:pt x="659" y="280"/>
                      <a:pt x="659" y="280"/>
                    </a:cubicBezTo>
                    <a:cubicBezTo>
                      <a:pt x="665" y="280"/>
                      <a:pt x="669" y="285"/>
                      <a:pt x="669" y="291"/>
                    </a:cubicBezTo>
                    <a:lnTo>
                      <a:pt x="669" y="297"/>
                    </a:lnTo>
                    <a:close/>
                    <a:moveTo>
                      <a:pt x="937" y="318"/>
                    </a:moveTo>
                    <a:cubicBezTo>
                      <a:pt x="937" y="325"/>
                      <a:pt x="931" y="332"/>
                      <a:pt x="923" y="332"/>
                    </a:cubicBezTo>
                    <a:cubicBezTo>
                      <a:pt x="744" y="332"/>
                      <a:pt x="744" y="332"/>
                      <a:pt x="744" y="332"/>
                    </a:cubicBezTo>
                    <a:cubicBezTo>
                      <a:pt x="736" y="332"/>
                      <a:pt x="730" y="325"/>
                      <a:pt x="730" y="318"/>
                    </a:cubicBezTo>
                    <a:cubicBezTo>
                      <a:pt x="730" y="305"/>
                      <a:pt x="730" y="305"/>
                      <a:pt x="730" y="305"/>
                    </a:cubicBezTo>
                    <a:cubicBezTo>
                      <a:pt x="730" y="297"/>
                      <a:pt x="736" y="291"/>
                      <a:pt x="744" y="291"/>
                    </a:cubicBezTo>
                    <a:cubicBezTo>
                      <a:pt x="923" y="291"/>
                      <a:pt x="923" y="291"/>
                      <a:pt x="923" y="291"/>
                    </a:cubicBezTo>
                    <a:cubicBezTo>
                      <a:pt x="931" y="291"/>
                      <a:pt x="937" y="297"/>
                      <a:pt x="937" y="305"/>
                    </a:cubicBezTo>
                    <a:lnTo>
                      <a:pt x="937" y="318"/>
                    </a:lnTo>
                    <a:close/>
                  </a:path>
                </a:pathLst>
              </a:custGeom>
              <a:solidFill>
                <a:srgbClr val="4D4D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0" tIns="45720" rIns="0" bIns="45720" numCol="1" anchor="t" anchorCtr="0" compatLnSpc="1">
                <a:prstTxWarp prst="textNoShape">
                  <a:avLst/>
                </a:prstTxWarp>
                <a:noAutofit/>
              </a:bodyPr>
              <a:lstStyle/>
              <a:p>
                <a:endParaRPr lang="en-US" sz="1200" dirty="0"/>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19231" r="29354"/>
              <a:stretch/>
            </p:blipFill>
            <p:spPr>
              <a:xfrm>
                <a:off x="6786186" y="2832895"/>
                <a:ext cx="362389" cy="414315"/>
              </a:xfrm>
              <a:prstGeom prst="rect">
                <a:avLst/>
              </a:prstGeom>
            </p:spPr>
          </p:pic>
        </p:grpSp>
      </p:grpSp>
    </p:spTree>
    <p:custDataLst>
      <p:tags r:id="rId1"/>
    </p:custDataLst>
    <p:extLst>
      <p:ext uri="{BB962C8B-B14F-4D97-AF65-F5344CB8AC3E}">
        <p14:creationId xmlns:p14="http://schemas.microsoft.com/office/powerpoint/2010/main" val="1325893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79" y="181981"/>
            <a:ext cx="10969943" cy="1143000"/>
          </a:xfrm>
        </p:spPr>
        <p:txBody>
          <a:bodyPr/>
          <a:lstStyle/>
          <a:p>
            <a:r>
              <a:rPr lang="zh-CN" altLang="en-US" dirty="0" smtClean="0"/>
              <a:t>应用层加密服务</a:t>
            </a:r>
            <a:endParaRPr lang="en-US" dirty="0"/>
          </a:p>
        </p:txBody>
      </p:sp>
      <p:pic>
        <p:nvPicPr>
          <p:cNvPr id="6146" name="Picture 2" descr="C:\Users\vzhang\Desktop\333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382" y="918278"/>
            <a:ext cx="9833552" cy="446652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 name="Group 11"/>
          <p:cNvGrpSpPr/>
          <p:nvPr/>
        </p:nvGrpSpPr>
        <p:grpSpPr>
          <a:xfrm>
            <a:off x="4388813" y="4470536"/>
            <a:ext cx="6784012" cy="914264"/>
            <a:chOff x="2735005" y="2215967"/>
            <a:chExt cx="7203322" cy="1211180"/>
          </a:xfrm>
        </p:grpSpPr>
        <p:cxnSp>
          <p:nvCxnSpPr>
            <p:cNvPr id="15" name="Straight Connector 14"/>
            <p:cNvCxnSpPr/>
            <p:nvPr/>
          </p:nvCxnSpPr>
          <p:spPr>
            <a:xfrm>
              <a:off x="7688005" y="2816380"/>
              <a:ext cx="381000" cy="0"/>
            </a:xfrm>
            <a:prstGeom prst="line">
              <a:avLst/>
            </a:prstGeom>
            <a:noFill/>
            <a:ln w="28575">
              <a:solidFill>
                <a:srgbClr val="FF0000"/>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cxnSp>
        <p:sp>
          <p:nvSpPr>
            <p:cNvPr id="17" name="Rectangle 16"/>
            <p:cNvSpPr/>
            <p:nvPr/>
          </p:nvSpPr>
          <p:spPr>
            <a:xfrm>
              <a:off x="2735005" y="2215967"/>
              <a:ext cx="4953000" cy="1211180"/>
            </a:xfrm>
            <a:prstGeom prst="rect">
              <a:avLst/>
            </a:prstGeom>
            <a:noFill/>
            <a:ln w="28575">
              <a:solidFill>
                <a:srgbClr val="FF0000"/>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endParaRPr lang="en-US" sz="2000" b="1" dirty="0" smtClean="0">
                <a:solidFill>
                  <a:schemeClr val="bg1"/>
                </a:solidFill>
                <a:ea typeface="ＭＳ Ｐゴシック" pitchFamily="-106" charset="-128"/>
              </a:endParaRPr>
            </a:p>
          </p:txBody>
        </p:sp>
        <p:sp>
          <p:nvSpPr>
            <p:cNvPr id="18" name="Rounded Rectangle 17"/>
            <p:cNvSpPr/>
            <p:nvPr/>
          </p:nvSpPr>
          <p:spPr>
            <a:xfrm>
              <a:off x="8069005" y="2360115"/>
              <a:ext cx="1869322" cy="912529"/>
            </a:xfrm>
            <a:prstGeom prst="roundRect">
              <a:avLst/>
            </a:prstGeom>
            <a:ln/>
          </p:spPr>
          <p:style>
            <a:lnRef idx="2">
              <a:schemeClr val="dk1"/>
            </a:lnRef>
            <a:fillRef idx="1">
              <a:schemeClr val="lt1"/>
            </a:fillRef>
            <a:effectRef idx="0">
              <a:schemeClr val="dk1"/>
            </a:effectRef>
            <a:fontRef idx="minor">
              <a:schemeClr val="dk1"/>
            </a:fontRef>
          </p:style>
          <p:txBody>
            <a:bodyPr lIns="0" tIns="0" rIns="0" bIns="0" rtlCol="0" anchor="ctr"/>
            <a:lstStyle/>
            <a:p>
              <a:pPr algn="ctr">
                <a:lnSpc>
                  <a:spcPct val="90000"/>
                </a:lnSpc>
              </a:pPr>
              <a:r>
                <a:rPr lang="zh-CN" altLang="en-US" sz="1100" dirty="0">
                  <a:solidFill>
                    <a:srgbClr val="FF0000"/>
                  </a:solidFill>
                  <a:latin typeface="+mj-ea"/>
                  <a:ea typeface="+mj-ea"/>
                </a:rPr>
                <a:t>密</a:t>
              </a:r>
              <a:r>
                <a:rPr lang="zh-CN" altLang="en-US" sz="1100" dirty="0" smtClean="0">
                  <a:solidFill>
                    <a:srgbClr val="FF0000"/>
                  </a:solidFill>
                  <a:latin typeface="+mj-ea"/>
                  <a:ea typeface="+mj-ea"/>
                </a:rPr>
                <a:t>码这个字段已经做了混淆加密，无法读取</a:t>
              </a:r>
              <a:endParaRPr lang="en-US" sz="1100" dirty="0" smtClean="0">
                <a:solidFill>
                  <a:srgbClr val="FF0000"/>
                </a:solidFill>
                <a:latin typeface="+mj-ea"/>
                <a:ea typeface="+mj-ea"/>
              </a:endParaRPr>
            </a:p>
          </p:txBody>
        </p:sp>
      </p:grpSp>
    </p:spTree>
    <p:custDataLst>
      <p:tags r:id="rId1"/>
    </p:custDataLst>
    <p:extLst>
      <p:ext uri="{BB962C8B-B14F-4D97-AF65-F5344CB8AC3E}">
        <p14:creationId xmlns:p14="http://schemas.microsoft.com/office/powerpoint/2010/main" val="3200555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79" y="181981"/>
            <a:ext cx="10969943" cy="1143000"/>
          </a:xfrm>
        </p:spPr>
        <p:txBody>
          <a:bodyPr/>
          <a:lstStyle/>
          <a:p>
            <a:r>
              <a:rPr lang="zh-CN" altLang="en-US" dirty="0" smtClean="0"/>
              <a:t>应用层加密服务</a:t>
            </a:r>
            <a:endParaRPr lang="en-US" dirty="0"/>
          </a:p>
        </p:txBody>
      </p:sp>
      <p:pic>
        <p:nvPicPr>
          <p:cNvPr id="7170" name="Picture 2" descr="C:\Users\vzhang\Desktop\555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928" y="973189"/>
            <a:ext cx="10834254" cy="5192083"/>
          </a:xfrm>
          <a:prstGeom prst="rect">
            <a:avLst/>
          </a:prstGeom>
          <a:noFill/>
          <a:extLst>
            <a:ext uri="{909E8E84-426E-40dd-AFC4-6F175D3DCCD1}">
              <a14:hiddenFill xmlns:a14="http://schemas.microsoft.com/office/drawing/2010/main" xmlns="">
                <a:solidFill>
                  <a:srgbClr val="FFFFFF"/>
                </a:solidFill>
              </a14:hiddenFill>
            </a:ext>
          </a:extLst>
        </p:spPr>
      </p:pic>
      <p:pic>
        <p:nvPicPr>
          <p:cNvPr id="7171" name="Picture 3" descr="C:\Users\vzhang\Desktop\444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928" y="973189"/>
            <a:ext cx="10843963" cy="514435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AutoShape 5" descr="http://img0.imgtn.bdimg.com/it/u=2014578336,108749964&amp;fm=11&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9" name="Picture 11" descr="http://n1.itc.cn/img8/wb/recom/2015/11/21/144806667361085272.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9319" y="1754909"/>
            <a:ext cx="3802572" cy="3038764"/>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 name="Group 6"/>
          <p:cNvGrpSpPr/>
          <p:nvPr/>
        </p:nvGrpSpPr>
        <p:grpSpPr>
          <a:xfrm rot="10800000">
            <a:off x="2559495" y="1550558"/>
            <a:ext cx="5023505" cy="914264"/>
            <a:chOff x="2735005" y="2215967"/>
            <a:chExt cx="7203322" cy="1211180"/>
          </a:xfrm>
        </p:grpSpPr>
        <p:cxnSp>
          <p:nvCxnSpPr>
            <p:cNvPr id="8" name="Straight Connector 7"/>
            <p:cNvCxnSpPr/>
            <p:nvPr/>
          </p:nvCxnSpPr>
          <p:spPr>
            <a:xfrm>
              <a:off x="7688005" y="2816380"/>
              <a:ext cx="381000" cy="0"/>
            </a:xfrm>
            <a:prstGeom prst="line">
              <a:avLst/>
            </a:prstGeom>
            <a:noFill/>
            <a:ln w="28575">
              <a:solidFill>
                <a:srgbClr val="FF0000"/>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cxnSp>
        <p:sp>
          <p:nvSpPr>
            <p:cNvPr id="9" name="Rectangle 8"/>
            <p:cNvSpPr/>
            <p:nvPr/>
          </p:nvSpPr>
          <p:spPr>
            <a:xfrm>
              <a:off x="2735005" y="2215967"/>
              <a:ext cx="4953000" cy="1211180"/>
            </a:xfrm>
            <a:prstGeom prst="rect">
              <a:avLst/>
            </a:prstGeom>
            <a:noFill/>
            <a:ln w="28575">
              <a:solidFill>
                <a:srgbClr val="FF0000"/>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endParaRPr lang="en-US" sz="2000" b="1" dirty="0" smtClean="0">
                <a:solidFill>
                  <a:schemeClr val="bg1"/>
                </a:solidFill>
                <a:ea typeface="ＭＳ Ｐゴシック" pitchFamily="-106" charset="-128"/>
              </a:endParaRPr>
            </a:p>
          </p:txBody>
        </p:sp>
        <p:sp>
          <p:nvSpPr>
            <p:cNvPr id="10" name="Rounded Rectangle 9"/>
            <p:cNvSpPr/>
            <p:nvPr/>
          </p:nvSpPr>
          <p:spPr>
            <a:xfrm rot="10800000">
              <a:off x="8069006" y="2360115"/>
              <a:ext cx="1869321" cy="912529"/>
            </a:xfrm>
            <a:prstGeom prst="roundRect">
              <a:avLst/>
            </a:prstGeom>
            <a:ln/>
          </p:spPr>
          <p:style>
            <a:lnRef idx="2">
              <a:schemeClr val="dk1"/>
            </a:lnRef>
            <a:fillRef idx="1">
              <a:schemeClr val="lt1"/>
            </a:fillRef>
            <a:effectRef idx="0">
              <a:schemeClr val="dk1"/>
            </a:effectRef>
            <a:fontRef idx="minor">
              <a:schemeClr val="dk1"/>
            </a:fontRef>
          </p:style>
          <p:txBody>
            <a:bodyPr lIns="0" tIns="0" rIns="0" bIns="0" rtlCol="0" anchor="ctr"/>
            <a:lstStyle/>
            <a:p>
              <a:pPr algn="ctr">
                <a:lnSpc>
                  <a:spcPct val="90000"/>
                </a:lnSpc>
              </a:pPr>
              <a:r>
                <a:rPr lang="zh-CN" altLang="en-US" sz="1100" dirty="0" smtClean="0">
                  <a:solidFill>
                    <a:srgbClr val="FF0000"/>
                  </a:solidFill>
                  <a:latin typeface="+mj-ea"/>
                  <a:ea typeface="+mj-ea"/>
                </a:rPr>
                <a:t>密码已经到手了</a:t>
              </a:r>
              <a:endParaRPr lang="en-US" sz="1100" dirty="0" smtClean="0">
                <a:solidFill>
                  <a:srgbClr val="FF0000"/>
                </a:solidFill>
                <a:latin typeface="+mj-ea"/>
                <a:ea typeface="+mj-ea"/>
              </a:endParaRPr>
            </a:p>
          </p:txBody>
        </p:sp>
      </p:grpSp>
    </p:spTree>
    <p:custDataLst>
      <p:tags r:id="rId1"/>
    </p:custDataLst>
    <p:extLst>
      <p:ext uri="{BB962C8B-B14F-4D97-AF65-F5344CB8AC3E}">
        <p14:creationId xmlns:p14="http://schemas.microsoft.com/office/powerpoint/2010/main" val="408606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randombar(horizontal)">
                                      <p:cBhvr>
                                        <p:cTn id="7" dur="500"/>
                                        <p:tgtEl>
                                          <p:spTgt spid="7171"/>
                                        </p:tgtEl>
                                      </p:cBhvr>
                                    </p:animEffect>
                                  </p:childTnLst>
                                </p:cTn>
                              </p:par>
                              <p:par>
                                <p:cTn id="8" presetID="14" presetClass="entr" presetSubtype="10" fill="hold" nodeType="withEffect">
                                  <p:stCondLst>
                                    <p:cond delay="0"/>
                                  </p:stCondLst>
                                  <p:childTnLst>
                                    <p:set>
                                      <p:cBhvr>
                                        <p:cTn id="9" dur="1" fill="hold">
                                          <p:stCondLst>
                                            <p:cond delay="0"/>
                                          </p:stCondLst>
                                        </p:cTn>
                                        <p:tgtEl>
                                          <p:spTgt spid="7179"/>
                                        </p:tgtEl>
                                        <p:attrNameLst>
                                          <p:attrName>style.visibility</p:attrName>
                                        </p:attrNameLst>
                                      </p:cBhvr>
                                      <p:to>
                                        <p:strVal val="visible"/>
                                      </p:to>
                                    </p:set>
                                    <p:animEffect transition="in" filter="randombar(horizontal)">
                                      <p:cBhvr>
                                        <p:cTn id="10" dur="500"/>
                                        <p:tgtEl>
                                          <p:spTgt spid="717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1295063" y="3429000"/>
            <a:ext cx="9598700" cy="0"/>
          </a:xfrm>
          <a:prstGeom prst="line">
            <a:avLst/>
          </a:prstGeom>
          <a:ln w="190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105561" y="838200"/>
            <a:ext cx="0" cy="5181600"/>
          </a:xfrm>
          <a:prstGeom prst="line">
            <a:avLst/>
          </a:prstGeom>
          <a:ln w="190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81979" y="181981"/>
            <a:ext cx="10969943" cy="1143000"/>
          </a:xfrm>
        </p:spPr>
        <p:txBody>
          <a:bodyPr/>
          <a:lstStyle/>
          <a:p>
            <a:r>
              <a:rPr lang="zh-CN" altLang="en-US" dirty="0" smtClean="0"/>
              <a:t>自动交易探测服务</a:t>
            </a:r>
            <a:endParaRPr lang="en-US" dirty="0"/>
          </a:p>
        </p:txBody>
      </p:sp>
      <p:sp>
        <p:nvSpPr>
          <p:cNvPr id="6" name="Rounded Rectangle 5"/>
          <p:cNvSpPr/>
          <p:nvPr/>
        </p:nvSpPr>
        <p:spPr>
          <a:xfrm>
            <a:off x="6780034" y="4267200"/>
            <a:ext cx="3656648" cy="12954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w="19050">
            <a:noFill/>
            <a:miter lim="800000"/>
          </a:ln>
          <a:effectLst>
            <a:outerShdw blurRad="76200" dir="18900000" sy="23000" kx="-1200000" algn="bl" rotWithShape="0">
              <a:prstClr val="black">
                <a:alpha val="20000"/>
              </a:prstClr>
            </a:outerShdw>
          </a:effectLst>
          <a:scene3d>
            <a:camera prst="orthographicFront">
              <a:rot lat="0" lon="0" rev="0"/>
            </a:camera>
            <a:lightRig rig="threePt" dir="tl">
              <a:rot lat="0" lon="0" rev="0"/>
            </a:lightRig>
          </a:scene3d>
          <a:sp3d prstMaterial="metal">
            <a:bevelT/>
          </a:sp3d>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r>
              <a:rPr lang="en-US" b="1" dirty="0">
                <a:solidFill>
                  <a:schemeClr val="tx1"/>
                </a:solidFill>
                <a:ea typeface="ＭＳ Ｐゴシック" pitchFamily="-106" charset="-128"/>
              </a:rPr>
              <a:t>Automatic Transaction Detection</a:t>
            </a:r>
          </a:p>
        </p:txBody>
      </p:sp>
      <p:grpSp>
        <p:nvGrpSpPr>
          <p:cNvPr id="14" name="Group 13"/>
          <p:cNvGrpSpPr/>
          <p:nvPr/>
        </p:nvGrpSpPr>
        <p:grpSpPr>
          <a:xfrm>
            <a:off x="5042113" y="2832895"/>
            <a:ext cx="2104603" cy="1149464"/>
            <a:chOff x="5043425" y="2832895"/>
            <a:chExt cx="2105150" cy="1149464"/>
          </a:xfrm>
        </p:grpSpPr>
        <p:sp>
          <p:nvSpPr>
            <p:cNvPr id="13" name="Rectangle 12"/>
            <p:cNvSpPr/>
            <p:nvPr/>
          </p:nvSpPr>
          <p:spPr>
            <a:xfrm>
              <a:off x="5043425" y="2875641"/>
              <a:ext cx="2105150" cy="1106718"/>
            </a:xfrm>
            <a:prstGeom prst="rect">
              <a:avLst/>
            </a:prstGeom>
            <a:solidFill>
              <a:schemeClr val="bg1"/>
            </a:solidFill>
            <a:ln w="19050">
              <a:no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endParaRPr lang="en-US" sz="2000" b="1" dirty="0">
                <a:solidFill>
                  <a:schemeClr val="bg1"/>
                </a:solidFill>
                <a:ea typeface="ＭＳ Ｐゴシック" pitchFamily="-106" charset="-128"/>
              </a:endParaRPr>
            </a:p>
          </p:txBody>
        </p:sp>
        <p:grpSp>
          <p:nvGrpSpPr>
            <p:cNvPr id="9" name="Group 8"/>
            <p:cNvGrpSpPr/>
            <p:nvPr/>
          </p:nvGrpSpPr>
          <p:grpSpPr>
            <a:xfrm>
              <a:off x="5043425" y="2832895"/>
              <a:ext cx="2105150" cy="1149464"/>
              <a:chOff x="5043425" y="2832895"/>
              <a:chExt cx="2105150" cy="1149464"/>
            </a:xfrm>
          </p:grpSpPr>
          <p:sp>
            <p:nvSpPr>
              <p:cNvPr id="7" name="Freeform 22"/>
              <p:cNvSpPr>
                <a:spLocks noEditPoints="1"/>
              </p:cNvSpPr>
              <p:nvPr/>
            </p:nvSpPr>
            <p:spPr bwMode="auto">
              <a:xfrm>
                <a:off x="5043425" y="2875641"/>
                <a:ext cx="2105150" cy="1106718"/>
              </a:xfrm>
              <a:custGeom>
                <a:avLst/>
                <a:gdLst>
                  <a:gd name="T0" fmla="*/ 0 w 1047"/>
                  <a:gd name="T1" fmla="*/ 134 h 550"/>
                  <a:gd name="T2" fmla="*/ 586 w 1047"/>
                  <a:gd name="T3" fmla="*/ 31 h 550"/>
                  <a:gd name="T4" fmla="*/ 22 w 1047"/>
                  <a:gd name="T5" fmla="*/ 120 h 550"/>
                  <a:gd name="T6" fmla="*/ 1029 w 1047"/>
                  <a:gd name="T7" fmla="*/ 138 h 550"/>
                  <a:gd name="T8" fmla="*/ 155 w 1047"/>
                  <a:gd name="T9" fmla="*/ 191 h 550"/>
                  <a:gd name="T10" fmla="*/ 474 w 1047"/>
                  <a:gd name="T11" fmla="*/ 244 h 550"/>
                  <a:gd name="T12" fmla="*/ 485 w 1047"/>
                  <a:gd name="T13" fmla="*/ 198 h 550"/>
                  <a:gd name="T14" fmla="*/ 485 w 1047"/>
                  <a:gd name="T15" fmla="*/ 198 h 550"/>
                  <a:gd name="T16" fmla="*/ 531 w 1047"/>
                  <a:gd name="T17" fmla="*/ 227 h 550"/>
                  <a:gd name="T18" fmla="*/ 520 w 1047"/>
                  <a:gd name="T19" fmla="*/ 182 h 550"/>
                  <a:gd name="T20" fmla="*/ 561 w 1047"/>
                  <a:gd name="T21" fmla="*/ 217 h 550"/>
                  <a:gd name="T22" fmla="*/ 550 w 1047"/>
                  <a:gd name="T23" fmla="*/ 193 h 550"/>
                  <a:gd name="T24" fmla="*/ 597 w 1047"/>
                  <a:gd name="T25" fmla="*/ 233 h 550"/>
                  <a:gd name="T26" fmla="*/ 607 w 1047"/>
                  <a:gd name="T27" fmla="*/ 209 h 550"/>
                  <a:gd name="T28" fmla="*/ 659 w 1047"/>
                  <a:gd name="T29" fmla="*/ 244 h 550"/>
                  <a:gd name="T30" fmla="*/ 669 w 1047"/>
                  <a:gd name="T31" fmla="*/ 198 h 550"/>
                  <a:gd name="T32" fmla="*/ 669 w 1047"/>
                  <a:gd name="T33" fmla="*/ 198 h 550"/>
                  <a:gd name="T34" fmla="*/ 937 w 1047"/>
                  <a:gd name="T35" fmla="*/ 206 h 550"/>
                  <a:gd name="T36" fmla="*/ 142 w 1047"/>
                  <a:gd name="T37" fmla="*/ 528 h 550"/>
                  <a:gd name="T38" fmla="*/ 67 w 1047"/>
                  <a:gd name="T39" fmla="*/ 298 h 550"/>
                  <a:gd name="T40" fmla="*/ 177 w 1047"/>
                  <a:gd name="T41" fmla="*/ 550 h 550"/>
                  <a:gd name="T42" fmla="*/ 458 w 1047"/>
                  <a:gd name="T43" fmla="*/ 528 h 550"/>
                  <a:gd name="T44" fmla="*/ 469 w 1047"/>
                  <a:gd name="T45" fmla="*/ 504 h 550"/>
                  <a:gd name="T46" fmla="*/ 520 w 1047"/>
                  <a:gd name="T47" fmla="*/ 538 h 550"/>
                  <a:gd name="T48" fmla="*/ 531 w 1047"/>
                  <a:gd name="T49" fmla="*/ 493 h 550"/>
                  <a:gd name="T50" fmla="*/ 531 w 1047"/>
                  <a:gd name="T51" fmla="*/ 493 h 550"/>
                  <a:gd name="T52" fmla="*/ 577 w 1047"/>
                  <a:gd name="T53" fmla="*/ 522 h 550"/>
                  <a:gd name="T54" fmla="*/ 566 w 1047"/>
                  <a:gd name="T55" fmla="*/ 477 h 550"/>
                  <a:gd name="T56" fmla="*/ 607 w 1047"/>
                  <a:gd name="T57" fmla="*/ 512 h 550"/>
                  <a:gd name="T58" fmla="*/ 597 w 1047"/>
                  <a:gd name="T59" fmla="*/ 488 h 550"/>
                  <a:gd name="T60" fmla="*/ 643 w 1047"/>
                  <a:gd name="T61" fmla="*/ 528 h 550"/>
                  <a:gd name="T62" fmla="*/ 653 w 1047"/>
                  <a:gd name="T63" fmla="*/ 504 h 550"/>
                  <a:gd name="T64" fmla="*/ 923 w 1047"/>
                  <a:gd name="T65" fmla="*/ 528 h 550"/>
                  <a:gd name="T66" fmla="*/ 1026 w 1047"/>
                  <a:gd name="T67" fmla="*/ 366 h 550"/>
                  <a:gd name="T68" fmla="*/ 1026 w 1047"/>
                  <a:gd name="T69" fmla="*/ 366 h 550"/>
                  <a:gd name="T70" fmla="*/ 485 w 1047"/>
                  <a:gd name="T71" fmla="*/ 424 h 550"/>
                  <a:gd name="T72" fmla="*/ 474 w 1047"/>
                  <a:gd name="T73" fmla="*/ 379 h 550"/>
                  <a:gd name="T74" fmla="*/ 515 w 1047"/>
                  <a:gd name="T75" fmla="*/ 413 h 550"/>
                  <a:gd name="T76" fmla="*/ 504 w 1047"/>
                  <a:gd name="T77" fmla="*/ 389 h 550"/>
                  <a:gd name="T78" fmla="*/ 550 w 1047"/>
                  <a:gd name="T79" fmla="*/ 430 h 550"/>
                  <a:gd name="T80" fmla="*/ 561 w 1047"/>
                  <a:gd name="T81" fmla="*/ 406 h 550"/>
                  <a:gd name="T82" fmla="*/ 612 w 1047"/>
                  <a:gd name="T83" fmla="*/ 440 h 550"/>
                  <a:gd name="T84" fmla="*/ 623 w 1047"/>
                  <a:gd name="T85" fmla="*/ 395 h 550"/>
                  <a:gd name="T86" fmla="*/ 623 w 1047"/>
                  <a:gd name="T87" fmla="*/ 395 h 550"/>
                  <a:gd name="T88" fmla="*/ 669 w 1047"/>
                  <a:gd name="T89" fmla="*/ 424 h 550"/>
                  <a:gd name="T90" fmla="*/ 659 w 1047"/>
                  <a:gd name="T91" fmla="*/ 379 h 550"/>
                  <a:gd name="T92" fmla="*/ 744 w 1047"/>
                  <a:gd name="T93" fmla="*/ 389 h 550"/>
                  <a:gd name="T94" fmla="*/ 177 w 1047"/>
                  <a:gd name="T95" fmla="*/ 353 h 550"/>
                  <a:gd name="T96" fmla="*/ 458 w 1047"/>
                  <a:gd name="T97" fmla="*/ 331 h 550"/>
                  <a:gd name="T98" fmla="*/ 469 w 1047"/>
                  <a:gd name="T99" fmla="*/ 307 h 550"/>
                  <a:gd name="T100" fmla="*/ 520 w 1047"/>
                  <a:gd name="T101" fmla="*/ 342 h 550"/>
                  <a:gd name="T102" fmla="*/ 531 w 1047"/>
                  <a:gd name="T103" fmla="*/ 297 h 550"/>
                  <a:gd name="T104" fmla="*/ 531 w 1047"/>
                  <a:gd name="T105" fmla="*/ 297 h 550"/>
                  <a:gd name="T106" fmla="*/ 577 w 1047"/>
                  <a:gd name="T107" fmla="*/ 326 h 550"/>
                  <a:gd name="T108" fmla="*/ 566 w 1047"/>
                  <a:gd name="T109" fmla="*/ 280 h 550"/>
                  <a:gd name="T110" fmla="*/ 607 w 1047"/>
                  <a:gd name="T111" fmla="*/ 315 h 550"/>
                  <a:gd name="T112" fmla="*/ 597 w 1047"/>
                  <a:gd name="T113" fmla="*/ 291 h 550"/>
                  <a:gd name="T114" fmla="*/ 643 w 1047"/>
                  <a:gd name="T115" fmla="*/ 331 h 550"/>
                  <a:gd name="T116" fmla="*/ 653 w 1047"/>
                  <a:gd name="T117" fmla="*/ 307 h 550"/>
                  <a:gd name="T118" fmla="*/ 923 w 1047"/>
                  <a:gd name="T119" fmla="*/ 33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47" h="550">
                    <a:moveTo>
                      <a:pt x="22" y="155"/>
                    </a:moveTo>
                    <a:cubicBezTo>
                      <a:pt x="1025" y="155"/>
                      <a:pt x="1025" y="155"/>
                      <a:pt x="1025" y="155"/>
                    </a:cubicBezTo>
                    <a:cubicBezTo>
                      <a:pt x="1036" y="155"/>
                      <a:pt x="1046" y="146"/>
                      <a:pt x="1046" y="134"/>
                    </a:cubicBezTo>
                    <a:cubicBezTo>
                      <a:pt x="1046" y="21"/>
                      <a:pt x="1046" y="21"/>
                      <a:pt x="1046" y="21"/>
                    </a:cubicBezTo>
                    <a:cubicBezTo>
                      <a:pt x="1046" y="10"/>
                      <a:pt x="1036" y="0"/>
                      <a:pt x="1025" y="0"/>
                    </a:cubicBezTo>
                    <a:cubicBezTo>
                      <a:pt x="22" y="0"/>
                      <a:pt x="22" y="0"/>
                      <a:pt x="22" y="0"/>
                    </a:cubicBezTo>
                    <a:cubicBezTo>
                      <a:pt x="10" y="0"/>
                      <a:pt x="0" y="10"/>
                      <a:pt x="0" y="21"/>
                    </a:cubicBezTo>
                    <a:cubicBezTo>
                      <a:pt x="0" y="134"/>
                      <a:pt x="0" y="134"/>
                      <a:pt x="0" y="134"/>
                    </a:cubicBezTo>
                    <a:cubicBezTo>
                      <a:pt x="0" y="146"/>
                      <a:pt x="10" y="155"/>
                      <a:pt x="22" y="155"/>
                    </a:cubicBezTo>
                    <a:close/>
                    <a:moveTo>
                      <a:pt x="962" y="18"/>
                    </a:moveTo>
                    <a:cubicBezTo>
                      <a:pt x="982" y="18"/>
                      <a:pt x="999" y="35"/>
                      <a:pt x="999" y="56"/>
                    </a:cubicBezTo>
                    <a:cubicBezTo>
                      <a:pt x="999" y="77"/>
                      <a:pt x="982" y="94"/>
                      <a:pt x="962" y="94"/>
                    </a:cubicBezTo>
                    <a:cubicBezTo>
                      <a:pt x="941" y="94"/>
                      <a:pt x="924" y="77"/>
                      <a:pt x="924" y="56"/>
                    </a:cubicBezTo>
                    <a:cubicBezTo>
                      <a:pt x="924" y="35"/>
                      <a:pt x="941" y="18"/>
                      <a:pt x="962" y="18"/>
                    </a:cubicBezTo>
                    <a:close/>
                    <a:moveTo>
                      <a:pt x="572" y="44"/>
                    </a:moveTo>
                    <a:cubicBezTo>
                      <a:pt x="572" y="37"/>
                      <a:pt x="579" y="31"/>
                      <a:pt x="586" y="31"/>
                    </a:cubicBezTo>
                    <a:cubicBezTo>
                      <a:pt x="766" y="31"/>
                      <a:pt x="766" y="31"/>
                      <a:pt x="766" y="31"/>
                    </a:cubicBezTo>
                    <a:cubicBezTo>
                      <a:pt x="774" y="31"/>
                      <a:pt x="780" y="37"/>
                      <a:pt x="780" y="44"/>
                    </a:cubicBezTo>
                    <a:cubicBezTo>
                      <a:pt x="780" y="79"/>
                      <a:pt x="780" y="79"/>
                      <a:pt x="780" y="79"/>
                    </a:cubicBezTo>
                    <a:cubicBezTo>
                      <a:pt x="780" y="86"/>
                      <a:pt x="774" y="93"/>
                      <a:pt x="766" y="93"/>
                    </a:cubicBezTo>
                    <a:cubicBezTo>
                      <a:pt x="586" y="93"/>
                      <a:pt x="586" y="93"/>
                      <a:pt x="586" y="93"/>
                    </a:cubicBezTo>
                    <a:cubicBezTo>
                      <a:pt x="579" y="93"/>
                      <a:pt x="572" y="86"/>
                      <a:pt x="572" y="79"/>
                    </a:cubicBezTo>
                    <a:lnTo>
                      <a:pt x="572" y="44"/>
                    </a:lnTo>
                    <a:close/>
                    <a:moveTo>
                      <a:pt x="22" y="120"/>
                    </a:moveTo>
                    <a:cubicBezTo>
                      <a:pt x="1029" y="120"/>
                      <a:pt x="1029" y="120"/>
                      <a:pt x="1029" y="120"/>
                    </a:cubicBezTo>
                    <a:cubicBezTo>
                      <a:pt x="1031" y="120"/>
                      <a:pt x="1033" y="122"/>
                      <a:pt x="1033" y="124"/>
                    </a:cubicBezTo>
                    <a:cubicBezTo>
                      <a:pt x="1033" y="126"/>
                      <a:pt x="1031" y="128"/>
                      <a:pt x="1029" y="128"/>
                    </a:cubicBezTo>
                    <a:cubicBezTo>
                      <a:pt x="22" y="128"/>
                      <a:pt x="22" y="128"/>
                      <a:pt x="22" y="128"/>
                    </a:cubicBezTo>
                    <a:cubicBezTo>
                      <a:pt x="20" y="128"/>
                      <a:pt x="18" y="126"/>
                      <a:pt x="18" y="124"/>
                    </a:cubicBezTo>
                    <a:cubicBezTo>
                      <a:pt x="18" y="122"/>
                      <a:pt x="20" y="120"/>
                      <a:pt x="22" y="120"/>
                    </a:cubicBezTo>
                    <a:close/>
                    <a:moveTo>
                      <a:pt x="22" y="138"/>
                    </a:moveTo>
                    <a:cubicBezTo>
                      <a:pt x="1029" y="138"/>
                      <a:pt x="1029" y="138"/>
                      <a:pt x="1029" y="138"/>
                    </a:cubicBezTo>
                    <a:cubicBezTo>
                      <a:pt x="1031" y="138"/>
                      <a:pt x="1033" y="140"/>
                      <a:pt x="1033" y="142"/>
                    </a:cubicBezTo>
                    <a:cubicBezTo>
                      <a:pt x="1033" y="144"/>
                      <a:pt x="1031" y="146"/>
                      <a:pt x="1029" y="146"/>
                    </a:cubicBezTo>
                    <a:cubicBezTo>
                      <a:pt x="22" y="146"/>
                      <a:pt x="22" y="146"/>
                      <a:pt x="22" y="146"/>
                    </a:cubicBezTo>
                    <a:cubicBezTo>
                      <a:pt x="20" y="146"/>
                      <a:pt x="18" y="144"/>
                      <a:pt x="18" y="142"/>
                    </a:cubicBezTo>
                    <a:cubicBezTo>
                      <a:pt x="18" y="140"/>
                      <a:pt x="20" y="138"/>
                      <a:pt x="22" y="138"/>
                    </a:cubicBezTo>
                    <a:close/>
                    <a:moveTo>
                      <a:pt x="1026" y="170"/>
                    </a:moveTo>
                    <a:cubicBezTo>
                      <a:pt x="177" y="170"/>
                      <a:pt x="177" y="170"/>
                      <a:pt x="177" y="170"/>
                    </a:cubicBezTo>
                    <a:cubicBezTo>
                      <a:pt x="165" y="170"/>
                      <a:pt x="155" y="179"/>
                      <a:pt x="155" y="191"/>
                    </a:cubicBezTo>
                    <a:cubicBezTo>
                      <a:pt x="155" y="233"/>
                      <a:pt x="155" y="233"/>
                      <a:pt x="155" y="233"/>
                    </a:cubicBezTo>
                    <a:cubicBezTo>
                      <a:pt x="155" y="245"/>
                      <a:pt x="165" y="254"/>
                      <a:pt x="177" y="254"/>
                    </a:cubicBezTo>
                    <a:cubicBezTo>
                      <a:pt x="1026" y="254"/>
                      <a:pt x="1026" y="254"/>
                      <a:pt x="1026" y="254"/>
                    </a:cubicBezTo>
                    <a:cubicBezTo>
                      <a:pt x="1038" y="254"/>
                      <a:pt x="1047" y="245"/>
                      <a:pt x="1047" y="233"/>
                    </a:cubicBezTo>
                    <a:cubicBezTo>
                      <a:pt x="1047" y="191"/>
                      <a:pt x="1047" y="191"/>
                      <a:pt x="1047" y="191"/>
                    </a:cubicBezTo>
                    <a:cubicBezTo>
                      <a:pt x="1047" y="179"/>
                      <a:pt x="1038" y="170"/>
                      <a:pt x="1026" y="170"/>
                    </a:cubicBezTo>
                    <a:close/>
                    <a:moveTo>
                      <a:pt x="485" y="233"/>
                    </a:moveTo>
                    <a:cubicBezTo>
                      <a:pt x="485" y="239"/>
                      <a:pt x="480" y="244"/>
                      <a:pt x="474" y="244"/>
                    </a:cubicBezTo>
                    <a:cubicBezTo>
                      <a:pt x="469" y="244"/>
                      <a:pt x="469" y="244"/>
                      <a:pt x="469" y="244"/>
                    </a:cubicBezTo>
                    <a:cubicBezTo>
                      <a:pt x="463" y="244"/>
                      <a:pt x="458" y="239"/>
                      <a:pt x="458" y="233"/>
                    </a:cubicBezTo>
                    <a:cubicBezTo>
                      <a:pt x="458" y="227"/>
                      <a:pt x="458" y="227"/>
                      <a:pt x="458" y="227"/>
                    </a:cubicBezTo>
                    <a:cubicBezTo>
                      <a:pt x="458" y="221"/>
                      <a:pt x="463" y="217"/>
                      <a:pt x="469" y="217"/>
                    </a:cubicBezTo>
                    <a:cubicBezTo>
                      <a:pt x="474" y="217"/>
                      <a:pt x="474" y="217"/>
                      <a:pt x="474" y="217"/>
                    </a:cubicBezTo>
                    <a:cubicBezTo>
                      <a:pt x="480" y="217"/>
                      <a:pt x="485" y="221"/>
                      <a:pt x="485" y="227"/>
                    </a:cubicBezTo>
                    <a:lnTo>
                      <a:pt x="485" y="233"/>
                    </a:lnTo>
                    <a:close/>
                    <a:moveTo>
                      <a:pt x="485" y="198"/>
                    </a:moveTo>
                    <a:cubicBezTo>
                      <a:pt x="485" y="204"/>
                      <a:pt x="480" y="209"/>
                      <a:pt x="474" y="209"/>
                    </a:cubicBezTo>
                    <a:cubicBezTo>
                      <a:pt x="469" y="209"/>
                      <a:pt x="469" y="209"/>
                      <a:pt x="469" y="209"/>
                    </a:cubicBezTo>
                    <a:cubicBezTo>
                      <a:pt x="463" y="209"/>
                      <a:pt x="458" y="204"/>
                      <a:pt x="458" y="198"/>
                    </a:cubicBezTo>
                    <a:cubicBezTo>
                      <a:pt x="458" y="193"/>
                      <a:pt x="458" y="193"/>
                      <a:pt x="458" y="193"/>
                    </a:cubicBezTo>
                    <a:cubicBezTo>
                      <a:pt x="458" y="187"/>
                      <a:pt x="463" y="182"/>
                      <a:pt x="469" y="182"/>
                    </a:cubicBezTo>
                    <a:cubicBezTo>
                      <a:pt x="474" y="182"/>
                      <a:pt x="474" y="182"/>
                      <a:pt x="474" y="182"/>
                    </a:cubicBezTo>
                    <a:cubicBezTo>
                      <a:pt x="480" y="182"/>
                      <a:pt x="485" y="187"/>
                      <a:pt x="485" y="193"/>
                    </a:cubicBezTo>
                    <a:lnTo>
                      <a:pt x="485" y="198"/>
                    </a:lnTo>
                    <a:close/>
                    <a:moveTo>
                      <a:pt x="531" y="233"/>
                    </a:moveTo>
                    <a:cubicBezTo>
                      <a:pt x="531" y="239"/>
                      <a:pt x="526" y="244"/>
                      <a:pt x="520" y="244"/>
                    </a:cubicBezTo>
                    <a:cubicBezTo>
                      <a:pt x="515" y="244"/>
                      <a:pt x="515" y="244"/>
                      <a:pt x="515" y="244"/>
                    </a:cubicBezTo>
                    <a:cubicBezTo>
                      <a:pt x="509" y="244"/>
                      <a:pt x="504" y="239"/>
                      <a:pt x="504" y="233"/>
                    </a:cubicBezTo>
                    <a:cubicBezTo>
                      <a:pt x="504" y="227"/>
                      <a:pt x="504" y="227"/>
                      <a:pt x="504" y="227"/>
                    </a:cubicBezTo>
                    <a:cubicBezTo>
                      <a:pt x="504" y="221"/>
                      <a:pt x="509" y="217"/>
                      <a:pt x="515" y="217"/>
                    </a:cubicBezTo>
                    <a:cubicBezTo>
                      <a:pt x="520" y="217"/>
                      <a:pt x="520" y="217"/>
                      <a:pt x="520" y="217"/>
                    </a:cubicBezTo>
                    <a:cubicBezTo>
                      <a:pt x="526" y="217"/>
                      <a:pt x="531" y="221"/>
                      <a:pt x="531" y="227"/>
                    </a:cubicBezTo>
                    <a:lnTo>
                      <a:pt x="531" y="233"/>
                    </a:lnTo>
                    <a:close/>
                    <a:moveTo>
                      <a:pt x="531" y="198"/>
                    </a:moveTo>
                    <a:cubicBezTo>
                      <a:pt x="531" y="204"/>
                      <a:pt x="526" y="209"/>
                      <a:pt x="520" y="209"/>
                    </a:cubicBezTo>
                    <a:cubicBezTo>
                      <a:pt x="515" y="209"/>
                      <a:pt x="515" y="209"/>
                      <a:pt x="515" y="209"/>
                    </a:cubicBezTo>
                    <a:cubicBezTo>
                      <a:pt x="509" y="209"/>
                      <a:pt x="504" y="204"/>
                      <a:pt x="504" y="198"/>
                    </a:cubicBezTo>
                    <a:cubicBezTo>
                      <a:pt x="504" y="193"/>
                      <a:pt x="504" y="193"/>
                      <a:pt x="504" y="193"/>
                    </a:cubicBezTo>
                    <a:cubicBezTo>
                      <a:pt x="504" y="187"/>
                      <a:pt x="509" y="182"/>
                      <a:pt x="515" y="182"/>
                    </a:cubicBezTo>
                    <a:cubicBezTo>
                      <a:pt x="520" y="182"/>
                      <a:pt x="520" y="182"/>
                      <a:pt x="520" y="182"/>
                    </a:cubicBezTo>
                    <a:cubicBezTo>
                      <a:pt x="526" y="182"/>
                      <a:pt x="531" y="187"/>
                      <a:pt x="531" y="193"/>
                    </a:cubicBezTo>
                    <a:lnTo>
                      <a:pt x="531" y="198"/>
                    </a:lnTo>
                    <a:close/>
                    <a:moveTo>
                      <a:pt x="577" y="233"/>
                    </a:moveTo>
                    <a:cubicBezTo>
                      <a:pt x="577" y="239"/>
                      <a:pt x="572" y="244"/>
                      <a:pt x="566" y="244"/>
                    </a:cubicBezTo>
                    <a:cubicBezTo>
                      <a:pt x="561" y="244"/>
                      <a:pt x="561" y="244"/>
                      <a:pt x="561" y="244"/>
                    </a:cubicBezTo>
                    <a:cubicBezTo>
                      <a:pt x="555" y="244"/>
                      <a:pt x="550" y="239"/>
                      <a:pt x="550" y="233"/>
                    </a:cubicBezTo>
                    <a:cubicBezTo>
                      <a:pt x="550" y="227"/>
                      <a:pt x="550" y="227"/>
                      <a:pt x="550" y="227"/>
                    </a:cubicBezTo>
                    <a:cubicBezTo>
                      <a:pt x="550" y="221"/>
                      <a:pt x="555" y="217"/>
                      <a:pt x="561" y="217"/>
                    </a:cubicBezTo>
                    <a:cubicBezTo>
                      <a:pt x="566" y="217"/>
                      <a:pt x="566" y="217"/>
                      <a:pt x="566" y="217"/>
                    </a:cubicBezTo>
                    <a:cubicBezTo>
                      <a:pt x="572" y="217"/>
                      <a:pt x="577" y="221"/>
                      <a:pt x="577" y="227"/>
                    </a:cubicBezTo>
                    <a:lnTo>
                      <a:pt x="577" y="233"/>
                    </a:lnTo>
                    <a:close/>
                    <a:moveTo>
                      <a:pt x="577" y="198"/>
                    </a:moveTo>
                    <a:cubicBezTo>
                      <a:pt x="577" y="204"/>
                      <a:pt x="572" y="209"/>
                      <a:pt x="566" y="209"/>
                    </a:cubicBezTo>
                    <a:cubicBezTo>
                      <a:pt x="561" y="209"/>
                      <a:pt x="561" y="209"/>
                      <a:pt x="561" y="209"/>
                    </a:cubicBezTo>
                    <a:cubicBezTo>
                      <a:pt x="555" y="209"/>
                      <a:pt x="550" y="204"/>
                      <a:pt x="550" y="198"/>
                    </a:cubicBezTo>
                    <a:cubicBezTo>
                      <a:pt x="550" y="193"/>
                      <a:pt x="550" y="193"/>
                      <a:pt x="550" y="193"/>
                    </a:cubicBezTo>
                    <a:cubicBezTo>
                      <a:pt x="550" y="187"/>
                      <a:pt x="555" y="182"/>
                      <a:pt x="561" y="182"/>
                    </a:cubicBezTo>
                    <a:cubicBezTo>
                      <a:pt x="566" y="182"/>
                      <a:pt x="566" y="182"/>
                      <a:pt x="566" y="182"/>
                    </a:cubicBezTo>
                    <a:cubicBezTo>
                      <a:pt x="572" y="182"/>
                      <a:pt x="577" y="187"/>
                      <a:pt x="577" y="193"/>
                    </a:cubicBezTo>
                    <a:lnTo>
                      <a:pt x="577" y="198"/>
                    </a:lnTo>
                    <a:close/>
                    <a:moveTo>
                      <a:pt x="623" y="233"/>
                    </a:moveTo>
                    <a:cubicBezTo>
                      <a:pt x="623" y="239"/>
                      <a:pt x="618" y="244"/>
                      <a:pt x="612" y="244"/>
                    </a:cubicBezTo>
                    <a:cubicBezTo>
                      <a:pt x="607" y="244"/>
                      <a:pt x="607" y="244"/>
                      <a:pt x="607" y="244"/>
                    </a:cubicBezTo>
                    <a:cubicBezTo>
                      <a:pt x="601" y="244"/>
                      <a:pt x="597" y="239"/>
                      <a:pt x="597" y="233"/>
                    </a:cubicBezTo>
                    <a:cubicBezTo>
                      <a:pt x="597" y="227"/>
                      <a:pt x="597" y="227"/>
                      <a:pt x="597" y="227"/>
                    </a:cubicBezTo>
                    <a:cubicBezTo>
                      <a:pt x="597" y="221"/>
                      <a:pt x="601" y="217"/>
                      <a:pt x="607" y="217"/>
                    </a:cubicBezTo>
                    <a:cubicBezTo>
                      <a:pt x="612" y="217"/>
                      <a:pt x="612" y="217"/>
                      <a:pt x="612" y="217"/>
                    </a:cubicBezTo>
                    <a:cubicBezTo>
                      <a:pt x="618" y="217"/>
                      <a:pt x="623" y="221"/>
                      <a:pt x="623" y="227"/>
                    </a:cubicBezTo>
                    <a:lnTo>
                      <a:pt x="623" y="233"/>
                    </a:lnTo>
                    <a:close/>
                    <a:moveTo>
                      <a:pt x="623" y="198"/>
                    </a:moveTo>
                    <a:cubicBezTo>
                      <a:pt x="623" y="204"/>
                      <a:pt x="618" y="209"/>
                      <a:pt x="612" y="209"/>
                    </a:cubicBezTo>
                    <a:cubicBezTo>
                      <a:pt x="607" y="209"/>
                      <a:pt x="607" y="209"/>
                      <a:pt x="607" y="209"/>
                    </a:cubicBezTo>
                    <a:cubicBezTo>
                      <a:pt x="601" y="209"/>
                      <a:pt x="597" y="204"/>
                      <a:pt x="597" y="198"/>
                    </a:cubicBezTo>
                    <a:cubicBezTo>
                      <a:pt x="597" y="193"/>
                      <a:pt x="597" y="193"/>
                      <a:pt x="597" y="193"/>
                    </a:cubicBezTo>
                    <a:cubicBezTo>
                      <a:pt x="597" y="187"/>
                      <a:pt x="601" y="182"/>
                      <a:pt x="607" y="182"/>
                    </a:cubicBezTo>
                    <a:cubicBezTo>
                      <a:pt x="612" y="182"/>
                      <a:pt x="612" y="182"/>
                      <a:pt x="612" y="182"/>
                    </a:cubicBezTo>
                    <a:cubicBezTo>
                      <a:pt x="618" y="182"/>
                      <a:pt x="623" y="187"/>
                      <a:pt x="623" y="193"/>
                    </a:cubicBezTo>
                    <a:lnTo>
                      <a:pt x="623" y="198"/>
                    </a:lnTo>
                    <a:close/>
                    <a:moveTo>
                      <a:pt x="669" y="233"/>
                    </a:moveTo>
                    <a:cubicBezTo>
                      <a:pt x="669" y="239"/>
                      <a:pt x="665" y="244"/>
                      <a:pt x="659" y="244"/>
                    </a:cubicBezTo>
                    <a:cubicBezTo>
                      <a:pt x="653" y="244"/>
                      <a:pt x="653" y="244"/>
                      <a:pt x="653" y="244"/>
                    </a:cubicBezTo>
                    <a:cubicBezTo>
                      <a:pt x="648" y="244"/>
                      <a:pt x="643" y="239"/>
                      <a:pt x="643" y="233"/>
                    </a:cubicBezTo>
                    <a:cubicBezTo>
                      <a:pt x="643" y="227"/>
                      <a:pt x="643" y="227"/>
                      <a:pt x="643" y="227"/>
                    </a:cubicBezTo>
                    <a:cubicBezTo>
                      <a:pt x="643" y="221"/>
                      <a:pt x="648" y="217"/>
                      <a:pt x="653" y="217"/>
                    </a:cubicBezTo>
                    <a:cubicBezTo>
                      <a:pt x="659" y="217"/>
                      <a:pt x="659" y="217"/>
                      <a:pt x="659" y="217"/>
                    </a:cubicBezTo>
                    <a:cubicBezTo>
                      <a:pt x="665" y="217"/>
                      <a:pt x="669" y="221"/>
                      <a:pt x="669" y="227"/>
                    </a:cubicBezTo>
                    <a:lnTo>
                      <a:pt x="669" y="233"/>
                    </a:lnTo>
                    <a:close/>
                    <a:moveTo>
                      <a:pt x="669" y="198"/>
                    </a:moveTo>
                    <a:cubicBezTo>
                      <a:pt x="669" y="204"/>
                      <a:pt x="665" y="209"/>
                      <a:pt x="659" y="209"/>
                    </a:cubicBezTo>
                    <a:cubicBezTo>
                      <a:pt x="653" y="209"/>
                      <a:pt x="653" y="209"/>
                      <a:pt x="653" y="209"/>
                    </a:cubicBezTo>
                    <a:cubicBezTo>
                      <a:pt x="648" y="209"/>
                      <a:pt x="643" y="204"/>
                      <a:pt x="643" y="198"/>
                    </a:cubicBezTo>
                    <a:cubicBezTo>
                      <a:pt x="643" y="193"/>
                      <a:pt x="643" y="193"/>
                      <a:pt x="643" y="193"/>
                    </a:cubicBezTo>
                    <a:cubicBezTo>
                      <a:pt x="643" y="187"/>
                      <a:pt x="648" y="182"/>
                      <a:pt x="653" y="182"/>
                    </a:cubicBezTo>
                    <a:cubicBezTo>
                      <a:pt x="659" y="182"/>
                      <a:pt x="659" y="182"/>
                      <a:pt x="659" y="182"/>
                    </a:cubicBezTo>
                    <a:cubicBezTo>
                      <a:pt x="665" y="182"/>
                      <a:pt x="669" y="187"/>
                      <a:pt x="669" y="193"/>
                    </a:cubicBezTo>
                    <a:lnTo>
                      <a:pt x="669" y="198"/>
                    </a:lnTo>
                    <a:close/>
                    <a:moveTo>
                      <a:pt x="937" y="219"/>
                    </a:moveTo>
                    <a:cubicBezTo>
                      <a:pt x="937" y="227"/>
                      <a:pt x="931" y="233"/>
                      <a:pt x="923" y="233"/>
                    </a:cubicBezTo>
                    <a:cubicBezTo>
                      <a:pt x="744" y="233"/>
                      <a:pt x="744" y="233"/>
                      <a:pt x="744" y="233"/>
                    </a:cubicBezTo>
                    <a:cubicBezTo>
                      <a:pt x="736" y="233"/>
                      <a:pt x="730" y="227"/>
                      <a:pt x="730" y="219"/>
                    </a:cubicBezTo>
                    <a:cubicBezTo>
                      <a:pt x="730" y="206"/>
                      <a:pt x="730" y="206"/>
                      <a:pt x="730" y="206"/>
                    </a:cubicBezTo>
                    <a:cubicBezTo>
                      <a:pt x="730" y="199"/>
                      <a:pt x="736" y="192"/>
                      <a:pt x="744" y="192"/>
                    </a:cubicBezTo>
                    <a:cubicBezTo>
                      <a:pt x="923" y="192"/>
                      <a:pt x="923" y="192"/>
                      <a:pt x="923" y="192"/>
                    </a:cubicBezTo>
                    <a:cubicBezTo>
                      <a:pt x="931" y="192"/>
                      <a:pt x="937" y="199"/>
                      <a:pt x="937" y="206"/>
                    </a:cubicBezTo>
                    <a:lnTo>
                      <a:pt x="937" y="219"/>
                    </a:lnTo>
                    <a:close/>
                    <a:moveTo>
                      <a:pt x="120" y="170"/>
                    </a:moveTo>
                    <a:cubicBezTo>
                      <a:pt x="23" y="170"/>
                      <a:pt x="23" y="170"/>
                      <a:pt x="23" y="170"/>
                    </a:cubicBezTo>
                    <a:cubicBezTo>
                      <a:pt x="11" y="170"/>
                      <a:pt x="2" y="179"/>
                      <a:pt x="2" y="191"/>
                    </a:cubicBezTo>
                    <a:cubicBezTo>
                      <a:pt x="2" y="528"/>
                      <a:pt x="2" y="528"/>
                      <a:pt x="2" y="528"/>
                    </a:cubicBezTo>
                    <a:cubicBezTo>
                      <a:pt x="2" y="540"/>
                      <a:pt x="11" y="550"/>
                      <a:pt x="23" y="550"/>
                    </a:cubicBezTo>
                    <a:cubicBezTo>
                      <a:pt x="120" y="550"/>
                      <a:pt x="120" y="550"/>
                      <a:pt x="120" y="550"/>
                    </a:cubicBezTo>
                    <a:cubicBezTo>
                      <a:pt x="132" y="550"/>
                      <a:pt x="142" y="540"/>
                      <a:pt x="142" y="528"/>
                    </a:cubicBezTo>
                    <a:cubicBezTo>
                      <a:pt x="142" y="191"/>
                      <a:pt x="142" y="191"/>
                      <a:pt x="142" y="191"/>
                    </a:cubicBezTo>
                    <a:cubicBezTo>
                      <a:pt x="142" y="179"/>
                      <a:pt x="132" y="170"/>
                      <a:pt x="120" y="170"/>
                    </a:cubicBezTo>
                    <a:close/>
                    <a:moveTo>
                      <a:pt x="93" y="417"/>
                    </a:moveTo>
                    <a:cubicBezTo>
                      <a:pt x="93" y="424"/>
                      <a:pt x="87" y="431"/>
                      <a:pt x="80" y="431"/>
                    </a:cubicBezTo>
                    <a:cubicBezTo>
                      <a:pt x="67" y="431"/>
                      <a:pt x="67" y="431"/>
                      <a:pt x="67" y="431"/>
                    </a:cubicBezTo>
                    <a:cubicBezTo>
                      <a:pt x="59" y="431"/>
                      <a:pt x="53" y="424"/>
                      <a:pt x="53" y="417"/>
                    </a:cubicBezTo>
                    <a:cubicBezTo>
                      <a:pt x="53" y="312"/>
                      <a:pt x="53" y="312"/>
                      <a:pt x="53" y="312"/>
                    </a:cubicBezTo>
                    <a:cubicBezTo>
                      <a:pt x="53" y="304"/>
                      <a:pt x="59" y="298"/>
                      <a:pt x="67" y="298"/>
                    </a:cubicBezTo>
                    <a:cubicBezTo>
                      <a:pt x="80" y="298"/>
                      <a:pt x="80" y="298"/>
                      <a:pt x="80" y="298"/>
                    </a:cubicBezTo>
                    <a:cubicBezTo>
                      <a:pt x="87" y="298"/>
                      <a:pt x="93" y="304"/>
                      <a:pt x="93" y="312"/>
                    </a:cubicBezTo>
                    <a:lnTo>
                      <a:pt x="93" y="417"/>
                    </a:lnTo>
                    <a:close/>
                    <a:moveTo>
                      <a:pt x="1026" y="465"/>
                    </a:moveTo>
                    <a:cubicBezTo>
                      <a:pt x="177" y="465"/>
                      <a:pt x="177" y="465"/>
                      <a:pt x="177" y="465"/>
                    </a:cubicBezTo>
                    <a:cubicBezTo>
                      <a:pt x="165" y="465"/>
                      <a:pt x="155" y="474"/>
                      <a:pt x="155" y="486"/>
                    </a:cubicBezTo>
                    <a:cubicBezTo>
                      <a:pt x="155" y="528"/>
                      <a:pt x="155" y="528"/>
                      <a:pt x="155" y="528"/>
                    </a:cubicBezTo>
                    <a:cubicBezTo>
                      <a:pt x="155" y="540"/>
                      <a:pt x="165" y="550"/>
                      <a:pt x="177" y="550"/>
                    </a:cubicBezTo>
                    <a:cubicBezTo>
                      <a:pt x="1026" y="550"/>
                      <a:pt x="1026" y="550"/>
                      <a:pt x="1026" y="550"/>
                    </a:cubicBezTo>
                    <a:cubicBezTo>
                      <a:pt x="1038" y="550"/>
                      <a:pt x="1047" y="540"/>
                      <a:pt x="1047" y="528"/>
                    </a:cubicBezTo>
                    <a:cubicBezTo>
                      <a:pt x="1047" y="486"/>
                      <a:pt x="1047" y="486"/>
                      <a:pt x="1047" y="486"/>
                    </a:cubicBezTo>
                    <a:cubicBezTo>
                      <a:pt x="1047" y="474"/>
                      <a:pt x="1038" y="465"/>
                      <a:pt x="1026" y="465"/>
                    </a:cubicBezTo>
                    <a:close/>
                    <a:moveTo>
                      <a:pt x="485" y="528"/>
                    </a:moveTo>
                    <a:cubicBezTo>
                      <a:pt x="485" y="534"/>
                      <a:pt x="480" y="538"/>
                      <a:pt x="474" y="538"/>
                    </a:cubicBezTo>
                    <a:cubicBezTo>
                      <a:pt x="469" y="538"/>
                      <a:pt x="469" y="538"/>
                      <a:pt x="469" y="538"/>
                    </a:cubicBezTo>
                    <a:cubicBezTo>
                      <a:pt x="463" y="538"/>
                      <a:pt x="458" y="534"/>
                      <a:pt x="458" y="528"/>
                    </a:cubicBezTo>
                    <a:cubicBezTo>
                      <a:pt x="458" y="522"/>
                      <a:pt x="458" y="522"/>
                      <a:pt x="458" y="522"/>
                    </a:cubicBezTo>
                    <a:cubicBezTo>
                      <a:pt x="458" y="516"/>
                      <a:pt x="463" y="512"/>
                      <a:pt x="469" y="512"/>
                    </a:cubicBezTo>
                    <a:cubicBezTo>
                      <a:pt x="474" y="512"/>
                      <a:pt x="474" y="512"/>
                      <a:pt x="474" y="512"/>
                    </a:cubicBezTo>
                    <a:cubicBezTo>
                      <a:pt x="480" y="512"/>
                      <a:pt x="485" y="516"/>
                      <a:pt x="485" y="522"/>
                    </a:cubicBezTo>
                    <a:lnTo>
                      <a:pt x="485" y="528"/>
                    </a:lnTo>
                    <a:close/>
                    <a:moveTo>
                      <a:pt x="485" y="493"/>
                    </a:moveTo>
                    <a:cubicBezTo>
                      <a:pt x="485" y="499"/>
                      <a:pt x="480" y="504"/>
                      <a:pt x="474" y="504"/>
                    </a:cubicBezTo>
                    <a:cubicBezTo>
                      <a:pt x="469" y="504"/>
                      <a:pt x="469" y="504"/>
                      <a:pt x="469" y="504"/>
                    </a:cubicBezTo>
                    <a:cubicBezTo>
                      <a:pt x="463" y="504"/>
                      <a:pt x="458" y="499"/>
                      <a:pt x="458" y="493"/>
                    </a:cubicBezTo>
                    <a:cubicBezTo>
                      <a:pt x="458" y="488"/>
                      <a:pt x="458" y="488"/>
                      <a:pt x="458" y="488"/>
                    </a:cubicBezTo>
                    <a:cubicBezTo>
                      <a:pt x="458" y="482"/>
                      <a:pt x="463" y="477"/>
                      <a:pt x="469" y="477"/>
                    </a:cubicBezTo>
                    <a:cubicBezTo>
                      <a:pt x="474" y="477"/>
                      <a:pt x="474" y="477"/>
                      <a:pt x="474" y="477"/>
                    </a:cubicBezTo>
                    <a:cubicBezTo>
                      <a:pt x="480" y="477"/>
                      <a:pt x="485" y="482"/>
                      <a:pt x="485" y="488"/>
                    </a:cubicBezTo>
                    <a:lnTo>
                      <a:pt x="485" y="493"/>
                    </a:lnTo>
                    <a:close/>
                    <a:moveTo>
                      <a:pt x="531" y="528"/>
                    </a:moveTo>
                    <a:cubicBezTo>
                      <a:pt x="531" y="534"/>
                      <a:pt x="526" y="538"/>
                      <a:pt x="520" y="538"/>
                    </a:cubicBezTo>
                    <a:cubicBezTo>
                      <a:pt x="515" y="538"/>
                      <a:pt x="515" y="538"/>
                      <a:pt x="515" y="538"/>
                    </a:cubicBezTo>
                    <a:cubicBezTo>
                      <a:pt x="509" y="538"/>
                      <a:pt x="504" y="534"/>
                      <a:pt x="504" y="528"/>
                    </a:cubicBezTo>
                    <a:cubicBezTo>
                      <a:pt x="504" y="522"/>
                      <a:pt x="504" y="522"/>
                      <a:pt x="504" y="522"/>
                    </a:cubicBezTo>
                    <a:cubicBezTo>
                      <a:pt x="504" y="516"/>
                      <a:pt x="509" y="512"/>
                      <a:pt x="515" y="512"/>
                    </a:cubicBezTo>
                    <a:cubicBezTo>
                      <a:pt x="520" y="512"/>
                      <a:pt x="520" y="512"/>
                      <a:pt x="520" y="512"/>
                    </a:cubicBezTo>
                    <a:cubicBezTo>
                      <a:pt x="526" y="512"/>
                      <a:pt x="531" y="516"/>
                      <a:pt x="531" y="522"/>
                    </a:cubicBezTo>
                    <a:lnTo>
                      <a:pt x="531" y="528"/>
                    </a:lnTo>
                    <a:close/>
                    <a:moveTo>
                      <a:pt x="531" y="493"/>
                    </a:moveTo>
                    <a:cubicBezTo>
                      <a:pt x="531" y="499"/>
                      <a:pt x="526" y="504"/>
                      <a:pt x="520" y="504"/>
                    </a:cubicBezTo>
                    <a:cubicBezTo>
                      <a:pt x="515" y="504"/>
                      <a:pt x="515" y="504"/>
                      <a:pt x="515" y="504"/>
                    </a:cubicBezTo>
                    <a:cubicBezTo>
                      <a:pt x="509" y="504"/>
                      <a:pt x="504" y="499"/>
                      <a:pt x="504" y="493"/>
                    </a:cubicBezTo>
                    <a:cubicBezTo>
                      <a:pt x="504" y="488"/>
                      <a:pt x="504" y="488"/>
                      <a:pt x="504" y="488"/>
                    </a:cubicBezTo>
                    <a:cubicBezTo>
                      <a:pt x="504" y="482"/>
                      <a:pt x="509" y="477"/>
                      <a:pt x="515" y="477"/>
                    </a:cubicBezTo>
                    <a:cubicBezTo>
                      <a:pt x="520" y="477"/>
                      <a:pt x="520" y="477"/>
                      <a:pt x="520" y="477"/>
                    </a:cubicBezTo>
                    <a:cubicBezTo>
                      <a:pt x="526" y="477"/>
                      <a:pt x="531" y="482"/>
                      <a:pt x="531" y="488"/>
                    </a:cubicBezTo>
                    <a:lnTo>
                      <a:pt x="531" y="493"/>
                    </a:lnTo>
                    <a:close/>
                    <a:moveTo>
                      <a:pt x="577" y="528"/>
                    </a:moveTo>
                    <a:cubicBezTo>
                      <a:pt x="577" y="534"/>
                      <a:pt x="572" y="538"/>
                      <a:pt x="566" y="538"/>
                    </a:cubicBezTo>
                    <a:cubicBezTo>
                      <a:pt x="561" y="538"/>
                      <a:pt x="561" y="538"/>
                      <a:pt x="561" y="538"/>
                    </a:cubicBezTo>
                    <a:cubicBezTo>
                      <a:pt x="555" y="538"/>
                      <a:pt x="550" y="534"/>
                      <a:pt x="550" y="528"/>
                    </a:cubicBezTo>
                    <a:cubicBezTo>
                      <a:pt x="550" y="522"/>
                      <a:pt x="550" y="522"/>
                      <a:pt x="550" y="522"/>
                    </a:cubicBezTo>
                    <a:cubicBezTo>
                      <a:pt x="550" y="516"/>
                      <a:pt x="555" y="512"/>
                      <a:pt x="561" y="512"/>
                    </a:cubicBezTo>
                    <a:cubicBezTo>
                      <a:pt x="566" y="512"/>
                      <a:pt x="566" y="512"/>
                      <a:pt x="566" y="512"/>
                    </a:cubicBezTo>
                    <a:cubicBezTo>
                      <a:pt x="572" y="512"/>
                      <a:pt x="577" y="516"/>
                      <a:pt x="577" y="522"/>
                    </a:cubicBezTo>
                    <a:lnTo>
                      <a:pt x="577" y="528"/>
                    </a:lnTo>
                    <a:close/>
                    <a:moveTo>
                      <a:pt x="577" y="493"/>
                    </a:moveTo>
                    <a:cubicBezTo>
                      <a:pt x="577" y="499"/>
                      <a:pt x="572" y="504"/>
                      <a:pt x="566" y="504"/>
                    </a:cubicBezTo>
                    <a:cubicBezTo>
                      <a:pt x="561" y="504"/>
                      <a:pt x="561" y="504"/>
                      <a:pt x="561" y="504"/>
                    </a:cubicBezTo>
                    <a:cubicBezTo>
                      <a:pt x="555" y="504"/>
                      <a:pt x="550" y="499"/>
                      <a:pt x="550" y="493"/>
                    </a:cubicBezTo>
                    <a:cubicBezTo>
                      <a:pt x="550" y="488"/>
                      <a:pt x="550" y="488"/>
                      <a:pt x="550" y="488"/>
                    </a:cubicBezTo>
                    <a:cubicBezTo>
                      <a:pt x="550" y="482"/>
                      <a:pt x="555" y="477"/>
                      <a:pt x="561" y="477"/>
                    </a:cubicBezTo>
                    <a:cubicBezTo>
                      <a:pt x="566" y="477"/>
                      <a:pt x="566" y="477"/>
                      <a:pt x="566" y="477"/>
                    </a:cubicBezTo>
                    <a:cubicBezTo>
                      <a:pt x="572" y="477"/>
                      <a:pt x="577" y="482"/>
                      <a:pt x="577" y="488"/>
                    </a:cubicBezTo>
                    <a:lnTo>
                      <a:pt x="577" y="493"/>
                    </a:lnTo>
                    <a:close/>
                    <a:moveTo>
                      <a:pt x="623" y="528"/>
                    </a:moveTo>
                    <a:cubicBezTo>
                      <a:pt x="623" y="534"/>
                      <a:pt x="618" y="538"/>
                      <a:pt x="612" y="538"/>
                    </a:cubicBezTo>
                    <a:cubicBezTo>
                      <a:pt x="607" y="538"/>
                      <a:pt x="607" y="538"/>
                      <a:pt x="607" y="538"/>
                    </a:cubicBezTo>
                    <a:cubicBezTo>
                      <a:pt x="601" y="538"/>
                      <a:pt x="597" y="534"/>
                      <a:pt x="597" y="528"/>
                    </a:cubicBezTo>
                    <a:cubicBezTo>
                      <a:pt x="597" y="522"/>
                      <a:pt x="597" y="522"/>
                      <a:pt x="597" y="522"/>
                    </a:cubicBezTo>
                    <a:cubicBezTo>
                      <a:pt x="597" y="516"/>
                      <a:pt x="601" y="512"/>
                      <a:pt x="607" y="512"/>
                    </a:cubicBezTo>
                    <a:cubicBezTo>
                      <a:pt x="612" y="512"/>
                      <a:pt x="612" y="512"/>
                      <a:pt x="612" y="512"/>
                    </a:cubicBezTo>
                    <a:cubicBezTo>
                      <a:pt x="618" y="512"/>
                      <a:pt x="623" y="516"/>
                      <a:pt x="623" y="522"/>
                    </a:cubicBezTo>
                    <a:lnTo>
                      <a:pt x="623" y="528"/>
                    </a:lnTo>
                    <a:close/>
                    <a:moveTo>
                      <a:pt x="623" y="493"/>
                    </a:moveTo>
                    <a:cubicBezTo>
                      <a:pt x="623" y="499"/>
                      <a:pt x="618" y="504"/>
                      <a:pt x="612" y="504"/>
                    </a:cubicBezTo>
                    <a:cubicBezTo>
                      <a:pt x="607" y="504"/>
                      <a:pt x="607" y="504"/>
                      <a:pt x="607" y="504"/>
                    </a:cubicBezTo>
                    <a:cubicBezTo>
                      <a:pt x="601" y="504"/>
                      <a:pt x="597" y="499"/>
                      <a:pt x="597" y="493"/>
                    </a:cubicBezTo>
                    <a:cubicBezTo>
                      <a:pt x="597" y="488"/>
                      <a:pt x="597" y="488"/>
                      <a:pt x="597" y="488"/>
                    </a:cubicBezTo>
                    <a:cubicBezTo>
                      <a:pt x="597" y="482"/>
                      <a:pt x="601" y="477"/>
                      <a:pt x="607" y="477"/>
                    </a:cubicBezTo>
                    <a:cubicBezTo>
                      <a:pt x="612" y="477"/>
                      <a:pt x="612" y="477"/>
                      <a:pt x="612" y="477"/>
                    </a:cubicBezTo>
                    <a:cubicBezTo>
                      <a:pt x="618" y="477"/>
                      <a:pt x="623" y="482"/>
                      <a:pt x="623" y="488"/>
                    </a:cubicBezTo>
                    <a:lnTo>
                      <a:pt x="623" y="493"/>
                    </a:lnTo>
                    <a:close/>
                    <a:moveTo>
                      <a:pt x="669" y="528"/>
                    </a:moveTo>
                    <a:cubicBezTo>
                      <a:pt x="669" y="534"/>
                      <a:pt x="665" y="538"/>
                      <a:pt x="659" y="538"/>
                    </a:cubicBezTo>
                    <a:cubicBezTo>
                      <a:pt x="653" y="538"/>
                      <a:pt x="653" y="538"/>
                      <a:pt x="653" y="538"/>
                    </a:cubicBezTo>
                    <a:cubicBezTo>
                      <a:pt x="648" y="538"/>
                      <a:pt x="643" y="534"/>
                      <a:pt x="643" y="528"/>
                    </a:cubicBezTo>
                    <a:cubicBezTo>
                      <a:pt x="643" y="522"/>
                      <a:pt x="643" y="522"/>
                      <a:pt x="643" y="522"/>
                    </a:cubicBezTo>
                    <a:cubicBezTo>
                      <a:pt x="643" y="516"/>
                      <a:pt x="648" y="512"/>
                      <a:pt x="653" y="512"/>
                    </a:cubicBezTo>
                    <a:cubicBezTo>
                      <a:pt x="659" y="512"/>
                      <a:pt x="659" y="512"/>
                      <a:pt x="659" y="512"/>
                    </a:cubicBezTo>
                    <a:cubicBezTo>
                      <a:pt x="665" y="512"/>
                      <a:pt x="669" y="516"/>
                      <a:pt x="669" y="522"/>
                    </a:cubicBezTo>
                    <a:lnTo>
                      <a:pt x="669" y="528"/>
                    </a:lnTo>
                    <a:close/>
                    <a:moveTo>
                      <a:pt x="669" y="493"/>
                    </a:moveTo>
                    <a:cubicBezTo>
                      <a:pt x="669" y="499"/>
                      <a:pt x="665" y="504"/>
                      <a:pt x="659" y="504"/>
                    </a:cubicBezTo>
                    <a:cubicBezTo>
                      <a:pt x="653" y="504"/>
                      <a:pt x="653" y="504"/>
                      <a:pt x="653" y="504"/>
                    </a:cubicBezTo>
                    <a:cubicBezTo>
                      <a:pt x="648" y="504"/>
                      <a:pt x="643" y="499"/>
                      <a:pt x="643" y="493"/>
                    </a:cubicBezTo>
                    <a:cubicBezTo>
                      <a:pt x="643" y="488"/>
                      <a:pt x="643" y="488"/>
                      <a:pt x="643" y="488"/>
                    </a:cubicBezTo>
                    <a:cubicBezTo>
                      <a:pt x="643" y="482"/>
                      <a:pt x="648" y="477"/>
                      <a:pt x="653" y="477"/>
                    </a:cubicBezTo>
                    <a:cubicBezTo>
                      <a:pt x="659" y="477"/>
                      <a:pt x="659" y="477"/>
                      <a:pt x="659" y="477"/>
                    </a:cubicBezTo>
                    <a:cubicBezTo>
                      <a:pt x="665" y="477"/>
                      <a:pt x="669" y="482"/>
                      <a:pt x="669" y="488"/>
                    </a:cubicBezTo>
                    <a:lnTo>
                      <a:pt x="669" y="493"/>
                    </a:lnTo>
                    <a:close/>
                    <a:moveTo>
                      <a:pt x="937" y="514"/>
                    </a:moveTo>
                    <a:cubicBezTo>
                      <a:pt x="937" y="522"/>
                      <a:pt x="931" y="528"/>
                      <a:pt x="923" y="528"/>
                    </a:cubicBezTo>
                    <a:cubicBezTo>
                      <a:pt x="744" y="528"/>
                      <a:pt x="744" y="528"/>
                      <a:pt x="744" y="528"/>
                    </a:cubicBezTo>
                    <a:cubicBezTo>
                      <a:pt x="736" y="528"/>
                      <a:pt x="730" y="522"/>
                      <a:pt x="730" y="514"/>
                    </a:cubicBezTo>
                    <a:cubicBezTo>
                      <a:pt x="730" y="501"/>
                      <a:pt x="730" y="501"/>
                      <a:pt x="730" y="501"/>
                    </a:cubicBezTo>
                    <a:cubicBezTo>
                      <a:pt x="730" y="494"/>
                      <a:pt x="736" y="487"/>
                      <a:pt x="744" y="487"/>
                    </a:cubicBezTo>
                    <a:cubicBezTo>
                      <a:pt x="923" y="487"/>
                      <a:pt x="923" y="487"/>
                      <a:pt x="923" y="487"/>
                    </a:cubicBezTo>
                    <a:cubicBezTo>
                      <a:pt x="931" y="487"/>
                      <a:pt x="937" y="494"/>
                      <a:pt x="937" y="501"/>
                    </a:cubicBezTo>
                    <a:lnTo>
                      <a:pt x="937" y="514"/>
                    </a:lnTo>
                    <a:close/>
                    <a:moveTo>
                      <a:pt x="1026" y="366"/>
                    </a:moveTo>
                    <a:cubicBezTo>
                      <a:pt x="177" y="366"/>
                      <a:pt x="177" y="366"/>
                      <a:pt x="177" y="366"/>
                    </a:cubicBezTo>
                    <a:cubicBezTo>
                      <a:pt x="165" y="366"/>
                      <a:pt x="155" y="376"/>
                      <a:pt x="155" y="388"/>
                    </a:cubicBezTo>
                    <a:cubicBezTo>
                      <a:pt x="155" y="430"/>
                      <a:pt x="155" y="430"/>
                      <a:pt x="155" y="430"/>
                    </a:cubicBezTo>
                    <a:cubicBezTo>
                      <a:pt x="155" y="441"/>
                      <a:pt x="165" y="451"/>
                      <a:pt x="177" y="451"/>
                    </a:cubicBezTo>
                    <a:cubicBezTo>
                      <a:pt x="1026" y="451"/>
                      <a:pt x="1026" y="451"/>
                      <a:pt x="1026" y="451"/>
                    </a:cubicBezTo>
                    <a:cubicBezTo>
                      <a:pt x="1038" y="451"/>
                      <a:pt x="1047" y="441"/>
                      <a:pt x="1047" y="430"/>
                    </a:cubicBezTo>
                    <a:cubicBezTo>
                      <a:pt x="1047" y="388"/>
                      <a:pt x="1047" y="388"/>
                      <a:pt x="1047" y="388"/>
                    </a:cubicBezTo>
                    <a:cubicBezTo>
                      <a:pt x="1047" y="376"/>
                      <a:pt x="1038" y="366"/>
                      <a:pt x="1026" y="366"/>
                    </a:cubicBezTo>
                    <a:close/>
                    <a:moveTo>
                      <a:pt x="485" y="430"/>
                    </a:moveTo>
                    <a:cubicBezTo>
                      <a:pt x="485" y="435"/>
                      <a:pt x="480" y="440"/>
                      <a:pt x="474" y="440"/>
                    </a:cubicBezTo>
                    <a:cubicBezTo>
                      <a:pt x="469" y="440"/>
                      <a:pt x="469" y="440"/>
                      <a:pt x="469" y="440"/>
                    </a:cubicBezTo>
                    <a:cubicBezTo>
                      <a:pt x="463" y="440"/>
                      <a:pt x="458" y="435"/>
                      <a:pt x="458" y="430"/>
                    </a:cubicBezTo>
                    <a:cubicBezTo>
                      <a:pt x="458" y="424"/>
                      <a:pt x="458" y="424"/>
                      <a:pt x="458" y="424"/>
                    </a:cubicBezTo>
                    <a:cubicBezTo>
                      <a:pt x="458" y="418"/>
                      <a:pt x="463" y="413"/>
                      <a:pt x="469" y="413"/>
                    </a:cubicBezTo>
                    <a:cubicBezTo>
                      <a:pt x="474" y="413"/>
                      <a:pt x="474" y="413"/>
                      <a:pt x="474" y="413"/>
                    </a:cubicBezTo>
                    <a:cubicBezTo>
                      <a:pt x="480" y="413"/>
                      <a:pt x="485" y="418"/>
                      <a:pt x="485" y="424"/>
                    </a:cubicBezTo>
                    <a:lnTo>
                      <a:pt x="485" y="430"/>
                    </a:lnTo>
                    <a:close/>
                    <a:moveTo>
                      <a:pt x="485" y="395"/>
                    </a:moveTo>
                    <a:cubicBezTo>
                      <a:pt x="485" y="401"/>
                      <a:pt x="480" y="406"/>
                      <a:pt x="474" y="406"/>
                    </a:cubicBezTo>
                    <a:cubicBezTo>
                      <a:pt x="469" y="406"/>
                      <a:pt x="469" y="406"/>
                      <a:pt x="469" y="406"/>
                    </a:cubicBezTo>
                    <a:cubicBezTo>
                      <a:pt x="463" y="406"/>
                      <a:pt x="458" y="401"/>
                      <a:pt x="458" y="395"/>
                    </a:cubicBezTo>
                    <a:cubicBezTo>
                      <a:pt x="458" y="389"/>
                      <a:pt x="458" y="389"/>
                      <a:pt x="458" y="389"/>
                    </a:cubicBezTo>
                    <a:cubicBezTo>
                      <a:pt x="458" y="384"/>
                      <a:pt x="463" y="379"/>
                      <a:pt x="469" y="379"/>
                    </a:cubicBezTo>
                    <a:cubicBezTo>
                      <a:pt x="474" y="379"/>
                      <a:pt x="474" y="379"/>
                      <a:pt x="474" y="379"/>
                    </a:cubicBezTo>
                    <a:cubicBezTo>
                      <a:pt x="480" y="379"/>
                      <a:pt x="485" y="384"/>
                      <a:pt x="485" y="389"/>
                    </a:cubicBezTo>
                    <a:lnTo>
                      <a:pt x="485" y="395"/>
                    </a:lnTo>
                    <a:close/>
                    <a:moveTo>
                      <a:pt x="531" y="430"/>
                    </a:moveTo>
                    <a:cubicBezTo>
                      <a:pt x="531" y="435"/>
                      <a:pt x="526" y="440"/>
                      <a:pt x="520" y="440"/>
                    </a:cubicBezTo>
                    <a:cubicBezTo>
                      <a:pt x="515" y="440"/>
                      <a:pt x="515" y="440"/>
                      <a:pt x="515" y="440"/>
                    </a:cubicBezTo>
                    <a:cubicBezTo>
                      <a:pt x="509" y="440"/>
                      <a:pt x="504" y="435"/>
                      <a:pt x="504" y="430"/>
                    </a:cubicBezTo>
                    <a:cubicBezTo>
                      <a:pt x="504" y="424"/>
                      <a:pt x="504" y="424"/>
                      <a:pt x="504" y="424"/>
                    </a:cubicBezTo>
                    <a:cubicBezTo>
                      <a:pt x="504" y="418"/>
                      <a:pt x="509" y="413"/>
                      <a:pt x="515" y="413"/>
                    </a:cubicBezTo>
                    <a:cubicBezTo>
                      <a:pt x="520" y="413"/>
                      <a:pt x="520" y="413"/>
                      <a:pt x="520" y="413"/>
                    </a:cubicBezTo>
                    <a:cubicBezTo>
                      <a:pt x="526" y="413"/>
                      <a:pt x="531" y="418"/>
                      <a:pt x="531" y="424"/>
                    </a:cubicBezTo>
                    <a:lnTo>
                      <a:pt x="531" y="430"/>
                    </a:lnTo>
                    <a:close/>
                    <a:moveTo>
                      <a:pt x="531" y="395"/>
                    </a:moveTo>
                    <a:cubicBezTo>
                      <a:pt x="531" y="401"/>
                      <a:pt x="526" y="406"/>
                      <a:pt x="520" y="406"/>
                    </a:cubicBezTo>
                    <a:cubicBezTo>
                      <a:pt x="515" y="406"/>
                      <a:pt x="515" y="406"/>
                      <a:pt x="515" y="406"/>
                    </a:cubicBezTo>
                    <a:cubicBezTo>
                      <a:pt x="509" y="406"/>
                      <a:pt x="504" y="401"/>
                      <a:pt x="504" y="395"/>
                    </a:cubicBezTo>
                    <a:cubicBezTo>
                      <a:pt x="504" y="389"/>
                      <a:pt x="504" y="389"/>
                      <a:pt x="504" y="389"/>
                    </a:cubicBezTo>
                    <a:cubicBezTo>
                      <a:pt x="504" y="384"/>
                      <a:pt x="509" y="379"/>
                      <a:pt x="515" y="379"/>
                    </a:cubicBezTo>
                    <a:cubicBezTo>
                      <a:pt x="520" y="379"/>
                      <a:pt x="520" y="379"/>
                      <a:pt x="520" y="379"/>
                    </a:cubicBezTo>
                    <a:cubicBezTo>
                      <a:pt x="526" y="379"/>
                      <a:pt x="531" y="384"/>
                      <a:pt x="531" y="389"/>
                    </a:cubicBezTo>
                    <a:lnTo>
                      <a:pt x="531" y="395"/>
                    </a:lnTo>
                    <a:close/>
                    <a:moveTo>
                      <a:pt x="577" y="430"/>
                    </a:moveTo>
                    <a:cubicBezTo>
                      <a:pt x="577" y="435"/>
                      <a:pt x="572" y="440"/>
                      <a:pt x="566" y="440"/>
                    </a:cubicBezTo>
                    <a:cubicBezTo>
                      <a:pt x="561" y="440"/>
                      <a:pt x="561" y="440"/>
                      <a:pt x="561" y="440"/>
                    </a:cubicBezTo>
                    <a:cubicBezTo>
                      <a:pt x="555" y="440"/>
                      <a:pt x="550" y="435"/>
                      <a:pt x="550" y="430"/>
                    </a:cubicBezTo>
                    <a:cubicBezTo>
                      <a:pt x="550" y="424"/>
                      <a:pt x="550" y="424"/>
                      <a:pt x="550" y="424"/>
                    </a:cubicBezTo>
                    <a:cubicBezTo>
                      <a:pt x="550" y="418"/>
                      <a:pt x="555" y="413"/>
                      <a:pt x="561" y="413"/>
                    </a:cubicBezTo>
                    <a:cubicBezTo>
                      <a:pt x="566" y="413"/>
                      <a:pt x="566" y="413"/>
                      <a:pt x="566" y="413"/>
                    </a:cubicBezTo>
                    <a:cubicBezTo>
                      <a:pt x="572" y="413"/>
                      <a:pt x="577" y="418"/>
                      <a:pt x="577" y="424"/>
                    </a:cubicBezTo>
                    <a:lnTo>
                      <a:pt x="577" y="430"/>
                    </a:lnTo>
                    <a:close/>
                    <a:moveTo>
                      <a:pt x="577" y="395"/>
                    </a:moveTo>
                    <a:cubicBezTo>
                      <a:pt x="577" y="401"/>
                      <a:pt x="572" y="406"/>
                      <a:pt x="566" y="406"/>
                    </a:cubicBezTo>
                    <a:cubicBezTo>
                      <a:pt x="561" y="406"/>
                      <a:pt x="561" y="406"/>
                      <a:pt x="561" y="406"/>
                    </a:cubicBezTo>
                    <a:cubicBezTo>
                      <a:pt x="555" y="406"/>
                      <a:pt x="550" y="401"/>
                      <a:pt x="550" y="395"/>
                    </a:cubicBezTo>
                    <a:cubicBezTo>
                      <a:pt x="550" y="389"/>
                      <a:pt x="550" y="389"/>
                      <a:pt x="550" y="389"/>
                    </a:cubicBezTo>
                    <a:cubicBezTo>
                      <a:pt x="550" y="384"/>
                      <a:pt x="555" y="379"/>
                      <a:pt x="561" y="379"/>
                    </a:cubicBezTo>
                    <a:cubicBezTo>
                      <a:pt x="566" y="379"/>
                      <a:pt x="566" y="379"/>
                      <a:pt x="566" y="379"/>
                    </a:cubicBezTo>
                    <a:cubicBezTo>
                      <a:pt x="572" y="379"/>
                      <a:pt x="577" y="384"/>
                      <a:pt x="577" y="389"/>
                    </a:cubicBezTo>
                    <a:lnTo>
                      <a:pt x="577" y="395"/>
                    </a:lnTo>
                    <a:close/>
                    <a:moveTo>
                      <a:pt x="623" y="430"/>
                    </a:moveTo>
                    <a:cubicBezTo>
                      <a:pt x="623" y="435"/>
                      <a:pt x="618" y="440"/>
                      <a:pt x="612" y="440"/>
                    </a:cubicBezTo>
                    <a:cubicBezTo>
                      <a:pt x="607" y="440"/>
                      <a:pt x="607" y="440"/>
                      <a:pt x="607" y="440"/>
                    </a:cubicBezTo>
                    <a:cubicBezTo>
                      <a:pt x="601" y="440"/>
                      <a:pt x="597" y="435"/>
                      <a:pt x="597" y="430"/>
                    </a:cubicBezTo>
                    <a:cubicBezTo>
                      <a:pt x="597" y="424"/>
                      <a:pt x="597" y="424"/>
                      <a:pt x="597" y="424"/>
                    </a:cubicBezTo>
                    <a:cubicBezTo>
                      <a:pt x="597" y="418"/>
                      <a:pt x="601" y="413"/>
                      <a:pt x="607" y="413"/>
                    </a:cubicBezTo>
                    <a:cubicBezTo>
                      <a:pt x="612" y="413"/>
                      <a:pt x="612" y="413"/>
                      <a:pt x="612" y="413"/>
                    </a:cubicBezTo>
                    <a:cubicBezTo>
                      <a:pt x="618" y="413"/>
                      <a:pt x="623" y="418"/>
                      <a:pt x="623" y="424"/>
                    </a:cubicBezTo>
                    <a:lnTo>
                      <a:pt x="623" y="430"/>
                    </a:lnTo>
                    <a:close/>
                    <a:moveTo>
                      <a:pt x="623" y="395"/>
                    </a:moveTo>
                    <a:cubicBezTo>
                      <a:pt x="623" y="401"/>
                      <a:pt x="618" y="406"/>
                      <a:pt x="612" y="406"/>
                    </a:cubicBezTo>
                    <a:cubicBezTo>
                      <a:pt x="607" y="406"/>
                      <a:pt x="607" y="406"/>
                      <a:pt x="607" y="406"/>
                    </a:cubicBezTo>
                    <a:cubicBezTo>
                      <a:pt x="601" y="406"/>
                      <a:pt x="597" y="401"/>
                      <a:pt x="597" y="395"/>
                    </a:cubicBezTo>
                    <a:cubicBezTo>
                      <a:pt x="597" y="389"/>
                      <a:pt x="597" y="389"/>
                      <a:pt x="597" y="389"/>
                    </a:cubicBezTo>
                    <a:cubicBezTo>
                      <a:pt x="597" y="384"/>
                      <a:pt x="601" y="379"/>
                      <a:pt x="607" y="379"/>
                    </a:cubicBezTo>
                    <a:cubicBezTo>
                      <a:pt x="612" y="379"/>
                      <a:pt x="612" y="379"/>
                      <a:pt x="612" y="379"/>
                    </a:cubicBezTo>
                    <a:cubicBezTo>
                      <a:pt x="618" y="379"/>
                      <a:pt x="623" y="384"/>
                      <a:pt x="623" y="389"/>
                    </a:cubicBezTo>
                    <a:lnTo>
                      <a:pt x="623" y="395"/>
                    </a:lnTo>
                    <a:close/>
                    <a:moveTo>
                      <a:pt x="669" y="430"/>
                    </a:moveTo>
                    <a:cubicBezTo>
                      <a:pt x="669" y="435"/>
                      <a:pt x="665" y="440"/>
                      <a:pt x="659" y="440"/>
                    </a:cubicBezTo>
                    <a:cubicBezTo>
                      <a:pt x="653" y="440"/>
                      <a:pt x="653" y="440"/>
                      <a:pt x="653" y="440"/>
                    </a:cubicBezTo>
                    <a:cubicBezTo>
                      <a:pt x="648" y="440"/>
                      <a:pt x="643" y="435"/>
                      <a:pt x="643" y="430"/>
                    </a:cubicBezTo>
                    <a:cubicBezTo>
                      <a:pt x="643" y="424"/>
                      <a:pt x="643" y="424"/>
                      <a:pt x="643" y="424"/>
                    </a:cubicBezTo>
                    <a:cubicBezTo>
                      <a:pt x="643" y="418"/>
                      <a:pt x="648" y="413"/>
                      <a:pt x="653" y="413"/>
                    </a:cubicBezTo>
                    <a:cubicBezTo>
                      <a:pt x="659" y="413"/>
                      <a:pt x="659" y="413"/>
                      <a:pt x="659" y="413"/>
                    </a:cubicBezTo>
                    <a:cubicBezTo>
                      <a:pt x="665" y="413"/>
                      <a:pt x="669" y="418"/>
                      <a:pt x="669" y="424"/>
                    </a:cubicBezTo>
                    <a:lnTo>
                      <a:pt x="669" y="430"/>
                    </a:lnTo>
                    <a:close/>
                    <a:moveTo>
                      <a:pt x="669" y="395"/>
                    </a:moveTo>
                    <a:cubicBezTo>
                      <a:pt x="669" y="401"/>
                      <a:pt x="665" y="406"/>
                      <a:pt x="659" y="406"/>
                    </a:cubicBezTo>
                    <a:cubicBezTo>
                      <a:pt x="653" y="406"/>
                      <a:pt x="653" y="406"/>
                      <a:pt x="653" y="406"/>
                    </a:cubicBezTo>
                    <a:cubicBezTo>
                      <a:pt x="648" y="406"/>
                      <a:pt x="643" y="401"/>
                      <a:pt x="643" y="395"/>
                    </a:cubicBezTo>
                    <a:cubicBezTo>
                      <a:pt x="643" y="389"/>
                      <a:pt x="643" y="389"/>
                      <a:pt x="643" y="389"/>
                    </a:cubicBezTo>
                    <a:cubicBezTo>
                      <a:pt x="643" y="384"/>
                      <a:pt x="648" y="379"/>
                      <a:pt x="653" y="379"/>
                    </a:cubicBezTo>
                    <a:cubicBezTo>
                      <a:pt x="659" y="379"/>
                      <a:pt x="659" y="379"/>
                      <a:pt x="659" y="379"/>
                    </a:cubicBezTo>
                    <a:cubicBezTo>
                      <a:pt x="665" y="379"/>
                      <a:pt x="669" y="384"/>
                      <a:pt x="669" y="389"/>
                    </a:cubicBezTo>
                    <a:lnTo>
                      <a:pt x="669" y="395"/>
                    </a:lnTo>
                    <a:close/>
                    <a:moveTo>
                      <a:pt x="937" y="416"/>
                    </a:moveTo>
                    <a:cubicBezTo>
                      <a:pt x="937" y="424"/>
                      <a:pt x="931" y="430"/>
                      <a:pt x="923" y="430"/>
                    </a:cubicBezTo>
                    <a:cubicBezTo>
                      <a:pt x="744" y="430"/>
                      <a:pt x="744" y="430"/>
                      <a:pt x="744" y="430"/>
                    </a:cubicBezTo>
                    <a:cubicBezTo>
                      <a:pt x="736" y="430"/>
                      <a:pt x="730" y="424"/>
                      <a:pt x="730" y="416"/>
                    </a:cubicBezTo>
                    <a:cubicBezTo>
                      <a:pt x="730" y="403"/>
                      <a:pt x="730" y="403"/>
                      <a:pt x="730" y="403"/>
                    </a:cubicBezTo>
                    <a:cubicBezTo>
                      <a:pt x="730" y="395"/>
                      <a:pt x="736" y="389"/>
                      <a:pt x="744" y="389"/>
                    </a:cubicBezTo>
                    <a:cubicBezTo>
                      <a:pt x="923" y="389"/>
                      <a:pt x="923" y="389"/>
                      <a:pt x="923" y="389"/>
                    </a:cubicBezTo>
                    <a:cubicBezTo>
                      <a:pt x="931" y="389"/>
                      <a:pt x="937" y="395"/>
                      <a:pt x="937" y="403"/>
                    </a:cubicBezTo>
                    <a:lnTo>
                      <a:pt x="937" y="416"/>
                    </a:lnTo>
                    <a:close/>
                    <a:moveTo>
                      <a:pt x="1026" y="268"/>
                    </a:moveTo>
                    <a:cubicBezTo>
                      <a:pt x="177" y="268"/>
                      <a:pt x="177" y="268"/>
                      <a:pt x="177" y="268"/>
                    </a:cubicBezTo>
                    <a:cubicBezTo>
                      <a:pt x="165" y="268"/>
                      <a:pt x="155" y="278"/>
                      <a:pt x="155" y="289"/>
                    </a:cubicBezTo>
                    <a:cubicBezTo>
                      <a:pt x="155" y="331"/>
                      <a:pt x="155" y="331"/>
                      <a:pt x="155" y="331"/>
                    </a:cubicBezTo>
                    <a:cubicBezTo>
                      <a:pt x="155" y="343"/>
                      <a:pt x="165" y="353"/>
                      <a:pt x="177" y="353"/>
                    </a:cubicBezTo>
                    <a:cubicBezTo>
                      <a:pt x="1026" y="353"/>
                      <a:pt x="1026" y="353"/>
                      <a:pt x="1026" y="353"/>
                    </a:cubicBezTo>
                    <a:cubicBezTo>
                      <a:pt x="1038" y="353"/>
                      <a:pt x="1047" y="343"/>
                      <a:pt x="1047" y="331"/>
                    </a:cubicBezTo>
                    <a:cubicBezTo>
                      <a:pt x="1047" y="289"/>
                      <a:pt x="1047" y="289"/>
                      <a:pt x="1047" y="289"/>
                    </a:cubicBezTo>
                    <a:cubicBezTo>
                      <a:pt x="1047" y="278"/>
                      <a:pt x="1038" y="268"/>
                      <a:pt x="1026" y="268"/>
                    </a:cubicBezTo>
                    <a:close/>
                    <a:moveTo>
                      <a:pt x="485" y="331"/>
                    </a:moveTo>
                    <a:cubicBezTo>
                      <a:pt x="485" y="337"/>
                      <a:pt x="480" y="342"/>
                      <a:pt x="474" y="342"/>
                    </a:cubicBezTo>
                    <a:cubicBezTo>
                      <a:pt x="469" y="342"/>
                      <a:pt x="469" y="342"/>
                      <a:pt x="469" y="342"/>
                    </a:cubicBezTo>
                    <a:cubicBezTo>
                      <a:pt x="463" y="342"/>
                      <a:pt x="458" y="337"/>
                      <a:pt x="458" y="331"/>
                    </a:cubicBezTo>
                    <a:cubicBezTo>
                      <a:pt x="458" y="326"/>
                      <a:pt x="458" y="326"/>
                      <a:pt x="458" y="326"/>
                    </a:cubicBezTo>
                    <a:cubicBezTo>
                      <a:pt x="458" y="320"/>
                      <a:pt x="463" y="315"/>
                      <a:pt x="469" y="315"/>
                    </a:cubicBezTo>
                    <a:cubicBezTo>
                      <a:pt x="474" y="315"/>
                      <a:pt x="474" y="315"/>
                      <a:pt x="474" y="315"/>
                    </a:cubicBezTo>
                    <a:cubicBezTo>
                      <a:pt x="480" y="315"/>
                      <a:pt x="485" y="320"/>
                      <a:pt x="485" y="326"/>
                    </a:cubicBezTo>
                    <a:lnTo>
                      <a:pt x="485" y="331"/>
                    </a:lnTo>
                    <a:close/>
                    <a:moveTo>
                      <a:pt x="485" y="297"/>
                    </a:moveTo>
                    <a:cubicBezTo>
                      <a:pt x="485" y="303"/>
                      <a:pt x="480" y="307"/>
                      <a:pt x="474" y="307"/>
                    </a:cubicBezTo>
                    <a:cubicBezTo>
                      <a:pt x="469" y="307"/>
                      <a:pt x="469" y="307"/>
                      <a:pt x="469" y="307"/>
                    </a:cubicBezTo>
                    <a:cubicBezTo>
                      <a:pt x="463" y="307"/>
                      <a:pt x="458" y="303"/>
                      <a:pt x="458" y="297"/>
                    </a:cubicBezTo>
                    <a:cubicBezTo>
                      <a:pt x="458" y="291"/>
                      <a:pt x="458" y="291"/>
                      <a:pt x="458" y="291"/>
                    </a:cubicBezTo>
                    <a:cubicBezTo>
                      <a:pt x="458" y="285"/>
                      <a:pt x="463" y="280"/>
                      <a:pt x="469" y="280"/>
                    </a:cubicBezTo>
                    <a:cubicBezTo>
                      <a:pt x="474" y="280"/>
                      <a:pt x="474" y="280"/>
                      <a:pt x="474" y="280"/>
                    </a:cubicBezTo>
                    <a:cubicBezTo>
                      <a:pt x="480" y="280"/>
                      <a:pt x="485" y="285"/>
                      <a:pt x="485" y="291"/>
                    </a:cubicBezTo>
                    <a:lnTo>
                      <a:pt x="485" y="297"/>
                    </a:lnTo>
                    <a:close/>
                    <a:moveTo>
                      <a:pt x="531" y="331"/>
                    </a:moveTo>
                    <a:cubicBezTo>
                      <a:pt x="531" y="337"/>
                      <a:pt x="526" y="342"/>
                      <a:pt x="520" y="342"/>
                    </a:cubicBezTo>
                    <a:cubicBezTo>
                      <a:pt x="515" y="342"/>
                      <a:pt x="515" y="342"/>
                      <a:pt x="515" y="342"/>
                    </a:cubicBezTo>
                    <a:cubicBezTo>
                      <a:pt x="509" y="342"/>
                      <a:pt x="504" y="337"/>
                      <a:pt x="504" y="331"/>
                    </a:cubicBezTo>
                    <a:cubicBezTo>
                      <a:pt x="504" y="326"/>
                      <a:pt x="504" y="326"/>
                      <a:pt x="504" y="326"/>
                    </a:cubicBezTo>
                    <a:cubicBezTo>
                      <a:pt x="504" y="320"/>
                      <a:pt x="509" y="315"/>
                      <a:pt x="515" y="315"/>
                    </a:cubicBezTo>
                    <a:cubicBezTo>
                      <a:pt x="520" y="315"/>
                      <a:pt x="520" y="315"/>
                      <a:pt x="520" y="315"/>
                    </a:cubicBezTo>
                    <a:cubicBezTo>
                      <a:pt x="526" y="315"/>
                      <a:pt x="531" y="320"/>
                      <a:pt x="531" y="326"/>
                    </a:cubicBezTo>
                    <a:lnTo>
                      <a:pt x="531" y="331"/>
                    </a:lnTo>
                    <a:close/>
                    <a:moveTo>
                      <a:pt x="531" y="297"/>
                    </a:moveTo>
                    <a:cubicBezTo>
                      <a:pt x="531" y="303"/>
                      <a:pt x="526" y="307"/>
                      <a:pt x="520" y="307"/>
                    </a:cubicBezTo>
                    <a:cubicBezTo>
                      <a:pt x="515" y="307"/>
                      <a:pt x="515" y="307"/>
                      <a:pt x="515" y="307"/>
                    </a:cubicBezTo>
                    <a:cubicBezTo>
                      <a:pt x="509" y="307"/>
                      <a:pt x="504" y="303"/>
                      <a:pt x="504" y="297"/>
                    </a:cubicBezTo>
                    <a:cubicBezTo>
                      <a:pt x="504" y="291"/>
                      <a:pt x="504" y="291"/>
                      <a:pt x="504" y="291"/>
                    </a:cubicBezTo>
                    <a:cubicBezTo>
                      <a:pt x="504" y="285"/>
                      <a:pt x="509" y="280"/>
                      <a:pt x="515" y="280"/>
                    </a:cubicBezTo>
                    <a:cubicBezTo>
                      <a:pt x="520" y="280"/>
                      <a:pt x="520" y="280"/>
                      <a:pt x="520" y="280"/>
                    </a:cubicBezTo>
                    <a:cubicBezTo>
                      <a:pt x="526" y="280"/>
                      <a:pt x="531" y="285"/>
                      <a:pt x="531" y="291"/>
                    </a:cubicBezTo>
                    <a:lnTo>
                      <a:pt x="531" y="297"/>
                    </a:lnTo>
                    <a:close/>
                    <a:moveTo>
                      <a:pt x="577" y="331"/>
                    </a:moveTo>
                    <a:cubicBezTo>
                      <a:pt x="577" y="337"/>
                      <a:pt x="572" y="342"/>
                      <a:pt x="566" y="342"/>
                    </a:cubicBezTo>
                    <a:cubicBezTo>
                      <a:pt x="561" y="342"/>
                      <a:pt x="561" y="342"/>
                      <a:pt x="561" y="342"/>
                    </a:cubicBezTo>
                    <a:cubicBezTo>
                      <a:pt x="555" y="342"/>
                      <a:pt x="550" y="337"/>
                      <a:pt x="550" y="331"/>
                    </a:cubicBezTo>
                    <a:cubicBezTo>
                      <a:pt x="550" y="326"/>
                      <a:pt x="550" y="326"/>
                      <a:pt x="550" y="326"/>
                    </a:cubicBezTo>
                    <a:cubicBezTo>
                      <a:pt x="550" y="320"/>
                      <a:pt x="555" y="315"/>
                      <a:pt x="561" y="315"/>
                    </a:cubicBezTo>
                    <a:cubicBezTo>
                      <a:pt x="566" y="315"/>
                      <a:pt x="566" y="315"/>
                      <a:pt x="566" y="315"/>
                    </a:cubicBezTo>
                    <a:cubicBezTo>
                      <a:pt x="572" y="315"/>
                      <a:pt x="577" y="320"/>
                      <a:pt x="577" y="326"/>
                    </a:cubicBezTo>
                    <a:lnTo>
                      <a:pt x="577" y="331"/>
                    </a:lnTo>
                    <a:close/>
                    <a:moveTo>
                      <a:pt x="577" y="297"/>
                    </a:moveTo>
                    <a:cubicBezTo>
                      <a:pt x="577" y="303"/>
                      <a:pt x="572" y="307"/>
                      <a:pt x="566" y="307"/>
                    </a:cubicBezTo>
                    <a:cubicBezTo>
                      <a:pt x="561" y="307"/>
                      <a:pt x="561" y="307"/>
                      <a:pt x="561" y="307"/>
                    </a:cubicBezTo>
                    <a:cubicBezTo>
                      <a:pt x="555" y="307"/>
                      <a:pt x="550" y="303"/>
                      <a:pt x="550" y="297"/>
                    </a:cubicBezTo>
                    <a:cubicBezTo>
                      <a:pt x="550" y="291"/>
                      <a:pt x="550" y="291"/>
                      <a:pt x="550" y="291"/>
                    </a:cubicBezTo>
                    <a:cubicBezTo>
                      <a:pt x="550" y="285"/>
                      <a:pt x="555" y="280"/>
                      <a:pt x="561" y="280"/>
                    </a:cubicBezTo>
                    <a:cubicBezTo>
                      <a:pt x="566" y="280"/>
                      <a:pt x="566" y="280"/>
                      <a:pt x="566" y="280"/>
                    </a:cubicBezTo>
                    <a:cubicBezTo>
                      <a:pt x="572" y="280"/>
                      <a:pt x="577" y="285"/>
                      <a:pt x="577" y="291"/>
                    </a:cubicBezTo>
                    <a:lnTo>
                      <a:pt x="577" y="297"/>
                    </a:lnTo>
                    <a:close/>
                    <a:moveTo>
                      <a:pt x="623" y="331"/>
                    </a:moveTo>
                    <a:cubicBezTo>
                      <a:pt x="623" y="337"/>
                      <a:pt x="618" y="342"/>
                      <a:pt x="612" y="342"/>
                    </a:cubicBezTo>
                    <a:cubicBezTo>
                      <a:pt x="607" y="342"/>
                      <a:pt x="607" y="342"/>
                      <a:pt x="607" y="342"/>
                    </a:cubicBezTo>
                    <a:cubicBezTo>
                      <a:pt x="601" y="342"/>
                      <a:pt x="597" y="337"/>
                      <a:pt x="597" y="331"/>
                    </a:cubicBezTo>
                    <a:cubicBezTo>
                      <a:pt x="597" y="326"/>
                      <a:pt x="597" y="326"/>
                      <a:pt x="597" y="326"/>
                    </a:cubicBezTo>
                    <a:cubicBezTo>
                      <a:pt x="597" y="320"/>
                      <a:pt x="601" y="315"/>
                      <a:pt x="607" y="315"/>
                    </a:cubicBezTo>
                    <a:cubicBezTo>
                      <a:pt x="612" y="315"/>
                      <a:pt x="612" y="315"/>
                      <a:pt x="612" y="315"/>
                    </a:cubicBezTo>
                    <a:cubicBezTo>
                      <a:pt x="618" y="315"/>
                      <a:pt x="623" y="320"/>
                      <a:pt x="623" y="326"/>
                    </a:cubicBezTo>
                    <a:lnTo>
                      <a:pt x="623" y="331"/>
                    </a:lnTo>
                    <a:close/>
                    <a:moveTo>
                      <a:pt x="623" y="297"/>
                    </a:moveTo>
                    <a:cubicBezTo>
                      <a:pt x="623" y="303"/>
                      <a:pt x="618" y="307"/>
                      <a:pt x="612" y="307"/>
                    </a:cubicBezTo>
                    <a:cubicBezTo>
                      <a:pt x="607" y="307"/>
                      <a:pt x="607" y="307"/>
                      <a:pt x="607" y="307"/>
                    </a:cubicBezTo>
                    <a:cubicBezTo>
                      <a:pt x="601" y="307"/>
                      <a:pt x="597" y="303"/>
                      <a:pt x="597" y="297"/>
                    </a:cubicBezTo>
                    <a:cubicBezTo>
                      <a:pt x="597" y="291"/>
                      <a:pt x="597" y="291"/>
                      <a:pt x="597" y="291"/>
                    </a:cubicBezTo>
                    <a:cubicBezTo>
                      <a:pt x="597" y="285"/>
                      <a:pt x="601" y="280"/>
                      <a:pt x="607" y="280"/>
                    </a:cubicBezTo>
                    <a:cubicBezTo>
                      <a:pt x="612" y="280"/>
                      <a:pt x="612" y="280"/>
                      <a:pt x="612" y="280"/>
                    </a:cubicBezTo>
                    <a:cubicBezTo>
                      <a:pt x="618" y="280"/>
                      <a:pt x="623" y="285"/>
                      <a:pt x="623" y="291"/>
                    </a:cubicBezTo>
                    <a:lnTo>
                      <a:pt x="623" y="297"/>
                    </a:lnTo>
                    <a:close/>
                    <a:moveTo>
                      <a:pt x="669" y="331"/>
                    </a:moveTo>
                    <a:cubicBezTo>
                      <a:pt x="669" y="337"/>
                      <a:pt x="665" y="342"/>
                      <a:pt x="659" y="342"/>
                    </a:cubicBezTo>
                    <a:cubicBezTo>
                      <a:pt x="653" y="342"/>
                      <a:pt x="653" y="342"/>
                      <a:pt x="653" y="342"/>
                    </a:cubicBezTo>
                    <a:cubicBezTo>
                      <a:pt x="648" y="342"/>
                      <a:pt x="643" y="337"/>
                      <a:pt x="643" y="331"/>
                    </a:cubicBezTo>
                    <a:cubicBezTo>
                      <a:pt x="643" y="326"/>
                      <a:pt x="643" y="326"/>
                      <a:pt x="643" y="326"/>
                    </a:cubicBezTo>
                    <a:cubicBezTo>
                      <a:pt x="643" y="320"/>
                      <a:pt x="648" y="315"/>
                      <a:pt x="653" y="315"/>
                    </a:cubicBezTo>
                    <a:cubicBezTo>
                      <a:pt x="659" y="315"/>
                      <a:pt x="659" y="315"/>
                      <a:pt x="659" y="315"/>
                    </a:cubicBezTo>
                    <a:cubicBezTo>
                      <a:pt x="665" y="315"/>
                      <a:pt x="669" y="320"/>
                      <a:pt x="669" y="326"/>
                    </a:cubicBezTo>
                    <a:lnTo>
                      <a:pt x="669" y="331"/>
                    </a:lnTo>
                    <a:close/>
                    <a:moveTo>
                      <a:pt x="669" y="297"/>
                    </a:moveTo>
                    <a:cubicBezTo>
                      <a:pt x="669" y="303"/>
                      <a:pt x="665" y="307"/>
                      <a:pt x="659" y="307"/>
                    </a:cubicBezTo>
                    <a:cubicBezTo>
                      <a:pt x="653" y="307"/>
                      <a:pt x="653" y="307"/>
                      <a:pt x="653" y="307"/>
                    </a:cubicBezTo>
                    <a:cubicBezTo>
                      <a:pt x="648" y="307"/>
                      <a:pt x="643" y="303"/>
                      <a:pt x="643" y="297"/>
                    </a:cubicBezTo>
                    <a:cubicBezTo>
                      <a:pt x="643" y="291"/>
                      <a:pt x="643" y="291"/>
                      <a:pt x="643" y="291"/>
                    </a:cubicBezTo>
                    <a:cubicBezTo>
                      <a:pt x="643" y="285"/>
                      <a:pt x="648" y="280"/>
                      <a:pt x="653" y="280"/>
                    </a:cubicBezTo>
                    <a:cubicBezTo>
                      <a:pt x="659" y="280"/>
                      <a:pt x="659" y="280"/>
                      <a:pt x="659" y="280"/>
                    </a:cubicBezTo>
                    <a:cubicBezTo>
                      <a:pt x="665" y="280"/>
                      <a:pt x="669" y="285"/>
                      <a:pt x="669" y="291"/>
                    </a:cubicBezTo>
                    <a:lnTo>
                      <a:pt x="669" y="297"/>
                    </a:lnTo>
                    <a:close/>
                    <a:moveTo>
                      <a:pt x="937" y="318"/>
                    </a:moveTo>
                    <a:cubicBezTo>
                      <a:pt x="937" y="325"/>
                      <a:pt x="931" y="332"/>
                      <a:pt x="923" y="332"/>
                    </a:cubicBezTo>
                    <a:cubicBezTo>
                      <a:pt x="744" y="332"/>
                      <a:pt x="744" y="332"/>
                      <a:pt x="744" y="332"/>
                    </a:cubicBezTo>
                    <a:cubicBezTo>
                      <a:pt x="736" y="332"/>
                      <a:pt x="730" y="325"/>
                      <a:pt x="730" y="318"/>
                    </a:cubicBezTo>
                    <a:cubicBezTo>
                      <a:pt x="730" y="305"/>
                      <a:pt x="730" y="305"/>
                      <a:pt x="730" y="305"/>
                    </a:cubicBezTo>
                    <a:cubicBezTo>
                      <a:pt x="730" y="297"/>
                      <a:pt x="736" y="291"/>
                      <a:pt x="744" y="291"/>
                    </a:cubicBezTo>
                    <a:cubicBezTo>
                      <a:pt x="923" y="291"/>
                      <a:pt x="923" y="291"/>
                      <a:pt x="923" y="291"/>
                    </a:cubicBezTo>
                    <a:cubicBezTo>
                      <a:pt x="931" y="291"/>
                      <a:pt x="937" y="297"/>
                      <a:pt x="937" y="305"/>
                    </a:cubicBezTo>
                    <a:lnTo>
                      <a:pt x="937" y="318"/>
                    </a:lnTo>
                    <a:close/>
                  </a:path>
                </a:pathLst>
              </a:custGeom>
              <a:solidFill>
                <a:srgbClr val="4D4D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0" tIns="45720" rIns="0" bIns="45720" numCol="1" anchor="t" anchorCtr="0" compatLnSpc="1">
                <a:prstTxWarp prst="textNoShape">
                  <a:avLst/>
                </a:prstTxWarp>
                <a:noAutofit/>
              </a:bodyPr>
              <a:lstStyle/>
              <a:p>
                <a:endParaRPr lang="en-US" sz="1200" dirty="0"/>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19231" r="29354"/>
              <a:stretch/>
            </p:blipFill>
            <p:spPr>
              <a:xfrm>
                <a:off x="6786186" y="2832895"/>
                <a:ext cx="362389" cy="414315"/>
              </a:xfrm>
              <a:prstGeom prst="rect">
                <a:avLst/>
              </a:prstGeom>
            </p:spPr>
          </p:pic>
        </p:grpSp>
      </p:grpSp>
    </p:spTree>
    <p:custDataLst>
      <p:tags r:id="rId1"/>
    </p:custDataLst>
    <p:extLst>
      <p:ext uri="{BB962C8B-B14F-4D97-AF65-F5344CB8AC3E}">
        <p14:creationId xmlns:p14="http://schemas.microsoft.com/office/powerpoint/2010/main" val="3657155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a:stretch>
            <a:fillRect/>
          </a:stretch>
        </p:blipFill>
        <p:spPr>
          <a:xfrm>
            <a:off x="309446" y="914401"/>
            <a:ext cx="7923423" cy="3767655"/>
          </a:xfrm>
          <a:prstGeom prst="rect">
            <a:avLst/>
          </a:prstGeom>
          <a:ln>
            <a:noFill/>
          </a:ln>
        </p:spPr>
      </p:pic>
      <p:pic>
        <p:nvPicPr>
          <p:cNvPr id="125" name="Picture 124"/>
          <p:cNvPicPr>
            <a:picLocks noChangeAspect="1"/>
          </p:cNvPicPr>
          <p:nvPr/>
        </p:nvPicPr>
        <p:blipFill>
          <a:blip r:embed="rId5"/>
          <a:stretch>
            <a:fillRect/>
          </a:stretch>
        </p:blipFill>
        <p:spPr>
          <a:xfrm>
            <a:off x="3732828" y="3014358"/>
            <a:ext cx="1334792" cy="1329043"/>
          </a:xfrm>
          <a:prstGeom prst="rect">
            <a:avLst/>
          </a:prstGeom>
        </p:spPr>
      </p:pic>
      <p:pic>
        <p:nvPicPr>
          <p:cNvPr id="14" name="Picture 13"/>
          <p:cNvPicPr>
            <a:picLocks noChangeAspect="1"/>
          </p:cNvPicPr>
          <p:nvPr/>
        </p:nvPicPr>
        <p:blipFill>
          <a:blip r:embed="rId6"/>
          <a:stretch>
            <a:fillRect/>
          </a:stretch>
        </p:blipFill>
        <p:spPr>
          <a:xfrm>
            <a:off x="1472266" y="3765620"/>
            <a:ext cx="1386599" cy="1097375"/>
          </a:xfrm>
          <a:prstGeom prst="rect">
            <a:avLst/>
          </a:prstGeom>
        </p:spPr>
      </p:pic>
      <p:pic>
        <p:nvPicPr>
          <p:cNvPr id="20" name="Picture 19"/>
          <p:cNvPicPr>
            <a:picLocks noChangeAspect="1"/>
          </p:cNvPicPr>
          <p:nvPr/>
        </p:nvPicPr>
        <p:blipFill>
          <a:blip r:embed="rId7"/>
          <a:stretch>
            <a:fillRect/>
          </a:stretch>
        </p:blipFill>
        <p:spPr>
          <a:xfrm>
            <a:off x="626063" y="3738104"/>
            <a:ext cx="2316078" cy="1226926"/>
          </a:xfrm>
          <a:prstGeom prst="rect">
            <a:avLst/>
          </a:prstGeom>
        </p:spPr>
      </p:pic>
      <p:sp>
        <p:nvSpPr>
          <p:cNvPr id="2" name="Title 1"/>
          <p:cNvSpPr>
            <a:spLocks noGrp="1"/>
          </p:cNvSpPr>
          <p:nvPr>
            <p:ph type="title"/>
          </p:nvPr>
        </p:nvSpPr>
        <p:spPr/>
        <p:txBody>
          <a:bodyPr/>
          <a:lstStyle/>
          <a:p>
            <a:r>
              <a:rPr lang="zh-CN" altLang="en-US" dirty="0"/>
              <a:t>自动交易探测服</a:t>
            </a:r>
            <a:r>
              <a:rPr lang="zh-CN" altLang="en-US" dirty="0" smtClean="0"/>
              <a:t>务</a:t>
            </a:r>
            <a:r>
              <a:rPr lang="en-US" altLang="zh-CN" dirty="0" smtClean="0"/>
              <a:t>- Automatic</a:t>
            </a:r>
            <a:r>
              <a:rPr lang="en-US" dirty="0" smtClean="0"/>
              <a:t> Transactions Online</a:t>
            </a:r>
            <a:endParaRPr lang="en-US" dirty="0"/>
          </a:p>
        </p:txBody>
      </p:sp>
      <p:grpSp>
        <p:nvGrpSpPr>
          <p:cNvPr id="9" name="Group 8"/>
          <p:cNvGrpSpPr/>
          <p:nvPr/>
        </p:nvGrpSpPr>
        <p:grpSpPr>
          <a:xfrm>
            <a:off x="1675964" y="-3886200"/>
            <a:ext cx="7923423" cy="3765717"/>
            <a:chOff x="336885" y="914400"/>
            <a:chExt cx="7925487" cy="3765717"/>
          </a:xfrm>
        </p:grpSpPr>
        <p:pic>
          <p:nvPicPr>
            <p:cNvPr id="3" name="Picture 2"/>
            <p:cNvPicPr>
              <a:picLocks noChangeAspect="1"/>
            </p:cNvPicPr>
            <p:nvPr/>
          </p:nvPicPr>
          <p:blipFill>
            <a:blip r:embed="rId8"/>
            <a:stretch>
              <a:fillRect/>
            </a:stretch>
          </p:blipFill>
          <p:spPr>
            <a:xfrm>
              <a:off x="336885" y="914400"/>
              <a:ext cx="7925487" cy="3756986"/>
            </a:xfrm>
            <a:prstGeom prst="rect">
              <a:avLst/>
            </a:prstGeom>
          </p:spPr>
        </p:pic>
        <p:pic>
          <p:nvPicPr>
            <p:cNvPr id="4" name="Picture 3"/>
            <p:cNvPicPr>
              <a:picLocks noChangeAspect="1"/>
            </p:cNvPicPr>
            <p:nvPr/>
          </p:nvPicPr>
          <p:blipFill rotWithShape="1">
            <a:blip r:embed="rId9"/>
            <a:srcRect t="88223"/>
            <a:stretch/>
          </p:blipFill>
          <p:spPr>
            <a:xfrm>
              <a:off x="336885" y="4093161"/>
              <a:ext cx="7864522" cy="586956"/>
            </a:xfrm>
            <a:prstGeom prst="rect">
              <a:avLst/>
            </a:prstGeom>
          </p:spPr>
        </p:pic>
        <p:pic>
          <p:nvPicPr>
            <p:cNvPr id="5" name="Picture 4"/>
            <p:cNvPicPr>
              <a:picLocks noChangeAspect="1"/>
            </p:cNvPicPr>
            <p:nvPr/>
          </p:nvPicPr>
          <p:blipFill>
            <a:blip r:embed="rId10"/>
            <a:stretch>
              <a:fillRect/>
            </a:stretch>
          </p:blipFill>
          <p:spPr>
            <a:xfrm>
              <a:off x="1488260" y="2743200"/>
              <a:ext cx="2712955" cy="190517"/>
            </a:xfrm>
            <a:prstGeom prst="rect">
              <a:avLst/>
            </a:prstGeom>
          </p:spPr>
        </p:pic>
        <p:pic>
          <p:nvPicPr>
            <p:cNvPr id="6" name="Picture 5"/>
            <p:cNvPicPr>
              <a:picLocks noChangeAspect="1"/>
            </p:cNvPicPr>
            <p:nvPr/>
          </p:nvPicPr>
          <p:blipFill>
            <a:blip r:embed="rId10"/>
            <a:stretch>
              <a:fillRect/>
            </a:stretch>
          </p:blipFill>
          <p:spPr>
            <a:xfrm>
              <a:off x="1488260" y="3093249"/>
              <a:ext cx="2712955" cy="190517"/>
            </a:xfrm>
            <a:prstGeom prst="rect">
              <a:avLst/>
            </a:prstGeom>
          </p:spPr>
        </p:pic>
        <p:sp>
          <p:nvSpPr>
            <p:cNvPr id="7" name="Rectangle 6"/>
            <p:cNvSpPr/>
            <p:nvPr/>
          </p:nvSpPr>
          <p:spPr>
            <a:xfrm>
              <a:off x="4038600" y="2590800"/>
              <a:ext cx="381000" cy="685800"/>
            </a:xfrm>
            <a:prstGeom prst="rect">
              <a:avLst/>
            </a:prstGeom>
            <a:solidFill>
              <a:schemeClr val="bg1"/>
            </a:solidFill>
            <a:ln w="19050">
              <a:no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endParaRPr lang="en-US" sz="2000" b="1" dirty="0" smtClean="0">
                <a:solidFill>
                  <a:schemeClr val="bg1"/>
                </a:solidFill>
                <a:ea typeface="ＭＳ Ｐゴシック" pitchFamily="-106" charset="-128"/>
              </a:endParaRPr>
            </a:p>
          </p:txBody>
        </p:sp>
        <p:pic>
          <p:nvPicPr>
            <p:cNvPr id="8" name="Picture 7"/>
            <p:cNvPicPr>
              <a:picLocks noChangeAspect="1"/>
            </p:cNvPicPr>
            <p:nvPr/>
          </p:nvPicPr>
          <p:blipFill>
            <a:blip r:embed="rId11"/>
            <a:stretch>
              <a:fillRect/>
            </a:stretch>
          </p:blipFill>
          <p:spPr>
            <a:xfrm>
              <a:off x="838200" y="3724637"/>
              <a:ext cx="2065199" cy="236240"/>
            </a:xfrm>
            <a:prstGeom prst="rect">
              <a:avLst/>
            </a:prstGeom>
          </p:spPr>
        </p:pic>
      </p:grpSp>
      <p:sp>
        <p:nvSpPr>
          <p:cNvPr id="13" name="TextBox 12"/>
          <p:cNvSpPr txBox="1"/>
          <p:nvPr/>
        </p:nvSpPr>
        <p:spPr>
          <a:xfrm>
            <a:off x="1412710" y="2724017"/>
            <a:ext cx="1142702" cy="215444"/>
          </a:xfrm>
          <a:prstGeom prst="rect">
            <a:avLst/>
          </a:prstGeom>
          <a:noFill/>
        </p:spPr>
        <p:txBody>
          <a:bodyPr wrap="square" rtlCol="0">
            <a:spAutoFit/>
          </a:bodyPr>
          <a:lstStyle/>
          <a:p>
            <a:r>
              <a:rPr lang="en-US" sz="800" dirty="0" smtClean="0">
                <a:solidFill>
                  <a:schemeClr val="tx1">
                    <a:lumMod val="75000"/>
                    <a:lumOff val="25000"/>
                  </a:schemeClr>
                </a:solidFill>
                <a:latin typeface="Calibri" panose="020F0502020204030204" pitchFamily="34" charset="0"/>
              </a:rPr>
              <a:t>87334234</a:t>
            </a:r>
            <a:endParaRPr lang="en-US" sz="800" dirty="0">
              <a:solidFill>
                <a:schemeClr val="tx1">
                  <a:lumMod val="75000"/>
                  <a:lumOff val="25000"/>
                </a:schemeClr>
              </a:solidFill>
              <a:latin typeface="Calibri" panose="020F0502020204030204" pitchFamily="34" charset="0"/>
            </a:endParaRPr>
          </a:p>
        </p:txBody>
      </p:sp>
      <p:sp>
        <p:nvSpPr>
          <p:cNvPr id="16" name="TextBox 15"/>
          <p:cNvSpPr txBox="1"/>
          <p:nvPr/>
        </p:nvSpPr>
        <p:spPr>
          <a:xfrm>
            <a:off x="1412710" y="3074486"/>
            <a:ext cx="1142702" cy="215444"/>
          </a:xfrm>
          <a:prstGeom prst="rect">
            <a:avLst/>
          </a:prstGeom>
          <a:noFill/>
        </p:spPr>
        <p:txBody>
          <a:bodyPr wrap="square" rtlCol="0">
            <a:spAutoFit/>
          </a:bodyPr>
          <a:lstStyle/>
          <a:p>
            <a:r>
              <a:rPr lang="en-US" sz="800" dirty="0" smtClean="0">
                <a:solidFill>
                  <a:schemeClr val="tx1">
                    <a:lumMod val="75000"/>
                    <a:lumOff val="25000"/>
                  </a:schemeClr>
                </a:solidFill>
                <a:latin typeface="Calibri" panose="020F0502020204030204" pitchFamily="34" charset="0"/>
              </a:rPr>
              <a:t>23113489-88</a:t>
            </a:r>
            <a:endParaRPr lang="en-US" sz="800" dirty="0">
              <a:solidFill>
                <a:schemeClr val="tx1">
                  <a:lumMod val="75000"/>
                  <a:lumOff val="25000"/>
                </a:schemeClr>
              </a:solidFill>
              <a:latin typeface="Calibri" panose="020F0502020204030204" pitchFamily="34" charset="0"/>
            </a:endParaRPr>
          </a:p>
        </p:txBody>
      </p:sp>
      <p:sp>
        <p:nvSpPr>
          <p:cNvPr id="18" name="TextBox 17"/>
          <p:cNvSpPr txBox="1"/>
          <p:nvPr/>
        </p:nvSpPr>
        <p:spPr>
          <a:xfrm>
            <a:off x="1490273" y="3404303"/>
            <a:ext cx="1142702" cy="215444"/>
          </a:xfrm>
          <a:prstGeom prst="rect">
            <a:avLst/>
          </a:prstGeom>
          <a:noFill/>
        </p:spPr>
        <p:txBody>
          <a:bodyPr wrap="square" rtlCol="0">
            <a:spAutoFit/>
          </a:bodyPr>
          <a:lstStyle/>
          <a:p>
            <a:r>
              <a:rPr lang="en-US" sz="800" dirty="0" smtClean="0">
                <a:solidFill>
                  <a:schemeClr val="tx1">
                    <a:lumMod val="75000"/>
                    <a:lumOff val="25000"/>
                  </a:schemeClr>
                </a:solidFill>
                <a:latin typeface="Calibri" panose="020F0502020204030204" pitchFamily="34" charset="0"/>
              </a:rPr>
              <a:t>2500.00</a:t>
            </a:r>
            <a:endParaRPr lang="en-US" sz="800" dirty="0">
              <a:solidFill>
                <a:schemeClr val="tx1">
                  <a:lumMod val="75000"/>
                  <a:lumOff val="25000"/>
                </a:schemeClr>
              </a:solidFill>
              <a:latin typeface="Calibri" panose="020F0502020204030204" pitchFamily="34" charset="0"/>
            </a:endParaRPr>
          </a:p>
        </p:txBody>
      </p:sp>
      <p:pic>
        <p:nvPicPr>
          <p:cNvPr id="21" name="Picture 20"/>
          <p:cNvPicPr>
            <a:picLocks noChangeAspect="1"/>
          </p:cNvPicPr>
          <p:nvPr/>
        </p:nvPicPr>
        <p:blipFill>
          <a:blip r:embed="rId12"/>
          <a:stretch>
            <a:fillRect/>
          </a:stretch>
        </p:blipFill>
        <p:spPr>
          <a:xfrm>
            <a:off x="1463948" y="3781467"/>
            <a:ext cx="1386599" cy="152413"/>
          </a:xfrm>
          <a:prstGeom prst="rect">
            <a:avLst/>
          </a:prstGeom>
        </p:spPr>
      </p:pic>
      <p:pic>
        <p:nvPicPr>
          <p:cNvPr id="3078" name="Picture 6" descr="http://www.clker.com/cliparts/b/8/d/3/11949837831120231634mouse_pointer_wolfram_es_01.svg.hi.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275747" y="2131308"/>
            <a:ext cx="266913" cy="431842"/>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6" descr="http://www.clker.com/cliparts/b/8/d/3/11949837831120231634mouse_pointer_wolfram_es_01.svg.hi.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58660" y="2736557"/>
            <a:ext cx="266913" cy="431842"/>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6" descr="http://www.clker.com/cliparts/b/8/d/3/11949837831120231634mouse_pointer_wolfram_es_01.svg.hi.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42529" y="3089322"/>
            <a:ext cx="266913" cy="431842"/>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7"/>
          <p:cNvPicPr>
            <a:picLocks noChangeAspect="1"/>
          </p:cNvPicPr>
          <p:nvPr/>
        </p:nvPicPr>
        <p:blipFill>
          <a:blip r:embed="rId14"/>
          <a:stretch>
            <a:fillRect/>
          </a:stretch>
        </p:blipFill>
        <p:spPr>
          <a:xfrm>
            <a:off x="1460658" y="4109147"/>
            <a:ext cx="1158038" cy="160034"/>
          </a:xfrm>
          <a:prstGeom prst="rect">
            <a:avLst/>
          </a:prstGeom>
        </p:spPr>
      </p:pic>
      <p:pic>
        <p:nvPicPr>
          <p:cNvPr id="40" name="Picture 39"/>
          <p:cNvPicPr>
            <a:picLocks noChangeAspect="1"/>
          </p:cNvPicPr>
          <p:nvPr/>
        </p:nvPicPr>
        <p:blipFill>
          <a:blip r:embed="rId15"/>
          <a:stretch>
            <a:fillRect/>
          </a:stretch>
        </p:blipFill>
        <p:spPr>
          <a:xfrm>
            <a:off x="1440561" y="4701191"/>
            <a:ext cx="1363743" cy="236240"/>
          </a:xfrm>
          <a:prstGeom prst="rect">
            <a:avLst/>
          </a:prstGeom>
        </p:spPr>
      </p:pic>
      <p:pic>
        <p:nvPicPr>
          <p:cNvPr id="47" name="Picture 4" descr="http://brettschwarzenbek.com/images/mouse-poin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931202" y="4738384"/>
            <a:ext cx="338533" cy="439034"/>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5"/>
          <p:cNvPicPr>
            <a:picLocks noChangeAspect="1"/>
          </p:cNvPicPr>
          <p:nvPr/>
        </p:nvPicPr>
        <p:blipFill>
          <a:blip r:embed="rId17"/>
          <a:stretch>
            <a:fillRect/>
          </a:stretch>
        </p:blipFill>
        <p:spPr>
          <a:xfrm>
            <a:off x="1444232" y="4467289"/>
            <a:ext cx="1897050" cy="2179509"/>
          </a:xfrm>
          <a:prstGeom prst="rect">
            <a:avLst/>
          </a:prstGeom>
        </p:spPr>
      </p:pic>
      <p:pic>
        <p:nvPicPr>
          <p:cNvPr id="42" name="Picture 4" descr="http://brettschwarzenbek.com/images/mouse-poin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779619" y="6025161"/>
            <a:ext cx="338533" cy="439034"/>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6" descr="http://www.clker.com/cliparts/b/8/d/3/11949837831120231634mouse_pointer_wolfram_es_01.svg.hi.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35532" y="6076470"/>
            <a:ext cx="266913" cy="431842"/>
          </a:xfrm>
          <a:prstGeom prst="rect">
            <a:avLst/>
          </a:prstGeom>
          <a:noFill/>
          <a:extLst>
            <a:ext uri="{909E8E84-426E-40dd-AFC4-6F175D3DCCD1}">
              <a14:hiddenFill xmlns:a14="http://schemas.microsoft.com/office/drawing/2010/main" xmlns="">
                <a:solidFill>
                  <a:srgbClr val="FFFFFF"/>
                </a:solidFill>
              </a14:hiddenFill>
            </a:ext>
          </a:extLst>
        </p:spPr>
      </p:pic>
      <p:sp>
        <p:nvSpPr>
          <p:cNvPr id="50" name="TextBox 49"/>
          <p:cNvSpPr txBox="1"/>
          <p:nvPr/>
        </p:nvSpPr>
        <p:spPr>
          <a:xfrm>
            <a:off x="3372503" y="2540174"/>
            <a:ext cx="2056864" cy="400110"/>
          </a:xfrm>
          <a:prstGeom prst="rect">
            <a:avLst/>
          </a:prstGeom>
          <a:noFill/>
        </p:spPr>
        <p:txBody>
          <a:bodyPr wrap="square" rtlCol="0">
            <a:spAutoFit/>
          </a:bodyPr>
          <a:lstStyle/>
          <a:p>
            <a:r>
              <a:rPr lang="en-US" sz="2000" dirty="0" smtClean="0"/>
              <a:t>Page read time:</a:t>
            </a:r>
            <a:endParaRPr lang="en-US" sz="2000" dirty="0"/>
          </a:p>
        </p:txBody>
      </p:sp>
      <p:sp>
        <p:nvSpPr>
          <p:cNvPr id="44" name="TextBox 43"/>
          <p:cNvSpPr txBox="1"/>
          <p:nvPr/>
        </p:nvSpPr>
        <p:spPr>
          <a:xfrm>
            <a:off x="3069662" y="2474724"/>
            <a:ext cx="394660" cy="523220"/>
          </a:xfrm>
          <a:prstGeom prst="rect">
            <a:avLst/>
          </a:prstGeom>
          <a:solidFill>
            <a:schemeClr val="accent2">
              <a:lumMod val="20000"/>
              <a:lumOff val="80000"/>
            </a:schemeClr>
          </a:solidFill>
        </p:spPr>
        <p:txBody>
          <a:bodyPr wrap="none" rtlCol="0">
            <a:spAutoFit/>
          </a:bodyPr>
          <a:lstStyle/>
          <a:p>
            <a:r>
              <a:rPr lang="en-US" sz="2800" dirty="0" smtClean="0"/>
              <a:t>1</a:t>
            </a:r>
            <a:endParaRPr lang="en-US" sz="2800" dirty="0"/>
          </a:p>
        </p:txBody>
      </p:sp>
      <p:sp>
        <p:nvSpPr>
          <p:cNvPr id="52" name="TextBox 51"/>
          <p:cNvSpPr txBox="1"/>
          <p:nvPr/>
        </p:nvSpPr>
        <p:spPr>
          <a:xfrm>
            <a:off x="859748" y="2560261"/>
            <a:ext cx="394660" cy="523220"/>
          </a:xfrm>
          <a:prstGeom prst="rect">
            <a:avLst/>
          </a:prstGeom>
          <a:solidFill>
            <a:schemeClr val="accent2">
              <a:lumMod val="20000"/>
              <a:lumOff val="80000"/>
            </a:schemeClr>
          </a:solidFill>
        </p:spPr>
        <p:txBody>
          <a:bodyPr wrap="none" rtlCol="0">
            <a:spAutoFit/>
          </a:bodyPr>
          <a:lstStyle/>
          <a:p>
            <a:r>
              <a:rPr lang="en-US" sz="2800" dirty="0"/>
              <a:t>2</a:t>
            </a:r>
          </a:p>
        </p:txBody>
      </p:sp>
      <p:sp>
        <p:nvSpPr>
          <p:cNvPr id="53" name="TextBox 52"/>
          <p:cNvSpPr txBox="1"/>
          <p:nvPr/>
        </p:nvSpPr>
        <p:spPr>
          <a:xfrm>
            <a:off x="1955590" y="2790700"/>
            <a:ext cx="394660" cy="523220"/>
          </a:xfrm>
          <a:prstGeom prst="rect">
            <a:avLst/>
          </a:prstGeom>
          <a:solidFill>
            <a:schemeClr val="accent2">
              <a:lumMod val="20000"/>
              <a:lumOff val="80000"/>
            </a:schemeClr>
          </a:solidFill>
        </p:spPr>
        <p:txBody>
          <a:bodyPr wrap="none" rtlCol="0">
            <a:spAutoFit/>
          </a:bodyPr>
          <a:lstStyle/>
          <a:p>
            <a:r>
              <a:rPr lang="en-US" sz="2800" dirty="0" smtClean="0"/>
              <a:t>3</a:t>
            </a:r>
            <a:endParaRPr lang="en-US" sz="2800" dirty="0"/>
          </a:p>
        </p:txBody>
      </p:sp>
      <p:sp>
        <p:nvSpPr>
          <p:cNvPr id="54" name="TextBox 53"/>
          <p:cNvSpPr txBox="1"/>
          <p:nvPr/>
        </p:nvSpPr>
        <p:spPr>
          <a:xfrm>
            <a:off x="859748" y="2952478"/>
            <a:ext cx="394660" cy="523220"/>
          </a:xfrm>
          <a:prstGeom prst="rect">
            <a:avLst/>
          </a:prstGeom>
          <a:solidFill>
            <a:schemeClr val="accent2">
              <a:lumMod val="20000"/>
              <a:lumOff val="80000"/>
            </a:schemeClr>
          </a:solidFill>
        </p:spPr>
        <p:txBody>
          <a:bodyPr wrap="none" rtlCol="0">
            <a:spAutoFit/>
          </a:bodyPr>
          <a:lstStyle/>
          <a:p>
            <a:r>
              <a:rPr lang="en-US" sz="2800" dirty="0" smtClean="0"/>
              <a:t>4</a:t>
            </a:r>
            <a:endParaRPr lang="en-US" sz="2800" dirty="0"/>
          </a:p>
        </p:txBody>
      </p:sp>
      <p:sp>
        <p:nvSpPr>
          <p:cNvPr id="55" name="TextBox 54"/>
          <p:cNvSpPr txBox="1"/>
          <p:nvPr/>
        </p:nvSpPr>
        <p:spPr>
          <a:xfrm>
            <a:off x="1924085" y="3066075"/>
            <a:ext cx="394660" cy="523220"/>
          </a:xfrm>
          <a:prstGeom prst="rect">
            <a:avLst/>
          </a:prstGeom>
          <a:solidFill>
            <a:schemeClr val="accent2">
              <a:lumMod val="20000"/>
              <a:lumOff val="80000"/>
            </a:schemeClr>
          </a:solidFill>
        </p:spPr>
        <p:txBody>
          <a:bodyPr wrap="none" rtlCol="0">
            <a:spAutoFit/>
          </a:bodyPr>
          <a:lstStyle/>
          <a:p>
            <a:r>
              <a:rPr lang="en-US" sz="2800" dirty="0" smtClean="0"/>
              <a:t>5</a:t>
            </a:r>
            <a:endParaRPr lang="en-US" sz="2800" dirty="0"/>
          </a:p>
        </p:txBody>
      </p:sp>
      <p:sp>
        <p:nvSpPr>
          <p:cNvPr id="56" name="TextBox 55"/>
          <p:cNvSpPr txBox="1"/>
          <p:nvPr/>
        </p:nvSpPr>
        <p:spPr>
          <a:xfrm>
            <a:off x="858110" y="3250415"/>
            <a:ext cx="394660" cy="523220"/>
          </a:xfrm>
          <a:prstGeom prst="rect">
            <a:avLst/>
          </a:prstGeom>
          <a:solidFill>
            <a:schemeClr val="accent2">
              <a:lumMod val="20000"/>
              <a:lumOff val="80000"/>
            </a:schemeClr>
          </a:solidFill>
        </p:spPr>
        <p:txBody>
          <a:bodyPr wrap="none" rtlCol="0">
            <a:spAutoFit/>
          </a:bodyPr>
          <a:lstStyle/>
          <a:p>
            <a:r>
              <a:rPr lang="en-US" sz="2800" dirty="0" smtClean="0"/>
              <a:t>6</a:t>
            </a:r>
            <a:endParaRPr lang="en-US" sz="2800" dirty="0"/>
          </a:p>
        </p:txBody>
      </p:sp>
      <p:sp>
        <p:nvSpPr>
          <p:cNvPr id="57" name="TextBox 56"/>
          <p:cNvSpPr txBox="1"/>
          <p:nvPr/>
        </p:nvSpPr>
        <p:spPr>
          <a:xfrm>
            <a:off x="2207540" y="3321749"/>
            <a:ext cx="394660" cy="523220"/>
          </a:xfrm>
          <a:prstGeom prst="rect">
            <a:avLst/>
          </a:prstGeom>
          <a:solidFill>
            <a:schemeClr val="accent2">
              <a:lumMod val="20000"/>
              <a:lumOff val="80000"/>
            </a:schemeClr>
          </a:solidFill>
        </p:spPr>
        <p:txBody>
          <a:bodyPr wrap="none" rtlCol="0">
            <a:spAutoFit/>
          </a:bodyPr>
          <a:lstStyle/>
          <a:p>
            <a:r>
              <a:rPr lang="en-US" sz="2800" dirty="0" smtClean="0"/>
              <a:t>7</a:t>
            </a:r>
            <a:endParaRPr lang="en-US" sz="2800" dirty="0"/>
          </a:p>
        </p:txBody>
      </p:sp>
      <p:sp>
        <p:nvSpPr>
          <p:cNvPr id="58" name="TextBox 57"/>
          <p:cNvSpPr txBox="1"/>
          <p:nvPr/>
        </p:nvSpPr>
        <p:spPr>
          <a:xfrm>
            <a:off x="3000631" y="3414003"/>
            <a:ext cx="394660" cy="523220"/>
          </a:xfrm>
          <a:prstGeom prst="rect">
            <a:avLst/>
          </a:prstGeom>
          <a:solidFill>
            <a:schemeClr val="accent2">
              <a:lumMod val="20000"/>
              <a:lumOff val="80000"/>
            </a:schemeClr>
          </a:solidFill>
        </p:spPr>
        <p:txBody>
          <a:bodyPr wrap="none" rtlCol="0">
            <a:spAutoFit/>
          </a:bodyPr>
          <a:lstStyle/>
          <a:p>
            <a:r>
              <a:rPr lang="en-US" sz="2800" dirty="0" smtClean="0"/>
              <a:t>8</a:t>
            </a:r>
            <a:endParaRPr lang="en-US" sz="2800" dirty="0"/>
          </a:p>
        </p:txBody>
      </p:sp>
      <p:sp>
        <p:nvSpPr>
          <p:cNvPr id="59" name="TextBox 58"/>
          <p:cNvSpPr txBox="1"/>
          <p:nvPr/>
        </p:nvSpPr>
        <p:spPr>
          <a:xfrm>
            <a:off x="2175046" y="3400166"/>
            <a:ext cx="394660" cy="523220"/>
          </a:xfrm>
          <a:prstGeom prst="rect">
            <a:avLst/>
          </a:prstGeom>
          <a:solidFill>
            <a:schemeClr val="accent2">
              <a:lumMod val="20000"/>
              <a:lumOff val="80000"/>
            </a:schemeClr>
          </a:solidFill>
        </p:spPr>
        <p:txBody>
          <a:bodyPr wrap="none" rtlCol="0">
            <a:spAutoFit/>
          </a:bodyPr>
          <a:lstStyle/>
          <a:p>
            <a:r>
              <a:rPr lang="en-US" sz="2800" dirty="0" smtClean="0"/>
              <a:t>9</a:t>
            </a:r>
            <a:endParaRPr lang="en-US" sz="2800" dirty="0"/>
          </a:p>
        </p:txBody>
      </p:sp>
      <p:sp>
        <p:nvSpPr>
          <p:cNvPr id="60" name="TextBox 59"/>
          <p:cNvSpPr txBox="1"/>
          <p:nvPr/>
        </p:nvSpPr>
        <p:spPr>
          <a:xfrm>
            <a:off x="810094" y="3923386"/>
            <a:ext cx="593111" cy="523220"/>
          </a:xfrm>
          <a:prstGeom prst="rect">
            <a:avLst/>
          </a:prstGeom>
          <a:solidFill>
            <a:schemeClr val="accent2">
              <a:lumMod val="20000"/>
              <a:lumOff val="80000"/>
            </a:schemeClr>
          </a:solidFill>
        </p:spPr>
        <p:txBody>
          <a:bodyPr wrap="none" rtlCol="0">
            <a:spAutoFit/>
          </a:bodyPr>
          <a:lstStyle/>
          <a:p>
            <a:r>
              <a:rPr lang="en-US" sz="2800" dirty="0" smtClean="0"/>
              <a:t>10</a:t>
            </a:r>
            <a:endParaRPr lang="en-US" sz="2800" dirty="0"/>
          </a:p>
        </p:txBody>
      </p:sp>
      <p:sp>
        <p:nvSpPr>
          <p:cNvPr id="61" name="TextBox 60"/>
          <p:cNvSpPr txBox="1"/>
          <p:nvPr/>
        </p:nvSpPr>
        <p:spPr>
          <a:xfrm>
            <a:off x="1974966" y="3470185"/>
            <a:ext cx="598177" cy="523220"/>
          </a:xfrm>
          <a:prstGeom prst="rect">
            <a:avLst/>
          </a:prstGeom>
          <a:solidFill>
            <a:schemeClr val="accent2">
              <a:lumMod val="20000"/>
              <a:lumOff val="80000"/>
            </a:schemeClr>
          </a:solidFill>
        </p:spPr>
        <p:txBody>
          <a:bodyPr wrap="none" rtlCol="0">
            <a:spAutoFit/>
          </a:bodyPr>
          <a:lstStyle/>
          <a:p>
            <a:r>
              <a:rPr lang="en-US" sz="2800" dirty="0" smtClean="0"/>
              <a:t>11</a:t>
            </a:r>
            <a:endParaRPr lang="en-US" sz="2800" dirty="0"/>
          </a:p>
        </p:txBody>
      </p:sp>
      <p:sp>
        <p:nvSpPr>
          <p:cNvPr id="62" name="TextBox 61"/>
          <p:cNvSpPr txBox="1"/>
          <p:nvPr/>
        </p:nvSpPr>
        <p:spPr>
          <a:xfrm>
            <a:off x="3003775" y="3937120"/>
            <a:ext cx="604653" cy="523220"/>
          </a:xfrm>
          <a:prstGeom prst="rect">
            <a:avLst/>
          </a:prstGeom>
          <a:solidFill>
            <a:schemeClr val="accent2">
              <a:lumMod val="20000"/>
              <a:lumOff val="80000"/>
            </a:schemeClr>
          </a:solidFill>
        </p:spPr>
        <p:txBody>
          <a:bodyPr wrap="none" rtlCol="0">
            <a:spAutoFit/>
          </a:bodyPr>
          <a:lstStyle/>
          <a:p>
            <a:r>
              <a:rPr lang="en-US" sz="2800" dirty="0" smtClean="0"/>
              <a:t>12</a:t>
            </a:r>
            <a:endParaRPr lang="en-US" sz="2800" dirty="0"/>
          </a:p>
        </p:txBody>
      </p:sp>
      <p:sp>
        <p:nvSpPr>
          <p:cNvPr id="63" name="TextBox 62"/>
          <p:cNvSpPr txBox="1"/>
          <p:nvPr/>
        </p:nvSpPr>
        <p:spPr>
          <a:xfrm>
            <a:off x="3384853" y="5137906"/>
            <a:ext cx="601511" cy="523220"/>
          </a:xfrm>
          <a:prstGeom prst="rect">
            <a:avLst/>
          </a:prstGeom>
          <a:solidFill>
            <a:schemeClr val="accent2">
              <a:lumMod val="20000"/>
              <a:lumOff val="80000"/>
            </a:schemeClr>
          </a:solidFill>
        </p:spPr>
        <p:txBody>
          <a:bodyPr wrap="none" rtlCol="0">
            <a:spAutoFit/>
          </a:bodyPr>
          <a:lstStyle/>
          <a:p>
            <a:r>
              <a:rPr lang="en-US" sz="2800" dirty="0" smtClean="0"/>
              <a:t>13</a:t>
            </a:r>
            <a:endParaRPr lang="en-US" sz="2800" dirty="0"/>
          </a:p>
        </p:txBody>
      </p:sp>
      <p:sp>
        <p:nvSpPr>
          <p:cNvPr id="64" name="TextBox 63"/>
          <p:cNvSpPr txBox="1"/>
          <p:nvPr/>
        </p:nvSpPr>
        <p:spPr>
          <a:xfrm>
            <a:off x="3250028" y="6095774"/>
            <a:ext cx="593111" cy="523220"/>
          </a:xfrm>
          <a:prstGeom prst="rect">
            <a:avLst/>
          </a:prstGeom>
          <a:solidFill>
            <a:schemeClr val="accent2">
              <a:lumMod val="20000"/>
              <a:lumOff val="80000"/>
            </a:schemeClr>
          </a:solidFill>
        </p:spPr>
        <p:txBody>
          <a:bodyPr wrap="none" rtlCol="0">
            <a:spAutoFit/>
          </a:bodyPr>
          <a:lstStyle/>
          <a:p>
            <a:r>
              <a:rPr lang="en-US" sz="2800" dirty="0" smtClean="0"/>
              <a:t>14</a:t>
            </a:r>
            <a:endParaRPr lang="en-US" sz="2800" dirty="0"/>
          </a:p>
        </p:txBody>
      </p:sp>
      <p:sp>
        <p:nvSpPr>
          <p:cNvPr id="65" name="TextBox 64"/>
          <p:cNvSpPr txBox="1"/>
          <p:nvPr/>
        </p:nvSpPr>
        <p:spPr>
          <a:xfrm>
            <a:off x="2804304" y="5146332"/>
            <a:ext cx="599588" cy="523220"/>
          </a:xfrm>
          <a:prstGeom prst="rect">
            <a:avLst/>
          </a:prstGeom>
          <a:solidFill>
            <a:schemeClr val="accent2">
              <a:lumMod val="20000"/>
              <a:lumOff val="80000"/>
            </a:schemeClr>
          </a:solidFill>
        </p:spPr>
        <p:txBody>
          <a:bodyPr wrap="none" rtlCol="0">
            <a:spAutoFit/>
          </a:bodyPr>
          <a:lstStyle/>
          <a:p>
            <a:r>
              <a:rPr lang="en-US" sz="2800" dirty="0" smtClean="0"/>
              <a:t>15</a:t>
            </a:r>
            <a:endParaRPr lang="en-US" sz="2800" dirty="0"/>
          </a:p>
        </p:txBody>
      </p:sp>
      <p:sp>
        <p:nvSpPr>
          <p:cNvPr id="66" name="TextBox 65"/>
          <p:cNvSpPr txBox="1"/>
          <p:nvPr/>
        </p:nvSpPr>
        <p:spPr>
          <a:xfrm>
            <a:off x="1316809" y="5044342"/>
            <a:ext cx="592406" cy="523220"/>
          </a:xfrm>
          <a:prstGeom prst="rect">
            <a:avLst/>
          </a:prstGeom>
          <a:solidFill>
            <a:schemeClr val="accent2">
              <a:lumMod val="20000"/>
              <a:lumOff val="80000"/>
            </a:schemeClr>
          </a:solidFill>
        </p:spPr>
        <p:txBody>
          <a:bodyPr wrap="none" rtlCol="0">
            <a:spAutoFit/>
          </a:bodyPr>
          <a:lstStyle/>
          <a:p>
            <a:r>
              <a:rPr lang="en-US" sz="2800" dirty="0" smtClean="0"/>
              <a:t>16</a:t>
            </a:r>
            <a:endParaRPr lang="en-US" sz="2800" dirty="0"/>
          </a:p>
        </p:txBody>
      </p:sp>
      <p:pic>
        <p:nvPicPr>
          <p:cNvPr id="41" name="Picture 6" descr="http://www.clker.com/cliparts/b/8/d/3/11949837831120231634mouse_pointer_wolfram_es_01.svg.hi.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693582" y="4177149"/>
            <a:ext cx="266913" cy="431842"/>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http://brettschwarzenbek.com/images/mouse-poin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610353" y="4142140"/>
            <a:ext cx="338533" cy="439034"/>
          </a:xfrm>
          <a:prstGeom prst="rect">
            <a:avLst/>
          </a:prstGeom>
          <a:noFill/>
          <a:extLst>
            <a:ext uri="{909E8E84-426E-40dd-AFC4-6F175D3DCCD1}">
              <a14:hiddenFill xmlns:a14="http://schemas.microsoft.com/office/drawing/2010/main" xmlns="">
                <a:solidFill>
                  <a:srgbClr val="FFFFFF"/>
                </a:solidFill>
              </a14:hiddenFill>
            </a:ext>
          </a:extLst>
        </p:spPr>
      </p:pic>
      <p:sp>
        <p:nvSpPr>
          <p:cNvPr id="101" name="Rounded Rectangle 100"/>
          <p:cNvSpPr/>
          <p:nvPr/>
        </p:nvSpPr>
        <p:spPr>
          <a:xfrm>
            <a:off x="4016404" y="1285993"/>
            <a:ext cx="2901592" cy="936778"/>
          </a:xfrm>
          <a:prstGeom prst="roundRect">
            <a:avLst/>
          </a:prstGeom>
          <a:solidFill>
            <a:schemeClr val="accent2">
              <a:lumMod val="60000"/>
              <a:lumOff val="40000"/>
            </a:schemeClr>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To complete this form, how many mouse movements are expected, and how long should it take?</a:t>
            </a:r>
            <a:endParaRPr lang="en-US" sz="1400" dirty="0">
              <a:solidFill>
                <a:schemeClr val="tx1"/>
              </a:solidFill>
            </a:endParaRPr>
          </a:p>
        </p:txBody>
      </p:sp>
      <p:pic>
        <p:nvPicPr>
          <p:cNvPr id="37" name="Picture 6" descr="http://www.clker.com/cliparts/b/8/d/3/11949837831120231634mouse_pointer_wolfram_es_01.svg.hi.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52461" y="3378654"/>
            <a:ext cx="266913" cy="431842"/>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6" descr="http://www.clker.com/cliparts/b/8/d/3/11949837831120231634mouse_pointer_wolfram_es_01.svg.hi.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18667" y="3887010"/>
            <a:ext cx="266913" cy="431842"/>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6" descr="http://www.clker.com/cliparts/b/8/d/3/11949837831120231634mouse_pointer_wolfram_es_01.svg.hi.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43887" y="3968392"/>
            <a:ext cx="266913" cy="431842"/>
          </a:xfrm>
          <a:prstGeom prst="rect">
            <a:avLst/>
          </a:prstGeom>
          <a:noFill/>
          <a:extLst>
            <a:ext uri="{909E8E84-426E-40dd-AFC4-6F175D3DCCD1}">
              <a14:hiddenFill xmlns:a14="http://schemas.microsoft.com/office/drawing/2010/main" xmlns="">
                <a:solidFill>
                  <a:srgbClr val="FFFFFF"/>
                </a:solidFill>
              </a14:hiddenFill>
            </a:ext>
          </a:extLst>
        </p:spPr>
      </p:pic>
      <p:pic>
        <p:nvPicPr>
          <p:cNvPr id="117" name="Picture 116"/>
          <p:cNvPicPr>
            <a:picLocks noChangeAspect="1"/>
          </p:cNvPicPr>
          <p:nvPr/>
        </p:nvPicPr>
        <p:blipFill>
          <a:blip r:embed="rId5"/>
          <a:stretch>
            <a:fillRect/>
          </a:stretch>
        </p:blipFill>
        <p:spPr>
          <a:xfrm>
            <a:off x="3732828" y="3014358"/>
            <a:ext cx="1334792" cy="1329043"/>
          </a:xfrm>
          <a:prstGeom prst="rect">
            <a:avLst/>
          </a:prstGeom>
        </p:spPr>
      </p:pic>
      <p:sp>
        <p:nvSpPr>
          <p:cNvPr id="67" name="TextBox 66"/>
          <p:cNvSpPr txBox="1"/>
          <p:nvPr/>
        </p:nvSpPr>
        <p:spPr>
          <a:xfrm>
            <a:off x="4150862" y="3294159"/>
            <a:ext cx="514885" cy="769441"/>
          </a:xfrm>
          <a:prstGeom prst="rect">
            <a:avLst/>
          </a:prstGeom>
          <a:noFill/>
        </p:spPr>
        <p:txBody>
          <a:bodyPr wrap="none" rtlCol="0">
            <a:spAutoFit/>
          </a:bodyPr>
          <a:lstStyle/>
          <a:p>
            <a:r>
              <a:rPr lang="en-US" sz="4400" dirty="0" smtClean="0"/>
              <a:t>0</a:t>
            </a:r>
            <a:endParaRPr lang="en-US" sz="4400" dirty="0"/>
          </a:p>
        </p:txBody>
      </p:sp>
      <p:sp>
        <p:nvSpPr>
          <p:cNvPr id="71" name="TextBox 70"/>
          <p:cNvSpPr txBox="1"/>
          <p:nvPr/>
        </p:nvSpPr>
        <p:spPr>
          <a:xfrm>
            <a:off x="3993809" y="3294159"/>
            <a:ext cx="826893" cy="769441"/>
          </a:xfrm>
          <a:prstGeom prst="rect">
            <a:avLst/>
          </a:prstGeom>
          <a:noFill/>
        </p:spPr>
        <p:txBody>
          <a:bodyPr wrap="none" rtlCol="0">
            <a:spAutoFit/>
          </a:bodyPr>
          <a:lstStyle/>
          <a:p>
            <a:r>
              <a:rPr lang="en-US" sz="4400" dirty="0" smtClean="0"/>
              <a:t>10</a:t>
            </a:r>
            <a:endParaRPr lang="en-US" sz="4400" dirty="0"/>
          </a:p>
        </p:txBody>
      </p:sp>
      <p:sp>
        <p:nvSpPr>
          <p:cNvPr id="75" name="TextBox 74"/>
          <p:cNvSpPr txBox="1"/>
          <p:nvPr/>
        </p:nvSpPr>
        <p:spPr>
          <a:xfrm>
            <a:off x="4014739" y="3294159"/>
            <a:ext cx="834909" cy="769441"/>
          </a:xfrm>
          <a:prstGeom prst="rect">
            <a:avLst/>
          </a:prstGeom>
          <a:noFill/>
        </p:spPr>
        <p:txBody>
          <a:bodyPr wrap="none" rtlCol="0">
            <a:spAutoFit/>
          </a:bodyPr>
          <a:lstStyle/>
          <a:p>
            <a:r>
              <a:rPr lang="en-US" sz="4400" dirty="0" smtClean="0"/>
              <a:t>11</a:t>
            </a:r>
            <a:endParaRPr lang="en-US" sz="4400" dirty="0"/>
          </a:p>
        </p:txBody>
      </p:sp>
      <p:sp>
        <p:nvSpPr>
          <p:cNvPr id="77" name="TextBox 76"/>
          <p:cNvSpPr txBox="1"/>
          <p:nvPr/>
        </p:nvSpPr>
        <p:spPr>
          <a:xfrm>
            <a:off x="3993809" y="3294159"/>
            <a:ext cx="826893" cy="769441"/>
          </a:xfrm>
          <a:prstGeom prst="rect">
            <a:avLst/>
          </a:prstGeom>
          <a:noFill/>
        </p:spPr>
        <p:txBody>
          <a:bodyPr wrap="none" rtlCol="0">
            <a:spAutoFit/>
          </a:bodyPr>
          <a:lstStyle/>
          <a:p>
            <a:r>
              <a:rPr lang="en-US" sz="4400" dirty="0" smtClean="0"/>
              <a:t>14</a:t>
            </a:r>
            <a:endParaRPr lang="en-US" sz="4400" dirty="0"/>
          </a:p>
        </p:txBody>
      </p:sp>
      <p:sp>
        <p:nvSpPr>
          <p:cNvPr id="80" name="TextBox 79"/>
          <p:cNvSpPr txBox="1"/>
          <p:nvPr/>
        </p:nvSpPr>
        <p:spPr>
          <a:xfrm>
            <a:off x="3993809" y="3294159"/>
            <a:ext cx="837089" cy="769441"/>
          </a:xfrm>
          <a:prstGeom prst="rect">
            <a:avLst/>
          </a:prstGeom>
          <a:noFill/>
        </p:spPr>
        <p:txBody>
          <a:bodyPr wrap="none" rtlCol="0">
            <a:spAutoFit/>
          </a:bodyPr>
          <a:lstStyle/>
          <a:p>
            <a:r>
              <a:rPr lang="en-US" sz="4400" dirty="0" smtClean="0"/>
              <a:t>15</a:t>
            </a:r>
            <a:endParaRPr lang="en-US" sz="4400" dirty="0"/>
          </a:p>
        </p:txBody>
      </p:sp>
      <p:sp>
        <p:nvSpPr>
          <p:cNvPr id="81" name="TextBox 80"/>
          <p:cNvSpPr txBox="1"/>
          <p:nvPr/>
        </p:nvSpPr>
        <p:spPr>
          <a:xfrm>
            <a:off x="3993809" y="3294159"/>
            <a:ext cx="841256" cy="769441"/>
          </a:xfrm>
          <a:prstGeom prst="rect">
            <a:avLst/>
          </a:prstGeom>
          <a:noFill/>
        </p:spPr>
        <p:txBody>
          <a:bodyPr wrap="none" rtlCol="0">
            <a:spAutoFit/>
          </a:bodyPr>
          <a:lstStyle/>
          <a:p>
            <a:r>
              <a:rPr lang="en-US" sz="4400" dirty="0" smtClean="0"/>
              <a:t>18</a:t>
            </a:r>
            <a:endParaRPr lang="en-US" sz="4400" dirty="0"/>
          </a:p>
        </p:txBody>
      </p:sp>
      <p:sp>
        <p:nvSpPr>
          <p:cNvPr id="83" name="TextBox 82"/>
          <p:cNvSpPr txBox="1"/>
          <p:nvPr/>
        </p:nvSpPr>
        <p:spPr>
          <a:xfrm>
            <a:off x="3993809" y="3294159"/>
            <a:ext cx="825291" cy="769441"/>
          </a:xfrm>
          <a:prstGeom prst="rect">
            <a:avLst/>
          </a:prstGeom>
          <a:noFill/>
        </p:spPr>
        <p:txBody>
          <a:bodyPr wrap="none" rtlCol="0">
            <a:spAutoFit/>
          </a:bodyPr>
          <a:lstStyle/>
          <a:p>
            <a:r>
              <a:rPr lang="en-US" sz="4400" dirty="0" smtClean="0"/>
              <a:t>21</a:t>
            </a:r>
            <a:endParaRPr lang="en-US" sz="4400" dirty="0"/>
          </a:p>
        </p:txBody>
      </p:sp>
      <p:sp>
        <p:nvSpPr>
          <p:cNvPr id="84" name="TextBox 83"/>
          <p:cNvSpPr txBox="1"/>
          <p:nvPr/>
        </p:nvSpPr>
        <p:spPr>
          <a:xfrm>
            <a:off x="3993809" y="3294159"/>
            <a:ext cx="845103" cy="769441"/>
          </a:xfrm>
          <a:prstGeom prst="rect">
            <a:avLst/>
          </a:prstGeom>
          <a:noFill/>
        </p:spPr>
        <p:txBody>
          <a:bodyPr wrap="none" rtlCol="0">
            <a:spAutoFit/>
          </a:bodyPr>
          <a:lstStyle/>
          <a:p>
            <a:r>
              <a:rPr lang="en-US" sz="4400" dirty="0" smtClean="0"/>
              <a:t>23</a:t>
            </a:r>
            <a:endParaRPr lang="en-US" sz="4400" dirty="0"/>
          </a:p>
        </p:txBody>
      </p:sp>
      <p:sp>
        <p:nvSpPr>
          <p:cNvPr id="69" name="TextBox 68"/>
          <p:cNvSpPr txBox="1"/>
          <p:nvPr/>
        </p:nvSpPr>
        <p:spPr>
          <a:xfrm>
            <a:off x="4150862" y="3294159"/>
            <a:ext cx="514885" cy="769441"/>
          </a:xfrm>
          <a:prstGeom prst="rect">
            <a:avLst/>
          </a:prstGeom>
          <a:noFill/>
        </p:spPr>
        <p:txBody>
          <a:bodyPr wrap="none" rtlCol="0">
            <a:spAutoFit/>
          </a:bodyPr>
          <a:lstStyle/>
          <a:p>
            <a:r>
              <a:rPr lang="en-US" sz="4400" dirty="0" smtClean="0"/>
              <a:t>5</a:t>
            </a:r>
            <a:endParaRPr lang="en-US" sz="4400" dirty="0"/>
          </a:p>
        </p:txBody>
      </p:sp>
      <p:sp>
        <p:nvSpPr>
          <p:cNvPr id="122" name="TextBox 121"/>
          <p:cNvSpPr txBox="1"/>
          <p:nvPr/>
        </p:nvSpPr>
        <p:spPr>
          <a:xfrm>
            <a:off x="4150862" y="3294159"/>
            <a:ext cx="514885" cy="769441"/>
          </a:xfrm>
          <a:prstGeom prst="rect">
            <a:avLst/>
          </a:prstGeom>
          <a:noFill/>
        </p:spPr>
        <p:txBody>
          <a:bodyPr wrap="none" rtlCol="0">
            <a:spAutoFit/>
          </a:bodyPr>
          <a:lstStyle/>
          <a:p>
            <a:r>
              <a:rPr lang="en-US" sz="4400" dirty="0" smtClean="0"/>
              <a:t>3</a:t>
            </a:r>
            <a:endParaRPr lang="en-US" sz="4400" dirty="0"/>
          </a:p>
        </p:txBody>
      </p:sp>
      <p:sp>
        <p:nvSpPr>
          <p:cNvPr id="123" name="TextBox 122"/>
          <p:cNvSpPr txBox="1"/>
          <p:nvPr/>
        </p:nvSpPr>
        <p:spPr>
          <a:xfrm>
            <a:off x="4150862" y="3294159"/>
            <a:ext cx="514885" cy="769441"/>
          </a:xfrm>
          <a:prstGeom prst="rect">
            <a:avLst/>
          </a:prstGeom>
          <a:noFill/>
        </p:spPr>
        <p:txBody>
          <a:bodyPr wrap="none" rtlCol="0">
            <a:spAutoFit/>
          </a:bodyPr>
          <a:lstStyle/>
          <a:p>
            <a:r>
              <a:rPr lang="en-US" sz="4400" dirty="0" smtClean="0"/>
              <a:t>7</a:t>
            </a:r>
            <a:endParaRPr lang="en-US" sz="4400" dirty="0"/>
          </a:p>
        </p:txBody>
      </p:sp>
      <p:sp>
        <p:nvSpPr>
          <p:cNvPr id="124" name="TextBox 123"/>
          <p:cNvSpPr txBox="1"/>
          <p:nvPr/>
        </p:nvSpPr>
        <p:spPr>
          <a:xfrm>
            <a:off x="3993809" y="3294159"/>
            <a:ext cx="845103" cy="769441"/>
          </a:xfrm>
          <a:prstGeom prst="rect">
            <a:avLst/>
          </a:prstGeom>
          <a:noFill/>
        </p:spPr>
        <p:txBody>
          <a:bodyPr wrap="none" rtlCol="0">
            <a:spAutoFit/>
          </a:bodyPr>
          <a:lstStyle/>
          <a:p>
            <a:r>
              <a:rPr lang="en-US" sz="4400" dirty="0" smtClean="0"/>
              <a:t>25</a:t>
            </a:r>
            <a:endParaRPr lang="en-US" sz="4400" dirty="0"/>
          </a:p>
        </p:txBody>
      </p:sp>
      <p:sp>
        <p:nvSpPr>
          <p:cNvPr id="126" name="TextBox 125"/>
          <p:cNvSpPr txBox="1"/>
          <p:nvPr/>
        </p:nvSpPr>
        <p:spPr>
          <a:xfrm>
            <a:off x="3993809" y="3294159"/>
            <a:ext cx="845103" cy="769441"/>
          </a:xfrm>
          <a:prstGeom prst="rect">
            <a:avLst/>
          </a:prstGeom>
          <a:noFill/>
        </p:spPr>
        <p:txBody>
          <a:bodyPr wrap="none" rtlCol="0">
            <a:spAutoFit/>
          </a:bodyPr>
          <a:lstStyle/>
          <a:p>
            <a:r>
              <a:rPr lang="en-US" sz="4400" dirty="0" smtClean="0"/>
              <a:t>25</a:t>
            </a:r>
            <a:endParaRPr lang="en-US" sz="4400" dirty="0"/>
          </a:p>
        </p:txBody>
      </p:sp>
      <p:sp>
        <p:nvSpPr>
          <p:cNvPr id="127" name="Rounded Rectangular Callout 126"/>
          <p:cNvSpPr/>
          <p:nvPr/>
        </p:nvSpPr>
        <p:spPr>
          <a:xfrm>
            <a:off x="1931203" y="5764373"/>
            <a:ext cx="2759790" cy="936778"/>
          </a:xfrm>
          <a:prstGeom prst="wedgeRoundRectCallout">
            <a:avLst>
              <a:gd name="adj1" fmla="val -46027"/>
              <a:gd name="adj2" fmla="val -89529"/>
              <a:gd name="adj3" fmla="val 16667"/>
            </a:avLst>
          </a:prstGeom>
          <a:solidFill>
            <a:schemeClr val="accent2">
              <a:lumMod val="60000"/>
              <a:lumOff val="40000"/>
            </a:schemeClr>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For an average user it takes about 16 mouse movements to complete and submit this form</a:t>
            </a:r>
            <a:endParaRPr lang="en-US" sz="1400" dirty="0">
              <a:solidFill>
                <a:schemeClr val="tx1"/>
              </a:solidFill>
            </a:endParaRPr>
          </a:p>
        </p:txBody>
      </p:sp>
      <p:sp>
        <p:nvSpPr>
          <p:cNvPr id="128" name="Rounded Rectangular Callout 127"/>
          <p:cNvSpPr/>
          <p:nvPr/>
        </p:nvSpPr>
        <p:spPr>
          <a:xfrm>
            <a:off x="5757616" y="2873718"/>
            <a:ext cx="2759790" cy="936778"/>
          </a:xfrm>
          <a:prstGeom prst="wedgeRoundRectCallout">
            <a:avLst>
              <a:gd name="adj1" fmla="val -75089"/>
              <a:gd name="adj2" fmla="val 35708"/>
              <a:gd name="adj3" fmla="val 16667"/>
            </a:avLst>
          </a:prstGeom>
          <a:solidFill>
            <a:schemeClr val="accent2">
              <a:lumMod val="60000"/>
              <a:lumOff val="40000"/>
            </a:schemeClr>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For an average user it takes approximately 25 seconds to complete and submit this form</a:t>
            </a:r>
            <a:endParaRPr lang="en-US" sz="1400" dirty="0">
              <a:solidFill>
                <a:schemeClr val="tx1"/>
              </a:solidFill>
            </a:endParaRPr>
          </a:p>
        </p:txBody>
      </p:sp>
      <p:sp>
        <p:nvSpPr>
          <p:cNvPr id="11" name="TextBox 10"/>
          <p:cNvSpPr txBox="1"/>
          <p:nvPr/>
        </p:nvSpPr>
        <p:spPr>
          <a:xfrm>
            <a:off x="8626763" y="1987284"/>
            <a:ext cx="2419928" cy="3067760"/>
          </a:xfrm>
          <a:prstGeom prst="rect">
            <a:avLst/>
          </a:prstGeom>
          <a:noFill/>
        </p:spPr>
        <p:txBody>
          <a:bodyPr wrap="square" lIns="0" tIns="0" rIns="0" bIns="0" rtlCol="0">
            <a:noAutofit/>
          </a:bodyPr>
          <a:lstStyle/>
          <a:p>
            <a:pPr>
              <a:lnSpc>
                <a:spcPct val="90000"/>
              </a:lnSpc>
              <a:spcAft>
                <a:spcPts val="600"/>
              </a:spcAft>
            </a:pPr>
            <a:r>
              <a:rPr lang="zh-CN" altLang="en-US" sz="2000" kern="1200" dirty="0" smtClean="0">
                <a:solidFill>
                  <a:schemeClr val="tx2"/>
                </a:solidFill>
                <a:effectLst>
                  <a:outerShdw blurRad="38100" dist="25400" dir="2700000" algn="tl">
                    <a:srgbClr val="000000">
                      <a:alpha val="0"/>
                    </a:srgbClr>
                  </a:outerShdw>
                </a:effectLst>
                <a:latin typeface="+mj-ea"/>
                <a:ea typeface="+mj-ea"/>
              </a:rPr>
              <a:t>整个交易过程中，鼠标移动了</a:t>
            </a:r>
            <a:r>
              <a:rPr lang="en-US" altLang="zh-CN" sz="2000" kern="1200" dirty="0" smtClean="0">
                <a:solidFill>
                  <a:schemeClr val="tx2"/>
                </a:solidFill>
                <a:effectLst>
                  <a:outerShdw blurRad="38100" dist="25400" dir="2700000" algn="tl">
                    <a:srgbClr val="000000">
                      <a:alpha val="0"/>
                    </a:srgbClr>
                  </a:outerShdw>
                </a:effectLst>
                <a:latin typeface="+mj-ea"/>
                <a:ea typeface="+mj-ea"/>
              </a:rPr>
              <a:t>16</a:t>
            </a:r>
            <a:r>
              <a:rPr lang="zh-CN" altLang="en-US" sz="2000" kern="1200" dirty="0" smtClean="0">
                <a:solidFill>
                  <a:schemeClr val="tx2"/>
                </a:solidFill>
                <a:effectLst>
                  <a:outerShdw blurRad="38100" dist="25400" dir="2700000" algn="tl">
                    <a:srgbClr val="000000">
                      <a:alpha val="0"/>
                    </a:srgbClr>
                  </a:outerShdw>
                </a:effectLst>
                <a:latin typeface="+mj-ea"/>
                <a:ea typeface="+mj-ea"/>
              </a:rPr>
              <a:t>次，时间共计</a:t>
            </a:r>
            <a:r>
              <a:rPr lang="en-US" altLang="zh-CN" sz="2000" dirty="0" smtClean="0">
                <a:solidFill>
                  <a:schemeClr val="tx2"/>
                </a:solidFill>
                <a:effectLst>
                  <a:outerShdw blurRad="38100" dist="25400" dir="2700000" algn="tl">
                    <a:srgbClr val="000000">
                      <a:alpha val="0"/>
                    </a:srgbClr>
                  </a:outerShdw>
                </a:effectLst>
                <a:latin typeface="+mj-ea"/>
                <a:ea typeface="+mj-ea"/>
              </a:rPr>
              <a:t>25</a:t>
            </a:r>
            <a:r>
              <a:rPr lang="zh-CN" altLang="en-US" sz="2000" kern="1200" dirty="0" smtClean="0">
                <a:solidFill>
                  <a:schemeClr val="tx2"/>
                </a:solidFill>
                <a:effectLst>
                  <a:outerShdw blurRad="38100" dist="25400" dir="2700000" algn="tl">
                    <a:srgbClr val="000000">
                      <a:alpha val="0"/>
                    </a:srgbClr>
                  </a:outerShdw>
                </a:effectLst>
                <a:latin typeface="+mj-ea"/>
                <a:ea typeface="+mj-ea"/>
              </a:rPr>
              <a:t>秒</a:t>
            </a:r>
            <a:endParaRPr lang="en-US" altLang="zh-CN" sz="2000" kern="1200" dirty="0" smtClean="0">
              <a:solidFill>
                <a:schemeClr val="tx2"/>
              </a:solidFill>
              <a:effectLst>
                <a:outerShdw blurRad="38100" dist="25400" dir="2700000" algn="tl">
                  <a:srgbClr val="000000">
                    <a:alpha val="0"/>
                  </a:srgbClr>
                </a:outerShdw>
              </a:effectLst>
              <a:latin typeface="+mj-ea"/>
              <a:ea typeface="+mj-ea"/>
            </a:endParaRPr>
          </a:p>
          <a:p>
            <a:pPr>
              <a:lnSpc>
                <a:spcPct val="90000"/>
              </a:lnSpc>
              <a:spcAft>
                <a:spcPts val="600"/>
              </a:spcAft>
            </a:pPr>
            <a:r>
              <a:rPr lang="en-US" altLang="zh-CN" sz="2000" dirty="0" smtClean="0">
                <a:solidFill>
                  <a:schemeClr val="tx2"/>
                </a:solidFill>
                <a:effectLst>
                  <a:outerShdw blurRad="38100" dist="25400" dir="2700000" algn="tl">
                    <a:srgbClr val="000000">
                      <a:alpha val="0"/>
                    </a:srgbClr>
                  </a:outerShdw>
                </a:effectLst>
                <a:latin typeface="+mj-ea"/>
                <a:ea typeface="+mj-ea"/>
              </a:rPr>
              <a:t>F5</a:t>
            </a:r>
            <a:r>
              <a:rPr lang="zh-CN" altLang="en-US" sz="2000" dirty="0" smtClean="0">
                <a:solidFill>
                  <a:schemeClr val="tx2"/>
                </a:solidFill>
                <a:effectLst>
                  <a:outerShdw blurRad="38100" dist="25400" dir="2700000" algn="tl">
                    <a:srgbClr val="000000">
                      <a:alpha val="0"/>
                    </a:srgbClr>
                  </a:outerShdw>
                </a:effectLst>
                <a:latin typeface="+mj-ea"/>
                <a:ea typeface="+mj-ea"/>
              </a:rPr>
              <a:t>中可建议设置鼠标移动次数</a:t>
            </a:r>
            <a:r>
              <a:rPr lang="en-US" altLang="zh-CN" sz="2000" dirty="0" smtClean="0">
                <a:solidFill>
                  <a:schemeClr val="tx2"/>
                </a:solidFill>
                <a:effectLst>
                  <a:outerShdw blurRad="38100" dist="25400" dir="2700000" algn="tl">
                    <a:srgbClr val="000000">
                      <a:alpha val="0"/>
                    </a:srgbClr>
                  </a:outerShdw>
                </a:effectLst>
                <a:latin typeface="+mj-ea"/>
                <a:ea typeface="+mj-ea"/>
              </a:rPr>
              <a:t>10</a:t>
            </a:r>
            <a:r>
              <a:rPr lang="zh-CN" altLang="en-US" sz="2000" dirty="0" smtClean="0">
                <a:solidFill>
                  <a:schemeClr val="tx2"/>
                </a:solidFill>
                <a:effectLst>
                  <a:outerShdw blurRad="38100" dist="25400" dir="2700000" algn="tl">
                    <a:srgbClr val="000000">
                      <a:alpha val="0"/>
                    </a:srgbClr>
                  </a:outerShdw>
                </a:effectLst>
                <a:latin typeface="+mj-ea"/>
                <a:ea typeface="+mj-ea"/>
              </a:rPr>
              <a:t>次，时间设置</a:t>
            </a:r>
            <a:r>
              <a:rPr lang="en-US" altLang="zh-CN" sz="2000" dirty="0">
                <a:solidFill>
                  <a:schemeClr val="tx2"/>
                </a:solidFill>
                <a:effectLst>
                  <a:outerShdw blurRad="38100" dist="25400" dir="2700000" algn="tl">
                    <a:srgbClr val="000000">
                      <a:alpha val="0"/>
                    </a:srgbClr>
                  </a:outerShdw>
                </a:effectLst>
                <a:latin typeface="+mj-ea"/>
                <a:ea typeface="+mj-ea"/>
              </a:rPr>
              <a:t>2</a:t>
            </a:r>
            <a:r>
              <a:rPr lang="en-US" altLang="zh-CN" sz="2000" dirty="0" smtClean="0">
                <a:solidFill>
                  <a:schemeClr val="tx2"/>
                </a:solidFill>
                <a:effectLst>
                  <a:outerShdw blurRad="38100" dist="25400" dir="2700000" algn="tl">
                    <a:srgbClr val="000000">
                      <a:alpha val="0"/>
                    </a:srgbClr>
                  </a:outerShdw>
                </a:effectLst>
                <a:latin typeface="+mj-ea"/>
                <a:ea typeface="+mj-ea"/>
              </a:rPr>
              <a:t>0</a:t>
            </a:r>
            <a:r>
              <a:rPr lang="zh-CN" altLang="en-US" sz="2000" dirty="0" smtClean="0">
                <a:solidFill>
                  <a:schemeClr val="tx2"/>
                </a:solidFill>
                <a:effectLst>
                  <a:outerShdw blurRad="38100" dist="25400" dir="2700000" algn="tl">
                    <a:srgbClr val="000000">
                      <a:alpha val="0"/>
                    </a:srgbClr>
                  </a:outerShdw>
                </a:effectLst>
                <a:latin typeface="+mj-ea"/>
                <a:ea typeface="+mj-ea"/>
              </a:rPr>
              <a:t>秒</a:t>
            </a:r>
            <a:r>
              <a:rPr lang="en-US" altLang="zh-CN" sz="2000" dirty="0" smtClean="0">
                <a:solidFill>
                  <a:schemeClr val="tx2"/>
                </a:solidFill>
                <a:effectLst>
                  <a:outerShdw blurRad="38100" dist="25400" dir="2700000" algn="tl">
                    <a:srgbClr val="000000">
                      <a:alpha val="0"/>
                    </a:srgbClr>
                  </a:outerShdw>
                </a:effectLst>
                <a:latin typeface="+mj-ea"/>
                <a:ea typeface="+mj-ea"/>
              </a:rPr>
              <a:t>,</a:t>
            </a:r>
            <a:r>
              <a:rPr lang="zh-CN" altLang="en-US" sz="2000">
                <a:solidFill>
                  <a:schemeClr val="tx2"/>
                </a:solidFill>
                <a:effectLst>
                  <a:outerShdw blurRad="38100" dist="25400" dir="2700000" algn="tl">
                    <a:srgbClr val="000000">
                      <a:alpha val="0"/>
                    </a:srgbClr>
                  </a:outerShdw>
                </a:effectLst>
                <a:latin typeface="+mj-ea"/>
                <a:ea typeface="+mj-ea"/>
              </a:rPr>
              <a:t>低</a:t>
            </a:r>
            <a:r>
              <a:rPr lang="zh-CN" altLang="en-US" sz="2000" smtClean="0">
                <a:solidFill>
                  <a:schemeClr val="tx2"/>
                </a:solidFill>
                <a:effectLst>
                  <a:outerShdw blurRad="38100" dist="25400" dir="2700000" algn="tl">
                    <a:srgbClr val="000000">
                      <a:alpha val="0"/>
                    </a:srgbClr>
                  </a:outerShdw>
                </a:effectLst>
                <a:latin typeface="+mj-ea"/>
                <a:ea typeface="+mj-ea"/>
              </a:rPr>
              <a:t>于这个值就告警。</a:t>
            </a:r>
            <a:endParaRPr lang="en-US" sz="2000" kern="1200" dirty="0" err="1" smtClean="0">
              <a:solidFill>
                <a:schemeClr val="tx2"/>
              </a:solidFill>
              <a:effectLst>
                <a:outerShdw blurRad="38100" dist="25400" dir="2700000" algn="tl">
                  <a:srgbClr val="000000">
                    <a:alpha val="0"/>
                  </a:srgbClr>
                </a:outerShdw>
              </a:effectLst>
              <a:latin typeface="+mj-ea"/>
              <a:ea typeface="+mj-ea"/>
            </a:endParaRPr>
          </a:p>
        </p:txBody>
      </p:sp>
    </p:spTree>
    <p:custDataLst>
      <p:tags r:id="rId1"/>
    </p:custDataLst>
    <p:extLst>
      <p:ext uri="{BB962C8B-B14F-4D97-AF65-F5344CB8AC3E}">
        <p14:creationId xmlns:p14="http://schemas.microsoft.com/office/powerpoint/2010/main" val="132449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500"/>
                                        <p:tgtEl>
                                          <p:spTgt spid="101"/>
                                        </p:tgtEl>
                                      </p:cBhvr>
                                    </p:animEffect>
                                  </p:childTnLst>
                                  <p:subTnLst>
                                    <p:set>
                                      <p:cBhvr override="childStyle">
                                        <p:cTn dur="1" fill="hold" display="0" masterRel="nextClick" afterEffect="1"/>
                                        <p:tgtEl>
                                          <p:spTgt spid="10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10" presetClass="entr" presetSubtype="0" fill="hold" nodeType="withEffect">
                                  <p:stCondLst>
                                    <p:cond delay="0"/>
                                  </p:stCondLst>
                                  <p:childTnLst>
                                    <p:set>
                                      <p:cBhvr>
                                        <p:cTn id="17" dur="1" fill="hold">
                                          <p:stCondLst>
                                            <p:cond delay="0"/>
                                          </p:stCondLst>
                                        </p:cTn>
                                        <p:tgtEl>
                                          <p:spTgt spid="117"/>
                                        </p:tgtEl>
                                        <p:attrNameLst>
                                          <p:attrName>style.visibility</p:attrName>
                                        </p:attrNameLst>
                                      </p:cBhvr>
                                      <p:to>
                                        <p:strVal val="visible"/>
                                      </p:to>
                                    </p:set>
                                    <p:animEffect transition="in" filter="fade">
                                      <p:cBhvr>
                                        <p:cTn id="18" dur="500"/>
                                        <p:tgtEl>
                                          <p:spTgt spid="117"/>
                                        </p:tgtEl>
                                      </p:cBhvr>
                                    </p:animEffect>
                                  </p:childTnLst>
                                </p:cTn>
                              </p:par>
                              <p:par>
                                <p:cTn id="19" presetID="21" presetClass="entr" presetSubtype="1" repeatCount="indefinite" fill="hold" nodeType="withEffect">
                                  <p:stCondLst>
                                    <p:cond delay="0"/>
                                  </p:stCondLst>
                                  <p:childTnLst>
                                    <p:set>
                                      <p:cBhvr>
                                        <p:cTn id="20" dur="1" fill="hold">
                                          <p:stCondLst>
                                            <p:cond delay="0"/>
                                          </p:stCondLst>
                                        </p:cTn>
                                        <p:tgtEl>
                                          <p:spTgt spid="117"/>
                                        </p:tgtEl>
                                        <p:attrNameLst>
                                          <p:attrName>style.visibility</p:attrName>
                                        </p:attrNameLst>
                                      </p:cBhvr>
                                      <p:to>
                                        <p:strVal val="visible"/>
                                      </p:to>
                                    </p:set>
                                    <p:animEffect transition="in" filter="wheel(1)">
                                      <p:cBhvr>
                                        <p:cTn id="21" dur="1000"/>
                                        <p:tgtEl>
                                          <p:spTgt spid="1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3078"/>
                                        </p:tgtEl>
                                        <p:attrNameLst>
                                          <p:attrName>style.visibility</p:attrName>
                                        </p:attrNameLst>
                                      </p:cBhvr>
                                      <p:to>
                                        <p:strVal val="visible"/>
                                      </p:to>
                                    </p:set>
                                  </p:childTnLst>
                                </p:cTn>
                              </p:par>
                              <p:par>
                                <p:cTn id="28" presetID="0" presetClass="path" presetSubtype="0" accel="49000" decel="51000" fill="hold" nodeType="withEffect">
                                  <p:stCondLst>
                                    <p:cond delay="0"/>
                                  </p:stCondLst>
                                  <p:childTnLst>
                                    <p:animMotion origin="layout" path="M 2.5E-6 -0.00069 C -0.06927 0.00857 -0.11315 0.03102 -0.14141 0.09838 " pathEditMode="relative" rAng="0" ptsTypes="AA">
                                      <p:cBhvr>
                                        <p:cTn id="29" dur="1500" fill="hold"/>
                                        <p:tgtEl>
                                          <p:spTgt spid="3078"/>
                                        </p:tgtEl>
                                        <p:attrNameLst>
                                          <p:attrName>ppt_x</p:attrName>
                                          <p:attrName>ppt_y</p:attrName>
                                        </p:attrNameLst>
                                      </p:cBhvr>
                                      <p:rCtr x="-7070" y="4954"/>
                                    </p:animMotion>
                                  </p:childTnLst>
                                </p:cTn>
                              </p:par>
                              <p:par>
                                <p:cTn id="30" presetID="10" presetClass="entr" presetSubtype="0" fill="hold" grpId="0" nodeType="withEffect">
                                  <p:stCondLst>
                                    <p:cond delay="25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par>
                          <p:cTn id="33" fill="hold">
                            <p:stCondLst>
                              <p:cond delay="2500"/>
                            </p:stCondLst>
                            <p:childTnLst>
                              <p:par>
                                <p:cTn id="34" presetID="26" presetClass="emph" presetSubtype="0" fill="hold" nodeType="afterEffect">
                                  <p:stCondLst>
                                    <p:cond delay="0"/>
                                  </p:stCondLst>
                                  <p:childTnLst>
                                    <p:animEffect transition="out" filter="fade">
                                      <p:cBhvr>
                                        <p:cTn id="35" dur="500" tmFilter="0, 0; .2, .5; .8, .5; 1, 0"/>
                                        <p:tgtEl>
                                          <p:spTgt spid="3078"/>
                                        </p:tgtEl>
                                      </p:cBhvr>
                                    </p:animEffect>
                                    <p:animScale>
                                      <p:cBhvr>
                                        <p:cTn id="36" dur="250" autoRev="1" fill="hold"/>
                                        <p:tgtEl>
                                          <p:spTgt spid="3078"/>
                                        </p:tgtEl>
                                      </p:cBhvr>
                                      <p:by x="105000" y="105000"/>
                                    </p:animScale>
                                  </p:childTnLst>
                                </p:cTn>
                              </p:par>
                              <p:par>
                                <p:cTn id="37" presetID="1" presetClass="exit" presetSubtype="0" fill="hold" grpId="1" nodeType="withEffect">
                                  <p:stCondLst>
                                    <p:cond delay="0"/>
                                  </p:stCondLst>
                                  <p:childTnLst>
                                    <p:set>
                                      <p:cBhvr>
                                        <p:cTn id="38" dur="1" fill="hold">
                                          <p:stCondLst>
                                            <p:cond delay="0"/>
                                          </p:stCondLst>
                                        </p:cTn>
                                        <p:tgtEl>
                                          <p:spTgt spid="4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67"/>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2"/>
                                        </p:tgtEl>
                                        <p:attrNameLst>
                                          <p:attrName>style.visibility</p:attrName>
                                        </p:attrNameLst>
                                      </p:cBhvr>
                                      <p:to>
                                        <p:strVal val="visible"/>
                                      </p:to>
                                    </p:set>
                                    <p:animEffect transition="in" filter="fade">
                                      <p:cBhvr>
                                        <p:cTn id="46" dur="500"/>
                                        <p:tgtEl>
                                          <p:spTgt spid="122"/>
                                        </p:tgtEl>
                                      </p:cBhvr>
                                    </p:animEffect>
                                  </p:childTnLst>
                                </p:cTn>
                              </p:par>
                            </p:childTnLst>
                          </p:cTn>
                        </p:par>
                        <p:par>
                          <p:cTn id="47" fill="hold">
                            <p:stCondLst>
                              <p:cond delay="3000"/>
                            </p:stCondLst>
                            <p:childTnLst>
                              <p:par>
                                <p:cTn id="48" presetID="1" presetClass="exit" presetSubtype="0" fill="hold" nodeType="afterEffect">
                                  <p:stCondLst>
                                    <p:cond delay="0"/>
                                  </p:stCondLst>
                                  <p:childTnLst>
                                    <p:set>
                                      <p:cBhvr>
                                        <p:cTn id="49" dur="1" fill="hold">
                                          <p:stCondLst>
                                            <p:cond delay="0"/>
                                          </p:stCondLst>
                                        </p:cTn>
                                        <p:tgtEl>
                                          <p:spTgt spid="3078"/>
                                        </p:tgtEl>
                                        <p:attrNameLst>
                                          <p:attrName>style.visibility</p:attrName>
                                        </p:attrNameLst>
                                      </p:cBhvr>
                                      <p:to>
                                        <p:strVal val="hidden"/>
                                      </p:to>
                                    </p:set>
                                  </p:childTnLst>
                                </p:cTn>
                              </p:par>
                            </p:childTnLst>
                          </p:cTn>
                        </p:par>
                        <p:par>
                          <p:cTn id="50" fill="hold">
                            <p:stCondLst>
                              <p:cond delay="3000"/>
                            </p:stCondLst>
                            <p:childTnLst>
                              <p:par>
                                <p:cTn id="51" presetID="1" presetClass="entr" presetSubtype="0" fill="hold" grpId="0" nodeType="afterEffect">
                                  <p:stCondLst>
                                    <p:cond delay="0"/>
                                  </p:stCondLst>
                                  <p:iterate type="lt">
                                    <p:tmAbs val="250"/>
                                  </p:iterate>
                                  <p:childTnLst>
                                    <p:set>
                                      <p:cBhvr>
                                        <p:cTn id="52" dur="1" fill="hold">
                                          <p:stCondLst>
                                            <p:cond delay="0"/>
                                          </p:stCondLst>
                                        </p:cTn>
                                        <p:tgtEl>
                                          <p:spTgt spid="13"/>
                                        </p:tgtEl>
                                        <p:attrNameLst>
                                          <p:attrName>style.visibility</p:attrName>
                                        </p:attrNameLst>
                                      </p:cBhvr>
                                      <p:to>
                                        <p:strVal val="visible"/>
                                      </p:to>
                                    </p:set>
                                  </p:childTnLst>
                                </p:cTn>
                              </p:par>
                              <p:par>
                                <p:cTn id="53" presetID="10" presetClass="exit" presetSubtype="0" fill="hold" grpId="1" nodeType="withEffect">
                                  <p:stCondLst>
                                    <p:cond delay="750"/>
                                  </p:stCondLst>
                                  <p:childTnLst>
                                    <p:animEffect transition="out" filter="fade">
                                      <p:cBhvr>
                                        <p:cTn id="54" dur="500"/>
                                        <p:tgtEl>
                                          <p:spTgt spid="52"/>
                                        </p:tgtEl>
                                      </p:cBhvr>
                                    </p:animEffect>
                                    <p:set>
                                      <p:cBhvr>
                                        <p:cTn id="55" dur="1" fill="hold">
                                          <p:stCondLst>
                                            <p:cond delay="499"/>
                                          </p:stCondLst>
                                        </p:cTn>
                                        <p:tgtEl>
                                          <p:spTgt spid="52"/>
                                        </p:tgtEl>
                                        <p:attrNameLst>
                                          <p:attrName>style.visibility</p:attrName>
                                        </p:attrNameLst>
                                      </p:cBhvr>
                                      <p:to>
                                        <p:strVal val="hidden"/>
                                      </p:to>
                                    </p:set>
                                  </p:childTnLst>
                                </p:cTn>
                              </p:par>
                            </p:childTnLst>
                          </p:cTn>
                        </p:par>
                        <p:par>
                          <p:cTn id="56" fill="hold">
                            <p:stCondLst>
                              <p:cond delay="4751"/>
                            </p:stCondLst>
                            <p:childTnLst>
                              <p:par>
                                <p:cTn id="57" presetID="1" presetClass="entr" presetSubtype="0" fill="hold" nodeType="after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0" presetClass="path" presetSubtype="0" accel="51000" decel="49000" fill="hold" nodeType="withEffect">
                                  <p:stCondLst>
                                    <p:cond delay="0"/>
                                  </p:stCondLst>
                                  <p:childTnLst>
                                    <p:animMotion origin="layout" path="M 4.16667E-6 -0.0007 C 0.01302 0.0162 0.01549 0.03634 0.01575 0.0625 " pathEditMode="relative" rAng="0" ptsTypes="AA">
                                      <p:cBhvr>
                                        <p:cTn id="60" dur="1500" fill="hold"/>
                                        <p:tgtEl>
                                          <p:spTgt spid="35"/>
                                        </p:tgtEl>
                                        <p:attrNameLst>
                                          <p:attrName>ppt_x</p:attrName>
                                          <p:attrName>ppt_y</p:attrName>
                                        </p:attrNameLst>
                                      </p:cBhvr>
                                      <p:rCtr x="781" y="3148"/>
                                    </p:animMotion>
                                  </p:childTnLst>
                                </p:cTn>
                              </p:par>
                              <p:par>
                                <p:cTn id="61" presetID="1" presetClass="exit" presetSubtype="0" fill="hold" grpId="1" nodeType="withEffect">
                                  <p:stCondLst>
                                    <p:cond delay="0"/>
                                  </p:stCondLst>
                                  <p:childTnLst>
                                    <p:set>
                                      <p:cBhvr>
                                        <p:cTn id="62" dur="1" fill="hold">
                                          <p:stCondLst>
                                            <p:cond delay="0"/>
                                          </p:stCondLst>
                                        </p:cTn>
                                        <p:tgtEl>
                                          <p:spTgt spid="122"/>
                                        </p:tgtEl>
                                        <p:attrNameLst>
                                          <p:attrName>style.visibility</p:attrName>
                                        </p:attrNameLst>
                                      </p:cBhvr>
                                      <p:to>
                                        <p:strVal val="hidden"/>
                                      </p:to>
                                    </p:set>
                                  </p:childTnLst>
                                </p:cTn>
                              </p:par>
                              <p:par>
                                <p:cTn id="63" presetID="10" presetClass="entr" presetSubtype="0" fill="hold" grpId="0" nodeType="withEffect">
                                  <p:stCondLst>
                                    <p:cond delay="0"/>
                                  </p:stCondLst>
                                  <p:childTnLst>
                                    <p:set>
                                      <p:cBhvr>
                                        <p:cTn id="64" dur="1" fill="hold">
                                          <p:stCondLst>
                                            <p:cond delay="0"/>
                                          </p:stCondLst>
                                        </p:cTn>
                                        <p:tgtEl>
                                          <p:spTgt spid="69"/>
                                        </p:tgtEl>
                                        <p:attrNameLst>
                                          <p:attrName>style.visibility</p:attrName>
                                        </p:attrNameLst>
                                      </p:cBhvr>
                                      <p:to>
                                        <p:strVal val="visible"/>
                                      </p:to>
                                    </p:set>
                                    <p:animEffect transition="in" filter="fade">
                                      <p:cBhvr>
                                        <p:cTn id="65" dur="500"/>
                                        <p:tgtEl>
                                          <p:spTgt spid="69"/>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53"/>
                                        </p:tgtEl>
                                        <p:attrNameLst>
                                          <p:attrName>style.visibility</p:attrName>
                                        </p:attrNameLst>
                                      </p:cBhvr>
                                      <p:to>
                                        <p:strVal val="visible"/>
                                      </p:to>
                                    </p:set>
                                    <p:animEffect transition="in" filter="fade">
                                      <p:cBhvr>
                                        <p:cTn id="68" dur="500"/>
                                        <p:tgtEl>
                                          <p:spTgt spid="53"/>
                                        </p:tgtEl>
                                      </p:cBhvr>
                                    </p:animEffect>
                                  </p:childTnLst>
                                </p:cTn>
                              </p:par>
                            </p:childTnLst>
                          </p:cTn>
                        </p:par>
                        <p:par>
                          <p:cTn id="69" fill="hold">
                            <p:stCondLst>
                              <p:cond delay="6251"/>
                            </p:stCondLst>
                            <p:childTnLst>
                              <p:par>
                                <p:cTn id="70" presetID="26" presetClass="emph" presetSubtype="0" fill="hold" nodeType="afterEffect">
                                  <p:stCondLst>
                                    <p:cond delay="0"/>
                                  </p:stCondLst>
                                  <p:childTnLst>
                                    <p:animEffect transition="out" filter="fade">
                                      <p:cBhvr>
                                        <p:cTn id="71" dur="500" tmFilter="0, 0; .2, .5; .8, .5; 1, 0"/>
                                        <p:tgtEl>
                                          <p:spTgt spid="35"/>
                                        </p:tgtEl>
                                      </p:cBhvr>
                                    </p:animEffect>
                                    <p:animScale>
                                      <p:cBhvr>
                                        <p:cTn id="72" dur="250" autoRev="1" fill="hold"/>
                                        <p:tgtEl>
                                          <p:spTgt spid="35"/>
                                        </p:tgtEl>
                                      </p:cBhvr>
                                      <p:by x="105000" y="105000"/>
                                    </p:animScale>
                                  </p:childTnLst>
                                </p:cTn>
                              </p:par>
                              <p:par>
                                <p:cTn id="73" presetID="1" presetClass="exit" presetSubtype="0" fill="hold" grpId="1" nodeType="withEffect">
                                  <p:stCondLst>
                                    <p:cond delay="0"/>
                                  </p:stCondLst>
                                  <p:childTnLst>
                                    <p:set>
                                      <p:cBhvr>
                                        <p:cTn id="74" dur="1" fill="hold">
                                          <p:stCondLst>
                                            <p:cond delay="0"/>
                                          </p:stCondLst>
                                        </p:cTn>
                                        <p:tgtEl>
                                          <p:spTgt spid="53"/>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69"/>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23"/>
                                        </p:tgtEl>
                                        <p:attrNameLst>
                                          <p:attrName>style.visibility</p:attrName>
                                        </p:attrNameLst>
                                      </p:cBhvr>
                                      <p:to>
                                        <p:strVal val="visible"/>
                                      </p:to>
                                    </p:set>
                                    <p:animEffect transition="in" filter="fade">
                                      <p:cBhvr>
                                        <p:cTn id="82" dur="500"/>
                                        <p:tgtEl>
                                          <p:spTgt spid="123"/>
                                        </p:tgtEl>
                                      </p:cBhvr>
                                    </p:animEffect>
                                  </p:childTnLst>
                                </p:cTn>
                              </p:par>
                            </p:childTnLst>
                          </p:cTn>
                        </p:par>
                        <p:par>
                          <p:cTn id="83" fill="hold">
                            <p:stCondLst>
                              <p:cond delay="6751"/>
                            </p:stCondLst>
                            <p:childTnLst>
                              <p:par>
                                <p:cTn id="84" presetID="1" presetClass="exit" presetSubtype="0" fill="hold" nodeType="afterEffect">
                                  <p:stCondLst>
                                    <p:cond delay="0"/>
                                  </p:stCondLst>
                                  <p:childTnLst>
                                    <p:set>
                                      <p:cBhvr>
                                        <p:cTn id="85" dur="1" fill="hold">
                                          <p:stCondLst>
                                            <p:cond delay="0"/>
                                          </p:stCondLst>
                                        </p:cTn>
                                        <p:tgtEl>
                                          <p:spTgt spid="35"/>
                                        </p:tgtEl>
                                        <p:attrNameLst>
                                          <p:attrName>style.visibility</p:attrName>
                                        </p:attrNameLst>
                                      </p:cBhvr>
                                      <p:to>
                                        <p:strVal val="hidden"/>
                                      </p:to>
                                    </p:set>
                                  </p:childTnLst>
                                </p:cTn>
                              </p:par>
                            </p:childTnLst>
                          </p:cTn>
                        </p:par>
                        <p:par>
                          <p:cTn id="86" fill="hold">
                            <p:stCondLst>
                              <p:cond delay="6751"/>
                            </p:stCondLst>
                            <p:childTnLst>
                              <p:par>
                                <p:cTn id="87" presetID="1" presetClass="entr" presetSubtype="0" fill="hold" grpId="0" nodeType="afterEffect">
                                  <p:stCondLst>
                                    <p:cond delay="0"/>
                                  </p:stCondLst>
                                  <p:iterate type="lt">
                                    <p:tmAbs val="250"/>
                                  </p:iterate>
                                  <p:childTnLst>
                                    <p:set>
                                      <p:cBhvr>
                                        <p:cTn id="88" dur="1" fill="hold">
                                          <p:stCondLst>
                                            <p:cond delay="0"/>
                                          </p:stCondLst>
                                        </p:cTn>
                                        <p:tgtEl>
                                          <p:spTgt spid="16"/>
                                        </p:tgtEl>
                                        <p:attrNameLst>
                                          <p:attrName>style.visibility</p:attrName>
                                        </p:attrNameLst>
                                      </p:cBhvr>
                                      <p:to>
                                        <p:strVal val="visible"/>
                                      </p:to>
                                    </p:set>
                                  </p:childTnLst>
                                </p:cTn>
                              </p:par>
                              <p:par>
                                <p:cTn id="89" presetID="10" presetClass="exit" presetSubtype="0" fill="hold" grpId="1" nodeType="withEffect">
                                  <p:stCondLst>
                                    <p:cond delay="1500"/>
                                  </p:stCondLst>
                                  <p:childTnLst>
                                    <p:animEffect transition="out" filter="fade">
                                      <p:cBhvr>
                                        <p:cTn id="90" dur="500"/>
                                        <p:tgtEl>
                                          <p:spTgt spid="54"/>
                                        </p:tgtEl>
                                      </p:cBhvr>
                                    </p:animEffect>
                                    <p:set>
                                      <p:cBhvr>
                                        <p:cTn id="91" dur="1" fill="hold">
                                          <p:stCondLst>
                                            <p:cond delay="499"/>
                                          </p:stCondLst>
                                        </p:cTn>
                                        <p:tgtEl>
                                          <p:spTgt spid="54"/>
                                        </p:tgtEl>
                                        <p:attrNameLst>
                                          <p:attrName>style.visibility</p:attrName>
                                        </p:attrNameLst>
                                      </p:cBhvr>
                                      <p:to>
                                        <p:strVal val="hidden"/>
                                      </p:to>
                                    </p:set>
                                  </p:childTnLst>
                                </p:cTn>
                              </p:par>
                            </p:childTnLst>
                          </p:cTn>
                        </p:par>
                        <p:par>
                          <p:cTn id="92" fill="hold">
                            <p:stCondLst>
                              <p:cond delay="9252"/>
                            </p:stCondLst>
                            <p:childTnLst>
                              <p:par>
                                <p:cTn id="93" presetID="1" presetClass="entr" presetSubtype="0" fill="hold" nodeType="afterEffect">
                                  <p:stCondLst>
                                    <p:cond delay="0"/>
                                  </p:stCondLst>
                                  <p:childTnLst>
                                    <p:set>
                                      <p:cBhvr>
                                        <p:cTn id="94" dur="1" fill="hold">
                                          <p:stCondLst>
                                            <p:cond delay="0"/>
                                          </p:stCondLst>
                                        </p:cTn>
                                        <p:tgtEl>
                                          <p:spTgt spid="36"/>
                                        </p:tgtEl>
                                        <p:attrNameLst>
                                          <p:attrName>style.visibility</p:attrName>
                                        </p:attrNameLst>
                                      </p:cBhvr>
                                      <p:to>
                                        <p:strVal val="visible"/>
                                      </p:to>
                                    </p:set>
                                  </p:childTnLst>
                                </p:cTn>
                              </p:par>
                              <p:par>
                                <p:cTn id="95" presetID="0" presetClass="path" presetSubtype="0" accel="51000" decel="49000" fill="hold" nodeType="withEffect">
                                  <p:stCondLst>
                                    <p:cond delay="500"/>
                                  </p:stCondLst>
                                  <p:childTnLst>
                                    <p:animMotion origin="layout" path="M -3.75E-6 -0.00069 C 0.01459 0.02107 0.02188 0.03704 0.02227 0.06389 " pathEditMode="relative" rAng="0" ptsTypes="AA">
                                      <p:cBhvr>
                                        <p:cTn id="96" dur="1250" fill="hold"/>
                                        <p:tgtEl>
                                          <p:spTgt spid="36"/>
                                        </p:tgtEl>
                                        <p:attrNameLst>
                                          <p:attrName>ppt_x</p:attrName>
                                          <p:attrName>ppt_y</p:attrName>
                                        </p:attrNameLst>
                                      </p:cBhvr>
                                      <p:rCtr x="1107" y="3218"/>
                                    </p:animMotion>
                                  </p:childTnLst>
                                </p:cTn>
                              </p:par>
                              <p:par>
                                <p:cTn id="97" presetID="10" presetClass="entr" presetSubtype="0" fill="hold" grpId="0" nodeType="withEffect">
                                  <p:stCondLst>
                                    <p:cond delay="500"/>
                                  </p:stCondLst>
                                  <p:childTnLst>
                                    <p:set>
                                      <p:cBhvr>
                                        <p:cTn id="98" dur="1" fill="hold">
                                          <p:stCondLst>
                                            <p:cond delay="0"/>
                                          </p:stCondLst>
                                        </p:cTn>
                                        <p:tgtEl>
                                          <p:spTgt spid="55"/>
                                        </p:tgtEl>
                                        <p:attrNameLst>
                                          <p:attrName>style.visibility</p:attrName>
                                        </p:attrNameLst>
                                      </p:cBhvr>
                                      <p:to>
                                        <p:strVal val="visible"/>
                                      </p:to>
                                    </p:set>
                                    <p:animEffect transition="in" filter="fade">
                                      <p:cBhvr>
                                        <p:cTn id="99" dur="500"/>
                                        <p:tgtEl>
                                          <p:spTgt spid="55"/>
                                        </p:tgtEl>
                                      </p:cBhvr>
                                    </p:animEffect>
                                  </p:childTnLst>
                                </p:cTn>
                              </p:par>
                              <p:par>
                                <p:cTn id="100" presetID="1" presetClass="exit" presetSubtype="0" fill="hold" grpId="1" nodeType="withEffect">
                                  <p:stCondLst>
                                    <p:cond delay="500"/>
                                  </p:stCondLst>
                                  <p:childTnLst>
                                    <p:set>
                                      <p:cBhvr>
                                        <p:cTn id="101" dur="1" fill="hold">
                                          <p:stCondLst>
                                            <p:cond delay="0"/>
                                          </p:stCondLst>
                                        </p:cTn>
                                        <p:tgtEl>
                                          <p:spTgt spid="123"/>
                                        </p:tgtEl>
                                        <p:attrNameLst>
                                          <p:attrName>style.visibility</p:attrName>
                                        </p:attrNameLst>
                                      </p:cBhvr>
                                      <p:to>
                                        <p:strVal val="hidden"/>
                                      </p:to>
                                    </p:set>
                                  </p:childTnLst>
                                </p:cTn>
                              </p:par>
                              <p:par>
                                <p:cTn id="102" presetID="10" presetClass="entr" presetSubtype="0" fill="hold" grpId="0" nodeType="withEffect">
                                  <p:stCondLst>
                                    <p:cond delay="250"/>
                                  </p:stCondLst>
                                  <p:childTnLst>
                                    <p:set>
                                      <p:cBhvr>
                                        <p:cTn id="103" dur="1" fill="hold">
                                          <p:stCondLst>
                                            <p:cond delay="0"/>
                                          </p:stCondLst>
                                        </p:cTn>
                                        <p:tgtEl>
                                          <p:spTgt spid="71"/>
                                        </p:tgtEl>
                                        <p:attrNameLst>
                                          <p:attrName>style.visibility</p:attrName>
                                        </p:attrNameLst>
                                      </p:cBhvr>
                                      <p:to>
                                        <p:strVal val="visible"/>
                                      </p:to>
                                    </p:set>
                                    <p:animEffect transition="in" filter="fade">
                                      <p:cBhvr>
                                        <p:cTn id="104" dur="500"/>
                                        <p:tgtEl>
                                          <p:spTgt spid="71"/>
                                        </p:tgtEl>
                                      </p:cBhvr>
                                    </p:animEffect>
                                  </p:childTnLst>
                                </p:cTn>
                              </p:par>
                            </p:childTnLst>
                          </p:cTn>
                        </p:par>
                        <p:par>
                          <p:cTn id="105" fill="hold">
                            <p:stCondLst>
                              <p:cond delay="11002"/>
                            </p:stCondLst>
                            <p:childTnLst>
                              <p:par>
                                <p:cTn id="106" presetID="26" presetClass="emph" presetSubtype="0" fill="hold" nodeType="afterEffect">
                                  <p:stCondLst>
                                    <p:cond delay="0"/>
                                  </p:stCondLst>
                                  <p:childTnLst>
                                    <p:animEffect transition="out" filter="fade">
                                      <p:cBhvr>
                                        <p:cTn id="107" dur="500" tmFilter="0, 0; .2, .5; .8, .5; 1, 0"/>
                                        <p:tgtEl>
                                          <p:spTgt spid="36"/>
                                        </p:tgtEl>
                                      </p:cBhvr>
                                    </p:animEffect>
                                    <p:animScale>
                                      <p:cBhvr>
                                        <p:cTn id="108" dur="250" autoRev="1" fill="hold"/>
                                        <p:tgtEl>
                                          <p:spTgt spid="36"/>
                                        </p:tgtEl>
                                      </p:cBhvr>
                                      <p:by x="105000" y="105000"/>
                                    </p:animScale>
                                  </p:childTnLst>
                                </p:cTn>
                              </p:par>
                              <p:par>
                                <p:cTn id="109" presetID="1" presetClass="exit" presetSubtype="0" fill="hold" grpId="1" nodeType="withEffect">
                                  <p:stCondLst>
                                    <p:cond delay="0"/>
                                  </p:stCondLst>
                                  <p:childTnLst>
                                    <p:set>
                                      <p:cBhvr>
                                        <p:cTn id="110" dur="1" fill="hold">
                                          <p:stCondLst>
                                            <p:cond delay="0"/>
                                          </p:stCondLst>
                                        </p:cTn>
                                        <p:tgtEl>
                                          <p:spTgt spid="55"/>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71"/>
                                        </p:tgtEl>
                                        <p:attrNameLst>
                                          <p:attrName>style.visibility</p:attrName>
                                        </p:attrNameLst>
                                      </p:cBhvr>
                                      <p:to>
                                        <p:strVal val="hidden"/>
                                      </p:to>
                                    </p:set>
                                  </p:childTnLst>
                                </p:cTn>
                              </p:par>
                              <p:par>
                                <p:cTn id="113" presetID="10" presetClass="entr" presetSubtype="0" fill="hold" grpId="0" nodeType="withEffect">
                                  <p:stCondLst>
                                    <p:cond delay="0"/>
                                  </p:stCondLst>
                                  <p:childTnLst>
                                    <p:set>
                                      <p:cBhvr>
                                        <p:cTn id="114" dur="1" fill="hold">
                                          <p:stCondLst>
                                            <p:cond delay="0"/>
                                          </p:stCondLst>
                                        </p:cTn>
                                        <p:tgtEl>
                                          <p:spTgt spid="56"/>
                                        </p:tgtEl>
                                        <p:attrNameLst>
                                          <p:attrName>style.visibility</p:attrName>
                                        </p:attrNameLst>
                                      </p:cBhvr>
                                      <p:to>
                                        <p:strVal val="visible"/>
                                      </p:to>
                                    </p:set>
                                    <p:animEffect transition="in" filter="fade">
                                      <p:cBhvr>
                                        <p:cTn id="115" dur="500"/>
                                        <p:tgtEl>
                                          <p:spTgt spid="5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75"/>
                                        </p:tgtEl>
                                        <p:attrNameLst>
                                          <p:attrName>style.visibility</p:attrName>
                                        </p:attrNameLst>
                                      </p:cBhvr>
                                      <p:to>
                                        <p:strVal val="visible"/>
                                      </p:to>
                                    </p:set>
                                    <p:animEffect transition="in" filter="fade">
                                      <p:cBhvr>
                                        <p:cTn id="118" dur="500"/>
                                        <p:tgtEl>
                                          <p:spTgt spid="75"/>
                                        </p:tgtEl>
                                      </p:cBhvr>
                                    </p:animEffect>
                                  </p:childTnLst>
                                </p:cTn>
                              </p:par>
                            </p:childTnLst>
                          </p:cTn>
                        </p:par>
                        <p:par>
                          <p:cTn id="119" fill="hold">
                            <p:stCondLst>
                              <p:cond delay="11502"/>
                            </p:stCondLst>
                            <p:childTnLst>
                              <p:par>
                                <p:cTn id="120" presetID="1" presetClass="exit" presetSubtype="0" fill="hold" nodeType="afterEffect">
                                  <p:stCondLst>
                                    <p:cond delay="0"/>
                                  </p:stCondLst>
                                  <p:childTnLst>
                                    <p:set>
                                      <p:cBhvr>
                                        <p:cTn id="121" dur="1" fill="hold">
                                          <p:stCondLst>
                                            <p:cond delay="0"/>
                                          </p:stCondLst>
                                        </p:cTn>
                                        <p:tgtEl>
                                          <p:spTgt spid="36"/>
                                        </p:tgtEl>
                                        <p:attrNameLst>
                                          <p:attrName>style.visibility</p:attrName>
                                        </p:attrNameLst>
                                      </p:cBhvr>
                                      <p:to>
                                        <p:strVal val="hidden"/>
                                      </p:to>
                                    </p:set>
                                  </p:childTnLst>
                                </p:cTn>
                              </p:par>
                            </p:childTnLst>
                          </p:cTn>
                        </p:par>
                        <p:par>
                          <p:cTn id="122" fill="hold">
                            <p:stCondLst>
                              <p:cond delay="11502"/>
                            </p:stCondLst>
                            <p:childTnLst>
                              <p:par>
                                <p:cTn id="123" presetID="1" presetClass="entr" presetSubtype="0" fill="hold" grpId="0" nodeType="afterEffect">
                                  <p:stCondLst>
                                    <p:cond delay="0"/>
                                  </p:stCondLst>
                                  <p:iterate type="lt">
                                    <p:tmAbs val="250"/>
                                  </p:iterate>
                                  <p:childTnLst>
                                    <p:set>
                                      <p:cBhvr>
                                        <p:cTn id="124" dur="1" fill="hold">
                                          <p:stCondLst>
                                            <p:cond delay="0"/>
                                          </p:stCondLst>
                                        </p:cTn>
                                        <p:tgtEl>
                                          <p:spTgt spid="18"/>
                                        </p:tgtEl>
                                        <p:attrNameLst>
                                          <p:attrName>style.visibility</p:attrName>
                                        </p:attrNameLst>
                                      </p:cBhvr>
                                      <p:to>
                                        <p:strVal val="visible"/>
                                      </p:to>
                                    </p:set>
                                  </p:childTnLst>
                                </p:cTn>
                              </p:par>
                              <p:par>
                                <p:cTn id="125" presetID="10" presetClass="exit" presetSubtype="0" fill="hold" grpId="1" nodeType="withEffect">
                                  <p:stCondLst>
                                    <p:cond delay="500"/>
                                  </p:stCondLst>
                                  <p:childTnLst>
                                    <p:animEffect transition="out" filter="fade">
                                      <p:cBhvr>
                                        <p:cTn id="126" dur="500"/>
                                        <p:tgtEl>
                                          <p:spTgt spid="56"/>
                                        </p:tgtEl>
                                      </p:cBhvr>
                                    </p:animEffect>
                                    <p:set>
                                      <p:cBhvr>
                                        <p:cTn id="127" dur="1" fill="hold">
                                          <p:stCondLst>
                                            <p:cond delay="499"/>
                                          </p:stCondLst>
                                        </p:cTn>
                                        <p:tgtEl>
                                          <p:spTgt spid="56"/>
                                        </p:tgtEl>
                                        <p:attrNameLst>
                                          <p:attrName>style.visibility</p:attrName>
                                        </p:attrNameLst>
                                      </p:cBhvr>
                                      <p:to>
                                        <p:strVal val="hidden"/>
                                      </p:to>
                                    </p:set>
                                  </p:childTnLst>
                                </p:cTn>
                              </p:par>
                            </p:childTnLst>
                          </p:cTn>
                        </p:par>
                        <p:par>
                          <p:cTn id="128" fill="hold">
                            <p:stCondLst>
                              <p:cond delay="13003"/>
                            </p:stCondLst>
                            <p:childTnLst>
                              <p:par>
                                <p:cTn id="129" presetID="1" presetClass="entr" presetSubtype="0" fill="hold" nodeType="afterEffect">
                                  <p:stCondLst>
                                    <p:cond delay="0"/>
                                  </p:stCondLst>
                                  <p:childTnLst>
                                    <p:set>
                                      <p:cBhvr>
                                        <p:cTn id="130" dur="1" fill="hold">
                                          <p:stCondLst>
                                            <p:cond delay="0"/>
                                          </p:stCondLst>
                                        </p:cTn>
                                        <p:tgtEl>
                                          <p:spTgt spid="37"/>
                                        </p:tgtEl>
                                        <p:attrNameLst>
                                          <p:attrName>style.visibility</p:attrName>
                                        </p:attrNameLst>
                                      </p:cBhvr>
                                      <p:to>
                                        <p:strVal val="visible"/>
                                      </p:to>
                                    </p:set>
                                  </p:childTnLst>
                                </p:cTn>
                              </p:par>
                              <p:par>
                                <p:cTn id="131" presetID="0" presetClass="path" presetSubtype="0" accel="51000" decel="49000" fill="hold" nodeType="withEffect">
                                  <p:stCondLst>
                                    <p:cond delay="500"/>
                                  </p:stCondLst>
                                  <p:childTnLst>
                                    <p:animMotion origin="layout" path="M 0.00027 0.00185 C 0.05456 0.01991 0.07839 0.02685 0.12032 0.07408 " pathEditMode="relative" rAng="0" ptsTypes="AA">
                                      <p:cBhvr>
                                        <p:cTn id="132" dur="1500" fill="hold"/>
                                        <p:tgtEl>
                                          <p:spTgt spid="37"/>
                                        </p:tgtEl>
                                        <p:attrNameLst>
                                          <p:attrName>ppt_x</p:attrName>
                                          <p:attrName>ppt_y</p:attrName>
                                        </p:attrNameLst>
                                      </p:cBhvr>
                                      <p:rCtr x="6003" y="3611"/>
                                    </p:animMotion>
                                  </p:childTnLst>
                                </p:cTn>
                              </p:par>
                              <p:par>
                                <p:cTn id="133" presetID="1" presetClass="exit" presetSubtype="0" fill="hold" grpId="1" nodeType="withEffect">
                                  <p:stCondLst>
                                    <p:cond delay="500"/>
                                  </p:stCondLst>
                                  <p:childTnLst>
                                    <p:set>
                                      <p:cBhvr>
                                        <p:cTn id="134" dur="1" fill="hold">
                                          <p:stCondLst>
                                            <p:cond delay="0"/>
                                          </p:stCondLst>
                                        </p:cTn>
                                        <p:tgtEl>
                                          <p:spTgt spid="75"/>
                                        </p:tgtEl>
                                        <p:attrNameLst>
                                          <p:attrName>style.visibility</p:attrName>
                                        </p:attrNameLst>
                                      </p:cBhvr>
                                      <p:to>
                                        <p:strVal val="hidden"/>
                                      </p:to>
                                    </p:set>
                                  </p:childTnLst>
                                </p:cTn>
                              </p:par>
                              <p:par>
                                <p:cTn id="135" presetID="10" presetClass="entr" presetSubtype="0" fill="hold" grpId="0" nodeType="withEffect">
                                  <p:stCondLst>
                                    <p:cond delay="500"/>
                                  </p:stCondLst>
                                  <p:childTnLst>
                                    <p:set>
                                      <p:cBhvr>
                                        <p:cTn id="136" dur="1" fill="hold">
                                          <p:stCondLst>
                                            <p:cond delay="0"/>
                                          </p:stCondLst>
                                        </p:cTn>
                                        <p:tgtEl>
                                          <p:spTgt spid="57"/>
                                        </p:tgtEl>
                                        <p:attrNameLst>
                                          <p:attrName>style.visibility</p:attrName>
                                        </p:attrNameLst>
                                      </p:cBhvr>
                                      <p:to>
                                        <p:strVal val="visible"/>
                                      </p:to>
                                    </p:set>
                                    <p:animEffect transition="in" filter="fade">
                                      <p:cBhvr>
                                        <p:cTn id="137" dur="500"/>
                                        <p:tgtEl>
                                          <p:spTgt spid="57"/>
                                        </p:tgtEl>
                                      </p:cBhvr>
                                    </p:animEffect>
                                  </p:childTnLst>
                                </p:cTn>
                              </p:par>
                              <p:par>
                                <p:cTn id="138" presetID="10" presetClass="entr" presetSubtype="0" fill="hold" grpId="0" nodeType="withEffect">
                                  <p:stCondLst>
                                    <p:cond delay="500"/>
                                  </p:stCondLst>
                                  <p:childTnLst>
                                    <p:set>
                                      <p:cBhvr>
                                        <p:cTn id="139" dur="1" fill="hold">
                                          <p:stCondLst>
                                            <p:cond delay="0"/>
                                          </p:stCondLst>
                                        </p:cTn>
                                        <p:tgtEl>
                                          <p:spTgt spid="77"/>
                                        </p:tgtEl>
                                        <p:attrNameLst>
                                          <p:attrName>style.visibility</p:attrName>
                                        </p:attrNameLst>
                                      </p:cBhvr>
                                      <p:to>
                                        <p:strVal val="visible"/>
                                      </p:to>
                                    </p:set>
                                    <p:animEffect transition="in" filter="fade">
                                      <p:cBhvr>
                                        <p:cTn id="140" dur="500"/>
                                        <p:tgtEl>
                                          <p:spTgt spid="77"/>
                                        </p:tgtEl>
                                      </p:cBhvr>
                                    </p:animEffect>
                                  </p:childTnLst>
                                </p:cTn>
                              </p:par>
                            </p:childTnLst>
                          </p:cTn>
                        </p:par>
                        <p:par>
                          <p:cTn id="141" fill="hold">
                            <p:stCondLst>
                              <p:cond delay="15003"/>
                            </p:stCondLst>
                            <p:childTnLst>
                              <p:par>
                                <p:cTn id="142" presetID="26" presetClass="emph" presetSubtype="0" fill="hold" nodeType="afterEffect">
                                  <p:stCondLst>
                                    <p:cond delay="0"/>
                                  </p:stCondLst>
                                  <p:childTnLst>
                                    <p:animEffect transition="out" filter="fade">
                                      <p:cBhvr>
                                        <p:cTn id="143" dur="500" tmFilter="0, 0; .2, .5; .8, .5; 1, 0"/>
                                        <p:tgtEl>
                                          <p:spTgt spid="37"/>
                                        </p:tgtEl>
                                      </p:cBhvr>
                                    </p:animEffect>
                                    <p:animScale>
                                      <p:cBhvr>
                                        <p:cTn id="144" dur="250" autoRev="1" fill="hold"/>
                                        <p:tgtEl>
                                          <p:spTgt spid="37"/>
                                        </p:tgtEl>
                                      </p:cBhvr>
                                      <p:by x="105000" y="105000"/>
                                    </p:animScale>
                                  </p:childTnLst>
                                </p:cTn>
                              </p:par>
                              <p:par>
                                <p:cTn id="145" presetID="1" presetClass="exit" presetSubtype="0" fill="hold" grpId="1" nodeType="withEffect">
                                  <p:stCondLst>
                                    <p:cond delay="0"/>
                                  </p:stCondLst>
                                  <p:childTnLst>
                                    <p:set>
                                      <p:cBhvr>
                                        <p:cTn id="146" dur="1" fill="hold">
                                          <p:stCondLst>
                                            <p:cond delay="0"/>
                                          </p:stCondLst>
                                        </p:cTn>
                                        <p:tgtEl>
                                          <p:spTgt spid="57"/>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77"/>
                                        </p:tgtEl>
                                        <p:attrNameLst>
                                          <p:attrName>style.visibility</p:attrName>
                                        </p:attrNameLst>
                                      </p:cBhvr>
                                      <p:to>
                                        <p:strVal val="hidden"/>
                                      </p:to>
                                    </p:set>
                                  </p:childTnLst>
                                </p:cTn>
                              </p:par>
                              <p:par>
                                <p:cTn id="149" presetID="10" presetClass="entr" presetSubtype="0" fill="hold" grpId="0" nodeType="withEffect">
                                  <p:stCondLst>
                                    <p:cond delay="0"/>
                                  </p:stCondLst>
                                  <p:childTnLst>
                                    <p:set>
                                      <p:cBhvr>
                                        <p:cTn id="150" dur="1" fill="hold">
                                          <p:stCondLst>
                                            <p:cond delay="0"/>
                                          </p:stCondLst>
                                        </p:cTn>
                                        <p:tgtEl>
                                          <p:spTgt spid="58"/>
                                        </p:tgtEl>
                                        <p:attrNameLst>
                                          <p:attrName>style.visibility</p:attrName>
                                        </p:attrNameLst>
                                      </p:cBhvr>
                                      <p:to>
                                        <p:strVal val="visible"/>
                                      </p:to>
                                    </p:set>
                                    <p:animEffect transition="in" filter="fade">
                                      <p:cBhvr>
                                        <p:cTn id="151" dur="500"/>
                                        <p:tgtEl>
                                          <p:spTgt spid="58"/>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500"/>
                                        <p:tgtEl>
                                          <p:spTgt spid="80"/>
                                        </p:tgtEl>
                                      </p:cBhvr>
                                    </p:animEffect>
                                  </p:childTnLst>
                                </p:cTn>
                              </p:par>
                            </p:childTnLst>
                          </p:cTn>
                        </p:par>
                        <p:par>
                          <p:cTn id="155" fill="hold">
                            <p:stCondLst>
                              <p:cond delay="15503"/>
                            </p:stCondLst>
                            <p:childTnLst>
                              <p:par>
                                <p:cTn id="156" presetID="1" presetClass="entr" presetSubtype="0" fill="hold" nodeType="afterEffect">
                                  <p:stCondLst>
                                    <p:cond delay="0"/>
                                  </p:stCondLst>
                                  <p:childTnLst>
                                    <p:set>
                                      <p:cBhvr>
                                        <p:cTn id="157" dur="1" fill="hold">
                                          <p:stCondLst>
                                            <p:cond delay="0"/>
                                          </p:stCondLst>
                                        </p:cTn>
                                        <p:tgtEl>
                                          <p:spTgt spid="14"/>
                                        </p:tgtEl>
                                        <p:attrNameLst>
                                          <p:attrName>style.visibility</p:attrName>
                                        </p:attrNameLst>
                                      </p:cBhvr>
                                      <p:to>
                                        <p:strVal val="visible"/>
                                      </p:to>
                                    </p:set>
                                  </p:childTnLst>
                                </p:cTn>
                              </p:par>
                            </p:childTnLst>
                          </p:cTn>
                        </p:par>
                        <p:par>
                          <p:cTn id="158" fill="hold">
                            <p:stCondLst>
                              <p:cond delay="15503"/>
                            </p:stCondLst>
                            <p:childTnLst>
                              <p:par>
                                <p:cTn id="159" presetID="1" presetClass="entr" presetSubtype="0" fill="hold" nodeType="afterEffect">
                                  <p:stCondLst>
                                    <p:cond delay="0"/>
                                  </p:stCondLst>
                                  <p:childTnLst>
                                    <p:set>
                                      <p:cBhvr>
                                        <p:cTn id="160" dur="1" fill="hold">
                                          <p:stCondLst>
                                            <p:cond delay="0"/>
                                          </p:stCondLst>
                                        </p:cTn>
                                        <p:tgtEl>
                                          <p:spTgt spid="38"/>
                                        </p:tgtEl>
                                        <p:attrNameLst>
                                          <p:attrName>style.visibility</p:attrName>
                                        </p:attrNameLst>
                                      </p:cBhvr>
                                      <p:to>
                                        <p:strVal val="visible"/>
                                      </p:to>
                                    </p:set>
                                  </p:childTnLst>
                                </p:cTn>
                              </p:par>
                              <p:par>
                                <p:cTn id="161" presetID="1" presetClass="exit" presetSubtype="0" fill="hold" nodeType="withEffect">
                                  <p:stCondLst>
                                    <p:cond delay="500"/>
                                  </p:stCondLst>
                                  <p:childTnLst>
                                    <p:set>
                                      <p:cBhvr>
                                        <p:cTn id="162" dur="1" fill="hold">
                                          <p:stCondLst>
                                            <p:cond delay="0"/>
                                          </p:stCondLst>
                                        </p:cTn>
                                        <p:tgtEl>
                                          <p:spTgt spid="37"/>
                                        </p:tgtEl>
                                        <p:attrNameLst>
                                          <p:attrName>style.visibility</p:attrName>
                                        </p:attrNameLst>
                                      </p:cBhvr>
                                      <p:to>
                                        <p:strVal val="hidden"/>
                                      </p:to>
                                    </p:set>
                                  </p:childTnLst>
                                </p:cTn>
                              </p:par>
                              <p:par>
                                <p:cTn id="163" presetID="0" presetClass="path" presetSubtype="0" accel="49000" decel="48000" fill="hold" nodeType="withEffect">
                                  <p:stCondLst>
                                    <p:cond delay="500"/>
                                  </p:stCondLst>
                                  <p:childTnLst>
                                    <p:animMotion origin="layout" path="M 2.5E-6 -0.00023 C -0.03295 -0.00324 -0.05352 -0.00069 -0.08503 0.00509 " pathEditMode="relative" rAng="0" ptsTypes="AA">
                                      <p:cBhvr>
                                        <p:cTn id="164" dur="1500" fill="hold"/>
                                        <p:tgtEl>
                                          <p:spTgt spid="38"/>
                                        </p:tgtEl>
                                        <p:attrNameLst>
                                          <p:attrName>ppt_x</p:attrName>
                                          <p:attrName>ppt_y</p:attrName>
                                        </p:attrNameLst>
                                      </p:cBhvr>
                                      <p:rCtr x="-4258" y="185"/>
                                    </p:animMotion>
                                  </p:childTnLst>
                                </p:cTn>
                              </p:par>
                              <p:par>
                                <p:cTn id="165" presetID="1" presetClass="exit" presetSubtype="0" fill="hold" grpId="1" nodeType="withEffect">
                                  <p:stCondLst>
                                    <p:cond delay="750"/>
                                  </p:stCondLst>
                                  <p:childTnLst>
                                    <p:set>
                                      <p:cBhvr>
                                        <p:cTn id="166" dur="1" fill="hold">
                                          <p:stCondLst>
                                            <p:cond delay="0"/>
                                          </p:stCondLst>
                                        </p:cTn>
                                        <p:tgtEl>
                                          <p:spTgt spid="58"/>
                                        </p:tgtEl>
                                        <p:attrNameLst>
                                          <p:attrName>style.visibility</p:attrName>
                                        </p:attrNameLst>
                                      </p:cBhvr>
                                      <p:to>
                                        <p:strVal val="hidden"/>
                                      </p:to>
                                    </p:set>
                                  </p:childTnLst>
                                </p:cTn>
                              </p:par>
                              <p:par>
                                <p:cTn id="167" presetID="10" presetClass="entr" presetSubtype="0" fill="hold" grpId="0" nodeType="withEffect">
                                  <p:stCondLst>
                                    <p:cond delay="750"/>
                                  </p:stCondLst>
                                  <p:childTnLst>
                                    <p:set>
                                      <p:cBhvr>
                                        <p:cTn id="168" dur="1" fill="hold">
                                          <p:stCondLst>
                                            <p:cond delay="0"/>
                                          </p:stCondLst>
                                        </p:cTn>
                                        <p:tgtEl>
                                          <p:spTgt spid="59"/>
                                        </p:tgtEl>
                                        <p:attrNameLst>
                                          <p:attrName>style.visibility</p:attrName>
                                        </p:attrNameLst>
                                      </p:cBhvr>
                                      <p:to>
                                        <p:strVal val="visible"/>
                                      </p:to>
                                    </p:set>
                                    <p:animEffect transition="in" filter="fade">
                                      <p:cBhvr>
                                        <p:cTn id="169" dur="500"/>
                                        <p:tgtEl>
                                          <p:spTgt spid="59"/>
                                        </p:tgtEl>
                                      </p:cBhvr>
                                    </p:animEffect>
                                  </p:childTnLst>
                                </p:cTn>
                              </p:par>
                            </p:childTnLst>
                          </p:cTn>
                        </p:par>
                        <p:par>
                          <p:cTn id="170" fill="hold">
                            <p:stCondLst>
                              <p:cond delay="17503"/>
                            </p:stCondLst>
                            <p:childTnLst>
                              <p:par>
                                <p:cTn id="171" presetID="26" presetClass="emph" presetSubtype="0" fill="hold" nodeType="afterEffect">
                                  <p:stCondLst>
                                    <p:cond delay="0"/>
                                  </p:stCondLst>
                                  <p:childTnLst>
                                    <p:animEffect transition="out" filter="fade">
                                      <p:cBhvr>
                                        <p:cTn id="172" dur="500" tmFilter="0, 0; .2, .5; .8, .5; 1, 0"/>
                                        <p:tgtEl>
                                          <p:spTgt spid="38"/>
                                        </p:tgtEl>
                                      </p:cBhvr>
                                    </p:animEffect>
                                    <p:animScale>
                                      <p:cBhvr>
                                        <p:cTn id="173" dur="250" autoRev="1" fill="hold"/>
                                        <p:tgtEl>
                                          <p:spTgt spid="38"/>
                                        </p:tgtEl>
                                      </p:cBhvr>
                                      <p:by x="105000" y="105000"/>
                                    </p:animScale>
                                  </p:childTnLst>
                                </p:cTn>
                              </p:par>
                              <p:par>
                                <p:cTn id="174" presetID="1" presetClass="exit" presetSubtype="0" fill="hold" grpId="1" nodeType="withEffect">
                                  <p:stCondLst>
                                    <p:cond delay="0"/>
                                  </p:stCondLst>
                                  <p:childTnLst>
                                    <p:set>
                                      <p:cBhvr>
                                        <p:cTn id="175" dur="1" fill="hold">
                                          <p:stCondLst>
                                            <p:cond delay="0"/>
                                          </p:stCondLst>
                                        </p:cTn>
                                        <p:tgtEl>
                                          <p:spTgt spid="59"/>
                                        </p:tgtEl>
                                        <p:attrNameLst>
                                          <p:attrName>style.visibility</p:attrName>
                                        </p:attrNameLst>
                                      </p:cBhvr>
                                      <p:to>
                                        <p:strVal val="hidden"/>
                                      </p:to>
                                    </p:set>
                                  </p:childTnLst>
                                </p:cTn>
                              </p:par>
                              <p:par>
                                <p:cTn id="176" presetID="1" presetClass="exit" presetSubtype="0" fill="hold" grpId="1" nodeType="withEffect">
                                  <p:stCondLst>
                                    <p:cond delay="0"/>
                                  </p:stCondLst>
                                  <p:childTnLst>
                                    <p:set>
                                      <p:cBhvr>
                                        <p:cTn id="177" dur="1" fill="hold">
                                          <p:stCondLst>
                                            <p:cond delay="0"/>
                                          </p:stCondLst>
                                        </p:cTn>
                                        <p:tgtEl>
                                          <p:spTgt spid="80"/>
                                        </p:tgtEl>
                                        <p:attrNameLst>
                                          <p:attrName>style.visibility</p:attrName>
                                        </p:attrNameLst>
                                      </p:cBhvr>
                                      <p:to>
                                        <p:strVal val="hidden"/>
                                      </p:to>
                                    </p:set>
                                  </p:childTnLst>
                                </p:cTn>
                              </p:par>
                              <p:par>
                                <p:cTn id="178" presetID="10" presetClass="entr" presetSubtype="0" fill="hold" grpId="0" nodeType="withEffect">
                                  <p:stCondLst>
                                    <p:cond delay="0"/>
                                  </p:stCondLst>
                                  <p:childTnLst>
                                    <p:set>
                                      <p:cBhvr>
                                        <p:cTn id="179" dur="1" fill="hold">
                                          <p:stCondLst>
                                            <p:cond delay="0"/>
                                          </p:stCondLst>
                                        </p:cTn>
                                        <p:tgtEl>
                                          <p:spTgt spid="60"/>
                                        </p:tgtEl>
                                        <p:attrNameLst>
                                          <p:attrName>style.visibility</p:attrName>
                                        </p:attrNameLst>
                                      </p:cBhvr>
                                      <p:to>
                                        <p:strVal val="visible"/>
                                      </p:to>
                                    </p:set>
                                    <p:animEffect transition="in" filter="fade">
                                      <p:cBhvr>
                                        <p:cTn id="180" dur="500"/>
                                        <p:tgtEl>
                                          <p:spTgt spid="60"/>
                                        </p:tgtEl>
                                      </p:cBhvr>
                                    </p:animEffect>
                                  </p:childTnLst>
                                </p:cTn>
                              </p:par>
                              <p:par>
                                <p:cTn id="181" presetID="10" presetClass="entr" presetSubtype="0" fill="hold" grpId="0" nodeType="withEffect">
                                  <p:stCondLst>
                                    <p:cond delay="250"/>
                                  </p:stCondLst>
                                  <p:childTnLst>
                                    <p:set>
                                      <p:cBhvr>
                                        <p:cTn id="182" dur="1" fill="hold">
                                          <p:stCondLst>
                                            <p:cond delay="0"/>
                                          </p:stCondLst>
                                        </p:cTn>
                                        <p:tgtEl>
                                          <p:spTgt spid="81"/>
                                        </p:tgtEl>
                                        <p:attrNameLst>
                                          <p:attrName>style.visibility</p:attrName>
                                        </p:attrNameLst>
                                      </p:cBhvr>
                                      <p:to>
                                        <p:strVal val="visible"/>
                                      </p:to>
                                    </p:set>
                                    <p:animEffect transition="in" filter="fade">
                                      <p:cBhvr>
                                        <p:cTn id="183" dur="500"/>
                                        <p:tgtEl>
                                          <p:spTgt spid="81"/>
                                        </p:tgtEl>
                                      </p:cBhvr>
                                    </p:animEffect>
                                  </p:childTnLst>
                                </p:cTn>
                              </p:par>
                            </p:childTnLst>
                          </p:cTn>
                        </p:par>
                        <p:par>
                          <p:cTn id="184" fill="hold">
                            <p:stCondLst>
                              <p:cond delay="18253"/>
                            </p:stCondLst>
                            <p:childTnLst>
                              <p:par>
                                <p:cTn id="185" presetID="1" presetClass="entr" presetSubtype="0" fill="hold" nodeType="afterEffect">
                                  <p:stCondLst>
                                    <p:cond delay="0"/>
                                  </p:stCondLst>
                                  <p:childTnLst>
                                    <p:set>
                                      <p:cBhvr>
                                        <p:cTn id="186" dur="1" fill="hold">
                                          <p:stCondLst>
                                            <p:cond delay="0"/>
                                          </p:stCondLst>
                                        </p:cTn>
                                        <p:tgtEl>
                                          <p:spTgt spid="20"/>
                                        </p:tgtEl>
                                        <p:attrNameLst>
                                          <p:attrName>style.visibility</p:attrName>
                                        </p:attrNameLst>
                                      </p:cBhvr>
                                      <p:to>
                                        <p:strVal val="visible"/>
                                      </p:to>
                                    </p:set>
                                  </p:childTnLst>
                                </p:cTn>
                              </p:par>
                              <p:par>
                                <p:cTn id="187" presetID="1" presetClass="exit" presetSubtype="0" fill="hold" nodeType="withEffect">
                                  <p:stCondLst>
                                    <p:cond delay="0"/>
                                  </p:stCondLst>
                                  <p:childTnLst>
                                    <p:set>
                                      <p:cBhvr>
                                        <p:cTn id="188" dur="1" fill="hold">
                                          <p:stCondLst>
                                            <p:cond delay="0"/>
                                          </p:stCondLst>
                                        </p:cTn>
                                        <p:tgtEl>
                                          <p:spTgt spid="14"/>
                                        </p:tgtEl>
                                        <p:attrNameLst>
                                          <p:attrName>style.visibility</p:attrName>
                                        </p:attrNameLst>
                                      </p:cBhvr>
                                      <p:to>
                                        <p:strVal val="hidden"/>
                                      </p:to>
                                    </p:set>
                                  </p:childTnLst>
                                </p:cTn>
                              </p:par>
                            </p:childTnLst>
                          </p:cTn>
                        </p:par>
                        <p:par>
                          <p:cTn id="189" fill="hold">
                            <p:stCondLst>
                              <p:cond delay="18253"/>
                            </p:stCondLst>
                            <p:childTnLst>
                              <p:par>
                                <p:cTn id="190" presetID="1" presetClass="exit" presetSubtype="0" fill="hold" nodeType="afterEffect">
                                  <p:stCondLst>
                                    <p:cond delay="0"/>
                                  </p:stCondLst>
                                  <p:childTnLst>
                                    <p:set>
                                      <p:cBhvr>
                                        <p:cTn id="191" dur="1" fill="hold">
                                          <p:stCondLst>
                                            <p:cond delay="0"/>
                                          </p:stCondLst>
                                        </p:cTn>
                                        <p:tgtEl>
                                          <p:spTgt spid="38"/>
                                        </p:tgtEl>
                                        <p:attrNameLst>
                                          <p:attrName>style.visibility</p:attrName>
                                        </p:attrNameLst>
                                      </p:cBhvr>
                                      <p:to>
                                        <p:strVal val="hidden"/>
                                      </p:to>
                                    </p:set>
                                  </p:childTnLst>
                                </p:cTn>
                              </p:par>
                            </p:childTnLst>
                          </p:cTn>
                        </p:par>
                        <p:par>
                          <p:cTn id="192" fill="hold">
                            <p:stCondLst>
                              <p:cond delay="18253"/>
                            </p:stCondLst>
                            <p:childTnLst>
                              <p:par>
                                <p:cTn id="193" presetID="1" presetClass="entr" presetSubtype="0" fill="hold" nodeType="afterEffect">
                                  <p:stCondLst>
                                    <p:cond delay="0"/>
                                  </p:stCondLst>
                                  <p:childTnLst>
                                    <p:set>
                                      <p:cBhvr>
                                        <p:cTn id="194" dur="1" fill="hold">
                                          <p:stCondLst>
                                            <p:cond delay="0"/>
                                          </p:stCondLst>
                                        </p:cTn>
                                        <p:tgtEl>
                                          <p:spTgt spid="39"/>
                                        </p:tgtEl>
                                        <p:attrNameLst>
                                          <p:attrName>style.visibility</p:attrName>
                                        </p:attrNameLst>
                                      </p:cBhvr>
                                      <p:to>
                                        <p:strVal val="visible"/>
                                      </p:to>
                                    </p:set>
                                  </p:childTnLst>
                                </p:cTn>
                              </p:par>
                              <p:par>
                                <p:cTn id="195" presetID="0" presetClass="path" presetSubtype="0" accel="100000" fill="hold" nodeType="withEffect">
                                  <p:stCondLst>
                                    <p:cond delay="500"/>
                                  </p:stCondLst>
                                  <p:childTnLst>
                                    <p:animMotion origin="layout" path="M -2.08333E-7 -0.0007 C 0.0388 0.00277 0.06628 0.00833 0.09779 0.02824 " pathEditMode="relative" rAng="0" ptsTypes="AA">
                                      <p:cBhvr>
                                        <p:cTn id="196" dur="1250" fill="hold"/>
                                        <p:tgtEl>
                                          <p:spTgt spid="39"/>
                                        </p:tgtEl>
                                        <p:attrNameLst>
                                          <p:attrName>ppt_x</p:attrName>
                                          <p:attrName>ppt_y</p:attrName>
                                        </p:attrNameLst>
                                      </p:cBhvr>
                                      <p:rCtr x="4883" y="1435"/>
                                    </p:animMotion>
                                  </p:childTnLst>
                                </p:cTn>
                              </p:par>
                              <p:par>
                                <p:cTn id="197" presetID="1" presetClass="exit" presetSubtype="0" fill="hold" grpId="1" nodeType="withEffect">
                                  <p:stCondLst>
                                    <p:cond delay="750"/>
                                  </p:stCondLst>
                                  <p:childTnLst>
                                    <p:set>
                                      <p:cBhvr>
                                        <p:cTn id="198" dur="1" fill="hold">
                                          <p:stCondLst>
                                            <p:cond delay="0"/>
                                          </p:stCondLst>
                                        </p:cTn>
                                        <p:tgtEl>
                                          <p:spTgt spid="60"/>
                                        </p:tgtEl>
                                        <p:attrNameLst>
                                          <p:attrName>style.visibility</p:attrName>
                                        </p:attrNameLst>
                                      </p:cBhvr>
                                      <p:to>
                                        <p:strVal val="hidden"/>
                                      </p:to>
                                    </p:set>
                                  </p:childTnLst>
                                </p:cTn>
                              </p:par>
                              <p:par>
                                <p:cTn id="199" presetID="10" presetClass="entr" presetSubtype="0" fill="hold" grpId="0" nodeType="withEffect">
                                  <p:stCondLst>
                                    <p:cond delay="750"/>
                                  </p:stCondLst>
                                  <p:childTnLst>
                                    <p:set>
                                      <p:cBhvr>
                                        <p:cTn id="200" dur="1" fill="hold">
                                          <p:stCondLst>
                                            <p:cond delay="0"/>
                                          </p:stCondLst>
                                        </p:cTn>
                                        <p:tgtEl>
                                          <p:spTgt spid="61"/>
                                        </p:tgtEl>
                                        <p:attrNameLst>
                                          <p:attrName>style.visibility</p:attrName>
                                        </p:attrNameLst>
                                      </p:cBhvr>
                                      <p:to>
                                        <p:strVal val="visible"/>
                                      </p:to>
                                    </p:set>
                                    <p:animEffect transition="in" filter="fade">
                                      <p:cBhvr>
                                        <p:cTn id="201" dur="500"/>
                                        <p:tgtEl>
                                          <p:spTgt spid="61"/>
                                        </p:tgtEl>
                                      </p:cBhvr>
                                    </p:animEffect>
                                  </p:childTnLst>
                                </p:cTn>
                              </p:par>
                            </p:childTnLst>
                          </p:cTn>
                        </p:par>
                        <p:par>
                          <p:cTn id="202" fill="hold">
                            <p:stCondLst>
                              <p:cond delay="20003"/>
                            </p:stCondLst>
                            <p:childTnLst>
                              <p:par>
                                <p:cTn id="203" presetID="1" presetClass="entr" presetSubtype="0" fill="hold" nodeType="afterEffect">
                                  <p:stCondLst>
                                    <p:cond delay="0"/>
                                  </p:stCondLst>
                                  <p:childTnLst>
                                    <p:set>
                                      <p:cBhvr>
                                        <p:cTn id="204" dur="1" fill="hold">
                                          <p:stCondLst>
                                            <p:cond delay="0"/>
                                          </p:stCondLst>
                                        </p:cTn>
                                        <p:tgtEl>
                                          <p:spTgt spid="3076"/>
                                        </p:tgtEl>
                                        <p:attrNameLst>
                                          <p:attrName>style.visibility</p:attrName>
                                        </p:attrNameLst>
                                      </p:cBhvr>
                                      <p:to>
                                        <p:strVal val="visible"/>
                                      </p:to>
                                    </p:set>
                                  </p:childTnLst>
                                </p:cTn>
                              </p:par>
                              <p:par>
                                <p:cTn id="205" presetID="1" presetClass="exit" presetSubtype="0" fill="hold" nodeType="withEffect">
                                  <p:stCondLst>
                                    <p:cond delay="0"/>
                                  </p:stCondLst>
                                  <p:childTnLst>
                                    <p:set>
                                      <p:cBhvr>
                                        <p:cTn id="206" dur="1" fill="hold">
                                          <p:stCondLst>
                                            <p:cond delay="0"/>
                                          </p:stCondLst>
                                        </p:cTn>
                                        <p:tgtEl>
                                          <p:spTgt spid="39"/>
                                        </p:tgtEl>
                                        <p:attrNameLst>
                                          <p:attrName>style.visibility</p:attrName>
                                        </p:attrNameLst>
                                      </p:cBhvr>
                                      <p:to>
                                        <p:strVal val="hidden"/>
                                      </p:to>
                                    </p:set>
                                  </p:childTnLst>
                                </p:cTn>
                              </p:par>
                            </p:childTnLst>
                          </p:cTn>
                        </p:par>
                        <p:par>
                          <p:cTn id="207" fill="hold">
                            <p:stCondLst>
                              <p:cond delay="20003"/>
                            </p:stCondLst>
                            <p:childTnLst>
                              <p:par>
                                <p:cTn id="208" presetID="26" presetClass="emph" presetSubtype="0" fill="hold" nodeType="afterEffect">
                                  <p:stCondLst>
                                    <p:cond delay="500"/>
                                  </p:stCondLst>
                                  <p:childTnLst>
                                    <p:animEffect transition="out" filter="fade">
                                      <p:cBhvr>
                                        <p:cTn id="209" dur="500" tmFilter="0, 0; .2, .5; .8, .5; 1, 0"/>
                                        <p:tgtEl>
                                          <p:spTgt spid="3076"/>
                                        </p:tgtEl>
                                      </p:cBhvr>
                                    </p:animEffect>
                                    <p:animScale>
                                      <p:cBhvr>
                                        <p:cTn id="210" dur="250" autoRev="1" fill="hold"/>
                                        <p:tgtEl>
                                          <p:spTgt spid="3076"/>
                                        </p:tgtEl>
                                      </p:cBhvr>
                                      <p:by x="105000" y="105000"/>
                                    </p:animScale>
                                  </p:childTnLst>
                                </p:cTn>
                              </p:par>
                              <p:par>
                                <p:cTn id="211" presetID="1" presetClass="exit" presetSubtype="0" fill="hold" grpId="1" nodeType="withEffect">
                                  <p:stCondLst>
                                    <p:cond delay="500"/>
                                  </p:stCondLst>
                                  <p:childTnLst>
                                    <p:set>
                                      <p:cBhvr>
                                        <p:cTn id="212" dur="1" fill="hold">
                                          <p:stCondLst>
                                            <p:cond delay="0"/>
                                          </p:stCondLst>
                                        </p:cTn>
                                        <p:tgtEl>
                                          <p:spTgt spid="61"/>
                                        </p:tgtEl>
                                        <p:attrNameLst>
                                          <p:attrName>style.visibility</p:attrName>
                                        </p:attrNameLst>
                                      </p:cBhvr>
                                      <p:to>
                                        <p:strVal val="hidden"/>
                                      </p:to>
                                    </p:set>
                                  </p:childTnLst>
                                </p:cTn>
                              </p:par>
                              <p:par>
                                <p:cTn id="213" presetID="1" presetClass="exit" presetSubtype="0" fill="hold" grpId="1" nodeType="withEffect">
                                  <p:stCondLst>
                                    <p:cond delay="500"/>
                                  </p:stCondLst>
                                  <p:childTnLst>
                                    <p:set>
                                      <p:cBhvr>
                                        <p:cTn id="214" dur="1" fill="hold">
                                          <p:stCondLst>
                                            <p:cond delay="0"/>
                                          </p:stCondLst>
                                        </p:cTn>
                                        <p:tgtEl>
                                          <p:spTgt spid="81"/>
                                        </p:tgtEl>
                                        <p:attrNameLst>
                                          <p:attrName>style.visibility</p:attrName>
                                        </p:attrNameLst>
                                      </p:cBhvr>
                                      <p:to>
                                        <p:strVal val="hidden"/>
                                      </p:to>
                                    </p:set>
                                  </p:childTnLst>
                                </p:cTn>
                              </p:par>
                              <p:par>
                                <p:cTn id="215" presetID="10" presetClass="entr" presetSubtype="0" fill="hold" grpId="0" nodeType="withEffect">
                                  <p:stCondLst>
                                    <p:cond delay="500"/>
                                  </p:stCondLst>
                                  <p:childTnLst>
                                    <p:set>
                                      <p:cBhvr>
                                        <p:cTn id="216" dur="1" fill="hold">
                                          <p:stCondLst>
                                            <p:cond delay="0"/>
                                          </p:stCondLst>
                                        </p:cTn>
                                        <p:tgtEl>
                                          <p:spTgt spid="62"/>
                                        </p:tgtEl>
                                        <p:attrNameLst>
                                          <p:attrName>style.visibility</p:attrName>
                                        </p:attrNameLst>
                                      </p:cBhvr>
                                      <p:to>
                                        <p:strVal val="visible"/>
                                      </p:to>
                                    </p:set>
                                    <p:animEffect transition="in" filter="fade">
                                      <p:cBhvr>
                                        <p:cTn id="217" dur="500"/>
                                        <p:tgtEl>
                                          <p:spTgt spid="62"/>
                                        </p:tgtEl>
                                      </p:cBhvr>
                                    </p:animEffect>
                                  </p:childTnLst>
                                </p:cTn>
                              </p:par>
                              <p:par>
                                <p:cTn id="218" presetID="10" presetClass="entr" presetSubtype="0" fill="hold" grpId="0" nodeType="withEffect">
                                  <p:stCondLst>
                                    <p:cond delay="500"/>
                                  </p:stCondLst>
                                  <p:childTnLst>
                                    <p:set>
                                      <p:cBhvr>
                                        <p:cTn id="219" dur="1" fill="hold">
                                          <p:stCondLst>
                                            <p:cond delay="0"/>
                                          </p:stCondLst>
                                        </p:cTn>
                                        <p:tgtEl>
                                          <p:spTgt spid="83"/>
                                        </p:tgtEl>
                                        <p:attrNameLst>
                                          <p:attrName>style.visibility</p:attrName>
                                        </p:attrNameLst>
                                      </p:cBhvr>
                                      <p:to>
                                        <p:strVal val="visible"/>
                                      </p:to>
                                    </p:set>
                                    <p:animEffect transition="in" filter="fade">
                                      <p:cBhvr>
                                        <p:cTn id="220" dur="500"/>
                                        <p:tgtEl>
                                          <p:spTgt spid="83"/>
                                        </p:tgtEl>
                                      </p:cBhvr>
                                    </p:animEffect>
                                  </p:childTnLst>
                                </p:cTn>
                              </p:par>
                              <p:par>
                                <p:cTn id="221" presetID="1" presetClass="entr" presetSubtype="0" fill="hold" nodeType="withEffect">
                                  <p:stCondLst>
                                    <p:cond delay="500"/>
                                  </p:stCondLst>
                                  <p:childTnLst>
                                    <p:set>
                                      <p:cBhvr>
                                        <p:cTn id="222" dur="1" fill="hold">
                                          <p:stCondLst>
                                            <p:cond delay="0"/>
                                          </p:stCondLst>
                                        </p:cTn>
                                        <p:tgtEl>
                                          <p:spTgt spid="21"/>
                                        </p:tgtEl>
                                        <p:attrNameLst>
                                          <p:attrName>style.visibility</p:attrName>
                                        </p:attrNameLst>
                                      </p:cBhvr>
                                      <p:to>
                                        <p:strVal val="visible"/>
                                      </p:to>
                                    </p:set>
                                  </p:childTnLst>
                                </p:cTn>
                              </p:par>
                            </p:childTnLst>
                          </p:cTn>
                        </p:par>
                        <p:par>
                          <p:cTn id="223" fill="hold">
                            <p:stCondLst>
                              <p:cond delay="21003"/>
                            </p:stCondLst>
                            <p:childTnLst>
                              <p:par>
                                <p:cTn id="224" presetID="1" presetClass="entr" presetSubtype="0" fill="hold" nodeType="afterEffect">
                                  <p:stCondLst>
                                    <p:cond delay="0"/>
                                  </p:stCondLst>
                                  <p:childTnLst>
                                    <p:set>
                                      <p:cBhvr>
                                        <p:cTn id="225" dur="1" fill="hold">
                                          <p:stCondLst>
                                            <p:cond delay="0"/>
                                          </p:stCondLst>
                                        </p:cTn>
                                        <p:tgtEl>
                                          <p:spTgt spid="26"/>
                                        </p:tgtEl>
                                        <p:attrNameLst>
                                          <p:attrName>style.visibility</p:attrName>
                                        </p:attrNameLst>
                                      </p:cBhvr>
                                      <p:to>
                                        <p:strVal val="visible"/>
                                      </p:to>
                                    </p:set>
                                  </p:childTnLst>
                                </p:cTn>
                              </p:par>
                            </p:childTnLst>
                          </p:cTn>
                        </p:par>
                        <p:par>
                          <p:cTn id="226" fill="hold">
                            <p:stCondLst>
                              <p:cond delay="21003"/>
                            </p:stCondLst>
                            <p:childTnLst>
                              <p:par>
                                <p:cTn id="227" presetID="1" presetClass="entr" presetSubtype="0" fill="hold" nodeType="afterEffect">
                                  <p:stCondLst>
                                    <p:cond delay="0"/>
                                  </p:stCondLst>
                                  <p:childTnLst>
                                    <p:set>
                                      <p:cBhvr>
                                        <p:cTn id="228" dur="1" fill="hold">
                                          <p:stCondLst>
                                            <p:cond delay="0"/>
                                          </p:stCondLst>
                                        </p:cTn>
                                        <p:tgtEl>
                                          <p:spTgt spid="41"/>
                                        </p:tgtEl>
                                        <p:attrNameLst>
                                          <p:attrName>style.visibility</p:attrName>
                                        </p:attrNameLst>
                                      </p:cBhvr>
                                      <p:to>
                                        <p:strVal val="visible"/>
                                      </p:to>
                                    </p:set>
                                  </p:childTnLst>
                                </p:cTn>
                              </p:par>
                              <p:par>
                                <p:cTn id="229" presetID="1" presetClass="exit" presetSubtype="0" fill="hold" nodeType="withEffect">
                                  <p:stCondLst>
                                    <p:cond delay="500"/>
                                  </p:stCondLst>
                                  <p:childTnLst>
                                    <p:set>
                                      <p:cBhvr>
                                        <p:cTn id="230" dur="1" fill="hold">
                                          <p:stCondLst>
                                            <p:cond delay="0"/>
                                          </p:stCondLst>
                                        </p:cTn>
                                        <p:tgtEl>
                                          <p:spTgt spid="3076"/>
                                        </p:tgtEl>
                                        <p:attrNameLst>
                                          <p:attrName>style.visibility</p:attrName>
                                        </p:attrNameLst>
                                      </p:cBhvr>
                                      <p:to>
                                        <p:strVal val="hidden"/>
                                      </p:to>
                                    </p:set>
                                  </p:childTnLst>
                                </p:cTn>
                              </p:par>
                              <p:par>
                                <p:cTn id="231" presetID="0" presetClass="path" presetSubtype="0" accel="49000" decel="51000" fill="hold" nodeType="withEffect">
                                  <p:stCondLst>
                                    <p:cond delay="500"/>
                                  </p:stCondLst>
                                  <p:childTnLst>
                                    <p:animMotion origin="layout" path="M -1.45833E-6 -2.59259E-6 C 0.0431 0.10903 0.02201 0.21875 0.01628 0.27871 " pathEditMode="relative" rAng="0" ptsTypes="AA">
                                      <p:cBhvr>
                                        <p:cTn id="232" dur="1250" fill="hold"/>
                                        <p:tgtEl>
                                          <p:spTgt spid="41"/>
                                        </p:tgtEl>
                                        <p:attrNameLst>
                                          <p:attrName>ppt_x</p:attrName>
                                          <p:attrName>ppt_y</p:attrName>
                                        </p:attrNameLst>
                                      </p:cBhvr>
                                      <p:rCtr x="1328" y="13935"/>
                                    </p:animMotion>
                                  </p:childTnLst>
                                </p:cTn>
                              </p:par>
                              <p:par>
                                <p:cTn id="233" presetID="10" presetClass="entr" presetSubtype="0" fill="hold" grpId="0" nodeType="withEffect">
                                  <p:stCondLst>
                                    <p:cond delay="500"/>
                                  </p:stCondLst>
                                  <p:childTnLst>
                                    <p:set>
                                      <p:cBhvr>
                                        <p:cTn id="234" dur="1" fill="hold">
                                          <p:stCondLst>
                                            <p:cond delay="0"/>
                                          </p:stCondLst>
                                        </p:cTn>
                                        <p:tgtEl>
                                          <p:spTgt spid="63"/>
                                        </p:tgtEl>
                                        <p:attrNameLst>
                                          <p:attrName>style.visibility</p:attrName>
                                        </p:attrNameLst>
                                      </p:cBhvr>
                                      <p:to>
                                        <p:strVal val="visible"/>
                                      </p:to>
                                    </p:set>
                                    <p:animEffect transition="in" filter="fade">
                                      <p:cBhvr>
                                        <p:cTn id="235" dur="500"/>
                                        <p:tgtEl>
                                          <p:spTgt spid="63"/>
                                        </p:tgtEl>
                                      </p:cBhvr>
                                    </p:animEffect>
                                  </p:childTnLst>
                                </p:cTn>
                              </p:par>
                              <p:par>
                                <p:cTn id="236" presetID="1" presetClass="exit" presetSubtype="0" fill="hold" grpId="1" nodeType="withEffect">
                                  <p:stCondLst>
                                    <p:cond delay="500"/>
                                  </p:stCondLst>
                                  <p:childTnLst>
                                    <p:set>
                                      <p:cBhvr>
                                        <p:cTn id="237" dur="1" fill="hold">
                                          <p:stCondLst>
                                            <p:cond delay="0"/>
                                          </p:stCondLst>
                                        </p:cTn>
                                        <p:tgtEl>
                                          <p:spTgt spid="62"/>
                                        </p:tgtEl>
                                        <p:attrNameLst>
                                          <p:attrName>style.visibility</p:attrName>
                                        </p:attrNameLst>
                                      </p:cBhvr>
                                      <p:to>
                                        <p:strVal val="hidden"/>
                                      </p:to>
                                    </p:set>
                                  </p:childTnLst>
                                </p:cTn>
                              </p:par>
                            </p:childTnLst>
                          </p:cTn>
                        </p:par>
                        <p:par>
                          <p:cTn id="238" fill="hold">
                            <p:stCondLst>
                              <p:cond delay="22753"/>
                            </p:stCondLst>
                            <p:childTnLst>
                              <p:par>
                                <p:cTn id="239" presetID="1" presetClass="entr" presetSubtype="0" fill="hold" nodeType="afterEffect">
                                  <p:stCondLst>
                                    <p:cond delay="0"/>
                                  </p:stCondLst>
                                  <p:childTnLst>
                                    <p:set>
                                      <p:cBhvr>
                                        <p:cTn id="240" dur="1" fill="hold">
                                          <p:stCondLst>
                                            <p:cond delay="0"/>
                                          </p:stCondLst>
                                        </p:cTn>
                                        <p:tgtEl>
                                          <p:spTgt spid="42"/>
                                        </p:tgtEl>
                                        <p:attrNameLst>
                                          <p:attrName>style.visibility</p:attrName>
                                        </p:attrNameLst>
                                      </p:cBhvr>
                                      <p:to>
                                        <p:strVal val="visible"/>
                                      </p:to>
                                    </p:set>
                                  </p:childTnLst>
                                </p:cTn>
                              </p:par>
                            </p:childTnLst>
                          </p:cTn>
                        </p:par>
                        <p:par>
                          <p:cTn id="241" fill="hold">
                            <p:stCondLst>
                              <p:cond delay="22753"/>
                            </p:stCondLst>
                            <p:childTnLst>
                              <p:par>
                                <p:cTn id="242" presetID="1" presetClass="exit" presetSubtype="0" fill="hold" nodeType="afterEffect">
                                  <p:stCondLst>
                                    <p:cond delay="0"/>
                                  </p:stCondLst>
                                  <p:childTnLst>
                                    <p:set>
                                      <p:cBhvr>
                                        <p:cTn id="243" dur="1" fill="hold">
                                          <p:stCondLst>
                                            <p:cond delay="0"/>
                                          </p:stCondLst>
                                        </p:cTn>
                                        <p:tgtEl>
                                          <p:spTgt spid="41"/>
                                        </p:tgtEl>
                                        <p:attrNameLst>
                                          <p:attrName>style.visibility</p:attrName>
                                        </p:attrNameLst>
                                      </p:cBhvr>
                                      <p:to>
                                        <p:strVal val="hidden"/>
                                      </p:to>
                                    </p:set>
                                  </p:childTnLst>
                                </p:cTn>
                              </p:par>
                            </p:childTnLst>
                          </p:cTn>
                        </p:par>
                        <p:par>
                          <p:cTn id="244" fill="hold">
                            <p:stCondLst>
                              <p:cond delay="22753"/>
                            </p:stCondLst>
                            <p:childTnLst>
                              <p:par>
                                <p:cTn id="245" presetID="26" presetClass="emph" presetSubtype="0" fill="hold" nodeType="afterEffect">
                                  <p:stCondLst>
                                    <p:cond delay="0"/>
                                  </p:stCondLst>
                                  <p:childTnLst>
                                    <p:animEffect transition="out" filter="fade">
                                      <p:cBhvr>
                                        <p:cTn id="246" dur="500" tmFilter="0, 0; .2, .5; .8, .5; 1, 0"/>
                                        <p:tgtEl>
                                          <p:spTgt spid="42"/>
                                        </p:tgtEl>
                                      </p:cBhvr>
                                    </p:animEffect>
                                    <p:animScale>
                                      <p:cBhvr>
                                        <p:cTn id="247" dur="250" autoRev="1" fill="hold"/>
                                        <p:tgtEl>
                                          <p:spTgt spid="42"/>
                                        </p:tgtEl>
                                      </p:cBhvr>
                                      <p:by x="105000" y="105000"/>
                                    </p:animScale>
                                  </p:childTnLst>
                                </p:cTn>
                              </p:par>
                              <p:par>
                                <p:cTn id="248" presetID="1" presetClass="exit" presetSubtype="0" fill="hold" grpId="1" nodeType="withEffect">
                                  <p:stCondLst>
                                    <p:cond delay="0"/>
                                  </p:stCondLst>
                                  <p:childTnLst>
                                    <p:set>
                                      <p:cBhvr>
                                        <p:cTn id="249" dur="1" fill="hold">
                                          <p:stCondLst>
                                            <p:cond delay="0"/>
                                          </p:stCondLst>
                                        </p:cTn>
                                        <p:tgtEl>
                                          <p:spTgt spid="63"/>
                                        </p:tgtEl>
                                        <p:attrNameLst>
                                          <p:attrName>style.visibility</p:attrName>
                                        </p:attrNameLst>
                                      </p:cBhvr>
                                      <p:to>
                                        <p:strVal val="hidden"/>
                                      </p:to>
                                    </p:set>
                                  </p:childTnLst>
                                </p:cTn>
                              </p:par>
                              <p:par>
                                <p:cTn id="250" presetID="1" presetClass="exit" presetSubtype="0" fill="hold" grpId="1" nodeType="withEffect">
                                  <p:stCondLst>
                                    <p:cond delay="0"/>
                                  </p:stCondLst>
                                  <p:childTnLst>
                                    <p:set>
                                      <p:cBhvr>
                                        <p:cTn id="251" dur="1" fill="hold">
                                          <p:stCondLst>
                                            <p:cond delay="0"/>
                                          </p:stCondLst>
                                        </p:cTn>
                                        <p:tgtEl>
                                          <p:spTgt spid="83"/>
                                        </p:tgtEl>
                                        <p:attrNameLst>
                                          <p:attrName>style.visibility</p:attrName>
                                        </p:attrNameLst>
                                      </p:cBhvr>
                                      <p:to>
                                        <p:strVal val="hidden"/>
                                      </p:to>
                                    </p:set>
                                  </p:childTnLst>
                                </p:cTn>
                              </p:par>
                              <p:par>
                                <p:cTn id="252" presetID="10" presetClass="entr" presetSubtype="0" fill="hold" grpId="0" nodeType="with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fade">
                                      <p:cBhvr>
                                        <p:cTn id="254" dur="500"/>
                                        <p:tgtEl>
                                          <p:spTgt spid="64"/>
                                        </p:tgtEl>
                                      </p:cBhvr>
                                    </p:animEffect>
                                  </p:childTnLst>
                                </p:cTn>
                              </p:par>
                              <p:par>
                                <p:cTn id="255" presetID="10" presetClass="entr" presetSubtype="0" fill="hold" grpId="0" nodeType="withEffect">
                                  <p:stCondLst>
                                    <p:cond delay="0"/>
                                  </p:stCondLst>
                                  <p:childTnLst>
                                    <p:set>
                                      <p:cBhvr>
                                        <p:cTn id="256" dur="1" fill="hold">
                                          <p:stCondLst>
                                            <p:cond delay="0"/>
                                          </p:stCondLst>
                                        </p:cTn>
                                        <p:tgtEl>
                                          <p:spTgt spid="84"/>
                                        </p:tgtEl>
                                        <p:attrNameLst>
                                          <p:attrName>style.visibility</p:attrName>
                                        </p:attrNameLst>
                                      </p:cBhvr>
                                      <p:to>
                                        <p:strVal val="visible"/>
                                      </p:to>
                                    </p:set>
                                    <p:animEffect transition="in" filter="fade">
                                      <p:cBhvr>
                                        <p:cTn id="257" dur="500"/>
                                        <p:tgtEl>
                                          <p:spTgt spid="84"/>
                                        </p:tgtEl>
                                      </p:cBhvr>
                                    </p:animEffect>
                                  </p:childTnLst>
                                </p:cTn>
                              </p:par>
                            </p:childTnLst>
                          </p:cTn>
                        </p:par>
                        <p:par>
                          <p:cTn id="258" fill="hold">
                            <p:stCondLst>
                              <p:cond delay="23253"/>
                            </p:stCondLst>
                            <p:childTnLst>
                              <p:par>
                                <p:cTn id="259" presetID="1" presetClass="exit" presetSubtype="0" fill="hold" nodeType="afterEffect">
                                  <p:stCondLst>
                                    <p:cond delay="0"/>
                                  </p:stCondLst>
                                  <p:childTnLst>
                                    <p:set>
                                      <p:cBhvr>
                                        <p:cTn id="260" dur="1" fill="hold">
                                          <p:stCondLst>
                                            <p:cond delay="0"/>
                                          </p:stCondLst>
                                        </p:cTn>
                                        <p:tgtEl>
                                          <p:spTgt spid="26"/>
                                        </p:tgtEl>
                                        <p:attrNameLst>
                                          <p:attrName>style.visibility</p:attrName>
                                        </p:attrNameLst>
                                      </p:cBhvr>
                                      <p:to>
                                        <p:strVal val="hidden"/>
                                      </p:to>
                                    </p:set>
                                  </p:childTnLst>
                                </p:cTn>
                              </p:par>
                              <p:par>
                                <p:cTn id="261" presetID="1" presetClass="entr" presetSubtype="0" fill="hold" nodeType="withEffect">
                                  <p:stCondLst>
                                    <p:cond delay="0"/>
                                  </p:stCondLst>
                                  <p:childTnLst>
                                    <p:set>
                                      <p:cBhvr>
                                        <p:cTn id="262" dur="1" fill="hold">
                                          <p:stCondLst>
                                            <p:cond delay="0"/>
                                          </p:stCondLst>
                                        </p:cTn>
                                        <p:tgtEl>
                                          <p:spTgt spid="46"/>
                                        </p:tgtEl>
                                        <p:attrNameLst>
                                          <p:attrName>style.visibility</p:attrName>
                                        </p:attrNameLst>
                                      </p:cBhvr>
                                      <p:to>
                                        <p:strVal val="visible"/>
                                      </p:to>
                                    </p:set>
                                  </p:childTnLst>
                                </p:cTn>
                              </p:par>
                              <p:par>
                                <p:cTn id="263" presetID="1" presetClass="exit" presetSubtype="0" fill="hold" nodeType="withEffect">
                                  <p:stCondLst>
                                    <p:cond delay="0"/>
                                  </p:stCondLst>
                                  <p:childTnLst>
                                    <p:set>
                                      <p:cBhvr>
                                        <p:cTn id="264" dur="1" fill="hold">
                                          <p:stCondLst>
                                            <p:cond delay="0"/>
                                          </p:stCondLst>
                                        </p:cTn>
                                        <p:tgtEl>
                                          <p:spTgt spid="42"/>
                                        </p:tgtEl>
                                        <p:attrNameLst>
                                          <p:attrName>style.visibility</p:attrName>
                                        </p:attrNameLst>
                                      </p:cBhvr>
                                      <p:to>
                                        <p:strVal val="hidden"/>
                                      </p:to>
                                    </p:set>
                                  </p:childTnLst>
                                </p:cTn>
                              </p:par>
                            </p:childTnLst>
                          </p:cTn>
                        </p:par>
                        <p:par>
                          <p:cTn id="265" fill="hold">
                            <p:stCondLst>
                              <p:cond delay="23253"/>
                            </p:stCondLst>
                            <p:childTnLst>
                              <p:par>
                                <p:cTn id="266" presetID="1" presetClass="entr" presetSubtype="0" fill="hold" nodeType="afterEffect">
                                  <p:stCondLst>
                                    <p:cond delay="0"/>
                                  </p:stCondLst>
                                  <p:childTnLst>
                                    <p:set>
                                      <p:cBhvr>
                                        <p:cTn id="267" dur="1" fill="hold">
                                          <p:stCondLst>
                                            <p:cond delay="0"/>
                                          </p:stCondLst>
                                        </p:cTn>
                                        <p:tgtEl>
                                          <p:spTgt spid="28"/>
                                        </p:tgtEl>
                                        <p:attrNameLst>
                                          <p:attrName>style.visibility</p:attrName>
                                        </p:attrNameLst>
                                      </p:cBhvr>
                                      <p:to>
                                        <p:strVal val="visible"/>
                                      </p:to>
                                    </p:set>
                                  </p:childTnLst>
                                </p:cTn>
                              </p:par>
                              <p:par>
                                <p:cTn id="268" presetID="0" presetClass="path" presetSubtype="0" accel="49000" decel="48000" fill="hold" nodeType="withEffect">
                                  <p:stCondLst>
                                    <p:cond delay="500"/>
                                  </p:stCondLst>
                                  <p:childTnLst>
                                    <p:animMotion origin="layout" path="M 2.91667E-6 -2.96296E-6 C -0.01224 -0.07546 -0.04466 -0.14444 -0.0724 -0.18449 " pathEditMode="relative" rAng="0" ptsTypes="AA">
                                      <p:cBhvr>
                                        <p:cTn id="269" dur="1500" fill="hold"/>
                                        <p:tgtEl>
                                          <p:spTgt spid="46"/>
                                        </p:tgtEl>
                                        <p:attrNameLst>
                                          <p:attrName>ppt_x</p:attrName>
                                          <p:attrName>ppt_y</p:attrName>
                                        </p:attrNameLst>
                                      </p:cBhvr>
                                      <p:rCtr x="-3620" y="-9236"/>
                                    </p:animMotion>
                                  </p:childTnLst>
                                </p:cTn>
                              </p:par>
                              <p:par>
                                <p:cTn id="270" presetID="1" presetClass="exit" presetSubtype="0" fill="hold" grpId="1" nodeType="withEffect">
                                  <p:stCondLst>
                                    <p:cond delay="500"/>
                                  </p:stCondLst>
                                  <p:childTnLst>
                                    <p:set>
                                      <p:cBhvr>
                                        <p:cTn id="271" dur="1" fill="hold">
                                          <p:stCondLst>
                                            <p:cond delay="0"/>
                                          </p:stCondLst>
                                        </p:cTn>
                                        <p:tgtEl>
                                          <p:spTgt spid="64"/>
                                        </p:tgtEl>
                                        <p:attrNameLst>
                                          <p:attrName>style.visibility</p:attrName>
                                        </p:attrNameLst>
                                      </p:cBhvr>
                                      <p:to>
                                        <p:strVal val="hidden"/>
                                      </p:to>
                                    </p:set>
                                  </p:childTnLst>
                                </p:cTn>
                              </p:par>
                              <p:par>
                                <p:cTn id="272" presetID="10" presetClass="entr" presetSubtype="0" fill="hold" grpId="0" nodeType="withEffect">
                                  <p:stCondLst>
                                    <p:cond delay="500"/>
                                  </p:stCondLst>
                                  <p:childTnLst>
                                    <p:set>
                                      <p:cBhvr>
                                        <p:cTn id="273" dur="1" fill="hold">
                                          <p:stCondLst>
                                            <p:cond delay="0"/>
                                          </p:stCondLst>
                                        </p:cTn>
                                        <p:tgtEl>
                                          <p:spTgt spid="65"/>
                                        </p:tgtEl>
                                        <p:attrNameLst>
                                          <p:attrName>style.visibility</p:attrName>
                                        </p:attrNameLst>
                                      </p:cBhvr>
                                      <p:to>
                                        <p:strVal val="visible"/>
                                      </p:to>
                                    </p:set>
                                    <p:animEffect transition="in" filter="fade">
                                      <p:cBhvr>
                                        <p:cTn id="274" dur="500"/>
                                        <p:tgtEl>
                                          <p:spTgt spid="65"/>
                                        </p:tgtEl>
                                      </p:cBhvr>
                                    </p:animEffect>
                                  </p:childTnLst>
                                </p:cTn>
                              </p:par>
                            </p:childTnLst>
                          </p:cTn>
                        </p:par>
                        <p:par>
                          <p:cTn id="275" fill="hold">
                            <p:stCondLst>
                              <p:cond delay="25253"/>
                            </p:stCondLst>
                            <p:childTnLst>
                              <p:par>
                                <p:cTn id="276" presetID="1" presetClass="entr" presetSubtype="0" fill="hold" nodeType="afterEffect">
                                  <p:stCondLst>
                                    <p:cond delay="0"/>
                                  </p:stCondLst>
                                  <p:childTnLst>
                                    <p:set>
                                      <p:cBhvr>
                                        <p:cTn id="277" dur="1" fill="hold">
                                          <p:stCondLst>
                                            <p:cond delay="0"/>
                                          </p:stCondLst>
                                        </p:cTn>
                                        <p:tgtEl>
                                          <p:spTgt spid="40"/>
                                        </p:tgtEl>
                                        <p:attrNameLst>
                                          <p:attrName>style.visibility</p:attrName>
                                        </p:attrNameLst>
                                      </p:cBhvr>
                                      <p:to>
                                        <p:strVal val="visible"/>
                                      </p:to>
                                    </p:set>
                                  </p:childTnLst>
                                </p:cTn>
                              </p:par>
                              <p:par>
                                <p:cTn id="278" presetID="1" presetClass="entr" presetSubtype="0" fill="hold" nodeType="withEffect">
                                  <p:stCondLst>
                                    <p:cond delay="0"/>
                                  </p:stCondLst>
                                  <p:childTnLst>
                                    <p:set>
                                      <p:cBhvr>
                                        <p:cTn id="279" dur="1" fill="hold">
                                          <p:stCondLst>
                                            <p:cond delay="0"/>
                                          </p:stCondLst>
                                        </p:cTn>
                                        <p:tgtEl>
                                          <p:spTgt spid="47"/>
                                        </p:tgtEl>
                                        <p:attrNameLst>
                                          <p:attrName>style.visibility</p:attrName>
                                        </p:attrNameLst>
                                      </p:cBhvr>
                                      <p:to>
                                        <p:strVal val="visible"/>
                                      </p:to>
                                    </p:set>
                                  </p:childTnLst>
                                </p:cTn>
                              </p:par>
                            </p:childTnLst>
                          </p:cTn>
                        </p:par>
                        <p:par>
                          <p:cTn id="280" fill="hold">
                            <p:stCondLst>
                              <p:cond delay="25253"/>
                            </p:stCondLst>
                            <p:childTnLst>
                              <p:par>
                                <p:cTn id="281" presetID="1" presetClass="exit" presetSubtype="0" fill="hold" nodeType="afterEffect">
                                  <p:stCondLst>
                                    <p:cond delay="0"/>
                                  </p:stCondLst>
                                  <p:childTnLst>
                                    <p:set>
                                      <p:cBhvr>
                                        <p:cTn id="282" dur="1" fill="hold">
                                          <p:stCondLst>
                                            <p:cond delay="0"/>
                                          </p:stCondLst>
                                        </p:cTn>
                                        <p:tgtEl>
                                          <p:spTgt spid="46"/>
                                        </p:tgtEl>
                                        <p:attrNameLst>
                                          <p:attrName>style.visibility</p:attrName>
                                        </p:attrNameLst>
                                      </p:cBhvr>
                                      <p:to>
                                        <p:strVal val="hidden"/>
                                      </p:to>
                                    </p:set>
                                  </p:childTnLst>
                                </p:cTn>
                              </p:par>
                            </p:childTnLst>
                          </p:cTn>
                        </p:par>
                        <p:par>
                          <p:cTn id="283" fill="hold">
                            <p:stCondLst>
                              <p:cond delay="25253"/>
                            </p:stCondLst>
                            <p:childTnLst>
                              <p:par>
                                <p:cTn id="284" presetID="26" presetClass="emph" presetSubtype="0" fill="hold" nodeType="afterEffect">
                                  <p:stCondLst>
                                    <p:cond delay="0"/>
                                  </p:stCondLst>
                                  <p:childTnLst>
                                    <p:animEffect transition="out" filter="fade">
                                      <p:cBhvr>
                                        <p:cTn id="285" dur="500" tmFilter="0, 0; .2, .5; .8, .5; 1, 0"/>
                                        <p:tgtEl>
                                          <p:spTgt spid="47"/>
                                        </p:tgtEl>
                                      </p:cBhvr>
                                    </p:animEffect>
                                    <p:animScale>
                                      <p:cBhvr>
                                        <p:cTn id="286" dur="250" autoRev="1" fill="hold"/>
                                        <p:tgtEl>
                                          <p:spTgt spid="47"/>
                                        </p:tgtEl>
                                      </p:cBhvr>
                                      <p:by x="105000" y="105000"/>
                                    </p:animScale>
                                  </p:childTnLst>
                                </p:cTn>
                              </p:par>
                              <p:par>
                                <p:cTn id="287" presetID="1" presetClass="exit" presetSubtype="0" fill="hold" grpId="1" nodeType="withEffect">
                                  <p:stCondLst>
                                    <p:cond delay="0"/>
                                  </p:stCondLst>
                                  <p:childTnLst>
                                    <p:set>
                                      <p:cBhvr>
                                        <p:cTn id="288" dur="1" fill="hold">
                                          <p:stCondLst>
                                            <p:cond delay="0"/>
                                          </p:stCondLst>
                                        </p:cTn>
                                        <p:tgtEl>
                                          <p:spTgt spid="65"/>
                                        </p:tgtEl>
                                        <p:attrNameLst>
                                          <p:attrName>style.visibility</p:attrName>
                                        </p:attrNameLst>
                                      </p:cBhvr>
                                      <p:to>
                                        <p:strVal val="hidden"/>
                                      </p:to>
                                    </p:set>
                                  </p:childTnLst>
                                </p:cTn>
                              </p:par>
                              <p:par>
                                <p:cTn id="289" presetID="10" presetClass="exit" presetSubtype="0" fill="hold" grpId="1" nodeType="withEffect">
                                  <p:stCondLst>
                                    <p:cond delay="0"/>
                                  </p:stCondLst>
                                  <p:childTnLst>
                                    <p:animEffect transition="out" filter="fade">
                                      <p:cBhvr>
                                        <p:cTn id="290" dur="500"/>
                                        <p:tgtEl>
                                          <p:spTgt spid="84"/>
                                        </p:tgtEl>
                                      </p:cBhvr>
                                    </p:animEffect>
                                    <p:set>
                                      <p:cBhvr>
                                        <p:cTn id="291" dur="1" fill="hold">
                                          <p:stCondLst>
                                            <p:cond delay="499"/>
                                          </p:stCondLst>
                                        </p:cTn>
                                        <p:tgtEl>
                                          <p:spTgt spid="84"/>
                                        </p:tgtEl>
                                        <p:attrNameLst>
                                          <p:attrName>style.visibility</p:attrName>
                                        </p:attrNameLst>
                                      </p:cBhvr>
                                      <p:to>
                                        <p:strVal val="hidden"/>
                                      </p:to>
                                    </p:set>
                                  </p:childTnLst>
                                </p:cTn>
                              </p:par>
                              <p:par>
                                <p:cTn id="292" presetID="10" presetClass="entr" presetSubtype="0" fill="hold" grpId="0" nodeType="withEffect">
                                  <p:stCondLst>
                                    <p:cond delay="0"/>
                                  </p:stCondLst>
                                  <p:childTnLst>
                                    <p:set>
                                      <p:cBhvr>
                                        <p:cTn id="293" dur="1" fill="hold">
                                          <p:stCondLst>
                                            <p:cond delay="0"/>
                                          </p:stCondLst>
                                        </p:cTn>
                                        <p:tgtEl>
                                          <p:spTgt spid="66"/>
                                        </p:tgtEl>
                                        <p:attrNameLst>
                                          <p:attrName>style.visibility</p:attrName>
                                        </p:attrNameLst>
                                      </p:cBhvr>
                                      <p:to>
                                        <p:strVal val="visible"/>
                                      </p:to>
                                    </p:set>
                                    <p:animEffect transition="in" filter="fade">
                                      <p:cBhvr>
                                        <p:cTn id="294" dur="500"/>
                                        <p:tgtEl>
                                          <p:spTgt spid="66"/>
                                        </p:tgtEl>
                                      </p:cBhvr>
                                    </p:animEffect>
                                  </p:childTnLst>
                                </p:cTn>
                              </p:par>
                              <p:par>
                                <p:cTn id="295" presetID="10" presetClass="entr" presetSubtype="0" fill="hold" grpId="0" nodeType="withEffect">
                                  <p:stCondLst>
                                    <p:cond delay="0"/>
                                  </p:stCondLst>
                                  <p:childTnLst>
                                    <p:set>
                                      <p:cBhvr>
                                        <p:cTn id="296" dur="1" fill="hold">
                                          <p:stCondLst>
                                            <p:cond delay="0"/>
                                          </p:stCondLst>
                                        </p:cTn>
                                        <p:tgtEl>
                                          <p:spTgt spid="124"/>
                                        </p:tgtEl>
                                        <p:attrNameLst>
                                          <p:attrName>style.visibility</p:attrName>
                                        </p:attrNameLst>
                                      </p:cBhvr>
                                      <p:to>
                                        <p:strVal val="visible"/>
                                      </p:to>
                                    </p:set>
                                    <p:animEffect transition="in" filter="fade">
                                      <p:cBhvr>
                                        <p:cTn id="297" dur="500"/>
                                        <p:tgtEl>
                                          <p:spTgt spid="124"/>
                                        </p:tgtEl>
                                      </p:cBhvr>
                                    </p:animEffect>
                                  </p:childTnLst>
                                </p:cTn>
                              </p:par>
                            </p:childTnLst>
                          </p:cTn>
                        </p:par>
                        <p:par>
                          <p:cTn id="298" fill="hold">
                            <p:stCondLst>
                              <p:cond delay="25753"/>
                            </p:stCondLst>
                            <p:childTnLst>
                              <p:par>
                                <p:cTn id="299" presetID="1" presetClass="entr" presetSubtype="0" fill="hold" nodeType="afterEffect">
                                  <p:stCondLst>
                                    <p:cond delay="0"/>
                                  </p:stCondLst>
                                  <p:childTnLst>
                                    <p:set>
                                      <p:cBhvr>
                                        <p:cTn id="300" dur="1" fill="hold">
                                          <p:stCondLst>
                                            <p:cond delay="0"/>
                                          </p:stCondLst>
                                        </p:cTn>
                                        <p:tgtEl>
                                          <p:spTgt spid="125"/>
                                        </p:tgtEl>
                                        <p:attrNameLst>
                                          <p:attrName>style.visibility</p:attrName>
                                        </p:attrNameLst>
                                      </p:cBhvr>
                                      <p:to>
                                        <p:strVal val="visible"/>
                                      </p:to>
                                    </p:set>
                                  </p:childTnLst>
                                </p:cTn>
                              </p:par>
                              <p:par>
                                <p:cTn id="301" presetID="10" presetClass="exit" presetSubtype="0" fill="hold" grpId="1" nodeType="withEffect">
                                  <p:stCondLst>
                                    <p:cond delay="0"/>
                                  </p:stCondLst>
                                  <p:childTnLst>
                                    <p:animEffect transition="out" filter="fade">
                                      <p:cBhvr>
                                        <p:cTn id="302" dur="500"/>
                                        <p:tgtEl>
                                          <p:spTgt spid="124"/>
                                        </p:tgtEl>
                                      </p:cBhvr>
                                    </p:animEffect>
                                    <p:set>
                                      <p:cBhvr>
                                        <p:cTn id="303" dur="1" fill="hold">
                                          <p:stCondLst>
                                            <p:cond delay="499"/>
                                          </p:stCondLst>
                                        </p:cTn>
                                        <p:tgtEl>
                                          <p:spTgt spid="124"/>
                                        </p:tgtEl>
                                        <p:attrNameLst>
                                          <p:attrName>style.visibility</p:attrName>
                                        </p:attrNameLst>
                                      </p:cBhvr>
                                      <p:to>
                                        <p:strVal val="hidden"/>
                                      </p:to>
                                    </p:set>
                                  </p:childTnLst>
                                </p:cTn>
                              </p:par>
                              <p:par>
                                <p:cTn id="304" presetID="1" presetClass="exit" presetSubtype="0" fill="hold" nodeType="withEffect">
                                  <p:stCondLst>
                                    <p:cond delay="0"/>
                                  </p:stCondLst>
                                  <p:childTnLst>
                                    <p:set>
                                      <p:cBhvr>
                                        <p:cTn id="305" dur="1" fill="hold">
                                          <p:stCondLst>
                                            <p:cond delay="0"/>
                                          </p:stCondLst>
                                        </p:cTn>
                                        <p:tgtEl>
                                          <p:spTgt spid="47"/>
                                        </p:tgtEl>
                                        <p:attrNameLst>
                                          <p:attrName>style.visibility</p:attrName>
                                        </p:attrNameLst>
                                      </p:cBhvr>
                                      <p:to>
                                        <p:strVal val="hidden"/>
                                      </p:to>
                                    </p:set>
                                  </p:childTnLst>
                                </p:cTn>
                              </p:par>
                              <p:par>
                                <p:cTn id="306" presetID="1" presetClass="exit" presetSubtype="0" fill="hold" nodeType="withEffect">
                                  <p:stCondLst>
                                    <p:cond delay="0"/>
                                  </p:stCondLst>
                                  <p:childTnLst>
                                    <p:set>
                                      <p:cBhvr>
                                        <p:cTn id="307" dur="1" fill="hold">
                                          <p:stCondLst>
                                            <p:cond delay="0"/>
                                          </p:stCondLst>
                                        </p:cTn>
                                        <p:tgtEl>
                                          <p:spTgt spid="117"/>
                                        </p:tgtEl>
                                        <p:attrNameLst>
                                          <p:attrName>style.visibility</p:attrName>
                                        </p:attrNameLst>
                                      </p:cBhvr>
                                      <p:to>
                                        <p:strVal val="hidden"/>
                                      </p:to>
                                    </p:set>
                                  </p:childTnLst>
                                </p:cTn>
                              </p:par>
                              <p:par>
                                <p:cTn id="308" presetID="1" presetClass="entr" presetSubtype="0" fill="hold" grpId="0" nodeType="withEffect">
                                  <p:stCondLst>
                                    <p:cond delay="0"/>
                                  </p:stCondLst>
                                  <p:childTnLst>
                                    <p:set>
                                      <p:cBhvr>
                                        <p:cTn id="309" dur="1" fill="hold">
                                          <p:stCondLst>
                                            <p:cond delay="0"/>
                                          </p:stCondLst>
                                        </p:cTn>
                                        <p:tgtEl>
                                          <p:spTgt spid="126"/>
                                        </p:tgtEl>
                                        <p:attrNameLst>
                                          <p:attrName>style.visibility</p:attrName>
                                        </p:attrNameLst>
                                      </p:cBhvr>
                                      <p:to>
                                        <p:strVal val="visible"/>
                                      </p:to>
                                    </p:set>
                                  </p:childTnLst>
                                </p:cTn>
                              </p:par>
                            </p:childTnLst>
                          </p:cTn>
                        </p:par>
                      </p:childTnLst>
                    </p:cTn>
                  </p:par>
                  <p:par>
                    <p:cTn id="310" fill="hold">
                      <p:stCondLst>
                        <p:cond delay="indefinite"/>
                      </p:stCondLst>
                      <p:childTnLst>
                        <p:par>
                          <p:cTn id="311" fill="hold">
                            <p:stCondLst>
                              <p:cond delay="0"/>
                            </p:stCondLst>
                            <p:childTnLst>
                              <p:par>
                                <p:cTn id="312" presetID="10" presetClass="entr" presetSubtype="0" fill="hold" grpId="0" nodeType="clickEffect">
                                  <p:stCondLst>
                                    <p:cond delay="0"/>
                                  </p:stCondLst>
                                  <p:childTnLst>
                                    <p:set>
                                      <p:cBhvr>
                                        <p:cTn id="313" dur="1" fill="hold">
                                          <p:stCondLst>
                                            <p:cond delay="0"/>
                                          </p:stCondLst>
                                        </p:cTn>
                                        <p:tgtEl>
                                          <p:spTgt spid="127"/>
                                        </p:tgtEl>
                                        <p:attrNameLst>
                                          <p:attrName>style.visibility</p:attrName>
                                        </p:attrNameLst>
                                      </p:cBhvr>
                                      <p:to>
                                        <p:strVal val="visible"/>
                                      </p:to>
                                    </p:set>
                                    <p:animEffect transition="in" filter="fade">
                                      <p:cBhvr>
                                        <p:cTn id="314" dur="500"/>
                                        <p:tgtEl>
                                          <p:spTgt spid="127"/>
                                        </p:tgtEl>
                                      </p:cBhvr>
                                    </p:animEffect>
                                  </p:childTnLst>
                                </p:cTn>
                              </p:par>
                            </p:childTnLst>
                          </p:cTn>
                        </p:par>
                      </p:childTnLst>
                    </p:cTn>
                  </p:par>
                  <p:par>
                    <p:cTn id="315" fill="hold">
                      <p:stCondLst>
                        <p:cond delay="indefinite"/>
                      </p:stCondLst>
                      <p:childTnLst>
                        <p:par>
                          <p:cTn id="316" fill="hold">
                            <p:stCondLst>
                              <p:cond delay="0"/>
                            </p:stCondLst>
                            <p:childTnLst>
                              <p:par>
                                <p:cTn id="317" presetID="10" presetClass="entr" presetSubtype="0" fill="hold" grpId="0" nodeType="clickEffect">
                                  <p:stCondLst>
                                    <p:cond delay="0"/>
                                  </p:stCondLst>
                                  <p:childTnLst>
                                    <p:set>
                                      <p:cBhvr>
                                        <p:cTn id="318" dur="1" fill="hold">
                                          <p:stCondLst>
                                            <p:cond delay="0"/>
                                          </p:stCondLst>
                                        </p:cTn>
                                        <p:tgtEl>
                                          <p:spTgt spid="128"/>
                                        </p:tgtEl>
                                        <p:attrNameLst>
                                          <p:attrName>style.visibility</p:attrName>
                                        </p:attrNameLst>
                                      </p:cBhvr>
                                      <p:to>
                                        <p:strVal val="visible"/>
                                      </p:to>
                                    </p:set>
                                    <p:animEffect transition="in" filter="fade">
                                      <p:cBhvr>
                                        <p:cTn id="319" dur="500"/>
                                        <p:tgtEl>
                                          <p:spTgt spid="128"/>
                                        </p:tgtEl>
                                      </p:cBhvr>
                                    </p:animEffect>
                                  </p:childTnLst>
                                </p:cTn>
                              </p:par>
                              <p:par>
                                <p:cTn id="320" presetID="1" presetClass="exit" presetSubtype="0" fill="hold" grpId="1" nodeType="withEffect">
                                  <p:stCondLst>
                                    <p:cond delay="0"/>
                                  </p:stCondLst>
                                  <p:childTnLst>
                                    <p:set>
                                      <p:cBhvr>
                                        <p:cTn id="321" dur="1" fill="hold">
                                          <p:stCondLst>
                                            <p:cond delay="0"/>
                                          </p:stCondLst>
                                        </p:cTn>
                                        <p:tgtEl>
                                          <p:spTgt spid="127"/>
                                        </p:tgtEl>
                                        <p:attrNameLst>
                                          <p:attrName>style.visibility</p:attrName>
                                        </p:attrNameLst>
                                      </p:cBhvr>
                                      <p:to>
                                        <p:strVal val="hidden"/>
                                      </p:to>
                                    </p:set>
                                  </p:childTnLst>
                                </p:cTn>
                              </p:par>
                            </p:childTnLst>
                          </p:cTn>
                        </p:par>
                      </p:childTnLst>
                    </p:cTn>
                  </p:par>
                  <p:par>
                    <p:cTn id="322" fill="hold">
                      <p:stCondLst>
                        <p:cond delay="indefinite"/>
                      </p:stCondLst>
                      <p:childTnLst>
                        <p:par>
                          <p:cTn id="323" fill="hold">
                            <p:stCondLst>
                              <p:cond delay="0"/>
                            </p:stCondLst>
                            <p:childTnLst>
                              <p:par>
                                <p:cTn id="324" presetID="1" presetClass="entr" presetSubtype="0" fill="hold" grpId="0" nodeType="clickEffect">
                                  <p:stCondLst>
                                    <p:cond delay="0"/>
                                  </p:stCondLst>
                                  <p:childTnLst>
                                    <p:set>
                                      <p:cBhvr>
                                        <p:cTn id="32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8" grpId="0"/>
      <p:bldP spid="50" grpId="0"/>
      <p:bldP spid="44" grpId="0" animBg="1"/>
      <p:bldP spid="44"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101" grpId="0" animBg="1"/>
      <p:bldP spid="67" grpId="0"/>
      <p:bldP spid="67" grpId="1"/>
      <p:bldP spid="71" grpId="0"/>
      <p:bldP spid="71" grpId="1"/>
      <p:bldP spid="75" grpId="0"/>
      <p:bldP spid="75" grpId="1"/>
      <p:bldP spid="77" grpId="0"/>
      <p:bldP spid="77" grpId="1"/>
      <p:bldP spid="80" grpId="0"/>
      <p:bldP spid="80" grpId="1"/>
      <p:bldP spid="81" grpId="0"/>
      <p:bldP spid="81" grpId="1"/>
      <p:bldP spid="83" grpId="0"/>
      <p:bldP spid="83" grpId="1"/>
      <p:bldP spid="84" grpId="0"/>
      <p:bldP spid="84" grpId="1"/>
      <p:bldP spid="69" grpId="0"/>
      <p:bldP spid="69" grpId="1"/>
      <p:bldP spid="122" grpId="0"/>
      <p:bldP spid="122" grpId="1"/>
      <p:bldP spid="123" grpId="0"/>
      <p:bldP spid="123" grpId="1"/>
      <p:bldP spid="124" grpId="0"/>
      <p:bldP spid="124" grpId="1"/>
      <p:bldP spid="126" grpId="0"/>
      <p:bldP spid="127" grpId="0" animBg="1"/>
      <p:bldP spid="127" grpId="1" animBg="1"/>
      <p:bldP spid="128" grpId="0" animBg="1"/>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1979612" y="304800"/>
            <a:ext cx="8605351" cy="5181600"/>
          </a:xfrm>
          <a:prstGeom prst="rect">
            <a:avLst/>
          </a:prstGeom>
        </p:spPr>
      </p:pic>
      <p:sp>
        <p:nvSpPr>
          <p:cNvPr id="15" name="TextBox 14"/>
          <p:cNvSpPr txBox="1"/>
          <p:nvPr/>
        </p:nvSpPr>
        <p:spPr>
          <a:xfrm>
            <a:off x="1828313" y="5562600"/>
            <a:ext cx="8756650" cy="914400"/>
          </a:xfrm>
          <a:prstGeom prst="rect">
            <a:avLst/>
          </a:prstGeom>
          <a:noFill/>
        </p:spPr>
        <p:txBody>
          <a:bodyPr wrap="none" lIns="0" tIns="0" rIns="0" bIns="0" rtlCol="0">
            <a:noAutofit/>
          </a:bodyPr>
          <a:lstStyle/>
          <a:p>
            <a:pPr>
              <a:lnSpc>
                <a:spcPct val="90000"/>
              </a:lnSpc>
              <a:spcAft>
                <a:spcPts val="600"/>
              </a:spcAft>
            </a:pPr>
            <a:r>
              <a:rPr lang="zh-CN" altLang="en-US" sz="2000" kern="1200" dirty="0" smtClean="0">
                <a:effectLst>
                  <a:outerShdw blurRad="38100" dist="25400" dir="2700000" algn="tl">
                    <a:srgbClr val="000000">
                      <a:alpha val="0"/>
                    </a:srgbClr>
                  </a:outerShdw>
                </a:effectLst>
                <a:latin typeface="Microsoft YaHei" panose="020B0503020204020204" pitchFamily="34" charset="-122"/>
                <a:ea typeface="Microsoft YaHei" panose="020B0503020204020204" pitchFamily="34" charset="-122"/>
              </a:rPr>
              <a:t>我并不特别聪明</a:t>
            </a:r>
            <a:r>
              <a:rPr lang="zh-CN" altLang="en-US" sz="2000" dirty="0" smtClean="0">
                <a:effectLst>
                  <a:outerShdw blurRad="38100" dist="25400" dir="2700000" algn="tl">
                    <a:srgbClr val="000000">
                      <a:alpha val="0"/>
                    </a:srgbClr>
                  </a:outerShdw>
                </a:effectLst>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只是在问题上坚持的时间比较长</a:t>
            </a:r>
            <a:r>
              <a:rPr lang="zh-CN" altLang="en-US" sz="2000" dirty="0" smtClean="0">
                <a:latin typeface="Microsoft YaHei" panose="020B0503020204020204" pitchFamily="34" charset="-122"/>
                <a:ea typeface="Microsoft YaHei" panose="020B0503020204020204" pitchFamily="34" charset="-122"/>
              </a:rPr>
              <a:t>罢了。</a:t>
            </a:r>
            <a:endParaRPr lang="en-US" altLang="zh-CN" sz="2000" dirty="0" smtClean="0">
              <a:latin typeface="Microsoft YaHei" panose="020B0503020204020204" pitchFamily="34" charset="-122"/>
              <a:ea typeface="Microsoft YaHei" panose="020B0503020204020204" pitchFamily="34" charset="-122"/>
            </a:endParaRPr>
          </a:p>
          <a:p>
            <a:pPr>
              <a:lnSpc>
                <a:spcPct val="90000"/>
              </a:lnSpc>
              <a:spcAft>
                <a:spcPts val="600"/>
              </a:spcAft>
            </a:pPr>
            <a:r>
              <a:rPr lang="en-US" sz="2000" dirty="0" smtClean="0">
                <a:latin typeface="Microsoft YaHei" panose="020B0503020204020204" pitchFamily="34" charset="-122"/>
                <a:ea typeface="Microsoft YaHei" panose="020B0503020204020204" pitchFamily="34" charset="-122"/>
              </a:rPr>
              <a:t>It‘s </a:t>
            </a:r>
            <a:r>
              <a:rPr lang="en-US" sz="2000" dirty="0">
                <a:latin typeface="Microsoft YaHei" panose="020B0503020204020204" pitchFamily="34" charset="-122"/>
                <a:ea typeface="Microsoft YaHei" panose="020B0503020204020204" pitchFamily="34" charset="-122"/>
              </a:rPr>
              <a:t>not that </a:t>
            </a:r>
            <a:r>
              <a:rPr lang="en-US" sz="2000" dirty="0" smtClean="0">
                <a:latin typeface="Microsoft YaHei" panose="020B0503020204020204" pitchFamily="34" charset="-122"/>
                <a:ea typeface="Microsoft YaHei" panose="020B0503020204020204" pitchFamily="34" charset="-122"/>
              </a:rPr>
              <a:t>I’m </a:t>
            </a:r>
            <a:r>
              <a:rPr lang="en-US" sz="2000" dirty="0">
                <a:latin typeface="Microsoft YaHei" panose="020B0503020204020204" pitchFamily="34" charset="-122"/>
                <a:ea typeface="Microsoft YaHei" panose="020B0503020204020204" pitchFamily="34" charset="-122"/>
              </a:rPr>
              <a:t>so smart, </a:t>
            </a:r>
            <a:r>
              <a:rPr lang="en-US" sz="2000" dirty="0" smtClean="0">
                <a:latin typeface="Microsoft YaHei" panose="020B0503020204020204" pitchFamily="34" charset="-122"/>
                <a:ea typeface="Microsoft YaHei" panose="020B0503020204020204" pitchFamily="34" charset="-122"/>
              </a:rPr>
              <a:t>it‘s </a:t>
            </a:r>
            <a:r>
              <a:rPr lang="en-US" sz="2000" dirty="0">
                <a:latin typeface="Microsoft YaHei" panose="020B0503020204020204" pitchFamily="34" charset="-122"/>
                <a:ea typeface="Microsoft YaHei" panose="020B0503020204020204" pitchFamily="34" charset="-122"/>
              </a:rPr>
              <a:t>just that I stay with problems </a:t>
            </a:r>
            <a:r>
              <a:rPr lang="en-US" sz="2000" dirty="0" smtClean="0">
                <a:latin typeface="Microsoft YaHei" panose="020B0503020204020204" pitchFamily="34" charset="-122"/>
                <a:ea typeface="Microsoft YaHei" panose="020B0503020204020204" pitchFamily="34" charset="-122"/>
              </a:rPr>
              <a:t>longer.</a:t>
            </a:r>
          </a:p>
          <a:p>
            <a:pPr>
              <a:lnSpc>
                <a:spcPct val="90000"/>
              </a:lnSpc>
              <a:spcAft>
                <a:spcPts val="600"/>
              </a:spcAft>
            </a:pPr>
            <a:r>
              <a:rPr lang="en-US" sz="2000" dirty="0" smtClean="0">
                <a:latin typeface="Microsoft YaHei" panose="020B0503020204020204" pitchFamily="34" charset="-122"/>
                <a:ea typeface="Microsoft YaHei" panose="020B0503020204020204" pitchFamily="34" charset="-122"/>
              </a:rPr>
              <a:t>                                                            - </a:t>
            </a:r>
            <a:r>
              <a:rPr lang="zh-CN" altLang="en-US" sz="2000" dirty="0">
                <a:latin typeface="Microsoft YaHei" panose="020B0503020204020204" pitchFamily="34" charset="-122"/>
                <a:ea typeface="Microsoft YaHei" panose="020B0503020204020204" pitchFamily="34" charset="-122"/>
              </a:rPr>
              <a:t>阿尔伯特</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爱因斯坦 </a:t>
            </a:r>
            <a:r>
              <a:rPr lang="en-US" sz="2000" dirty="0">
                <a:latin typeface="Microsoft YaHei" panose="020B0503020204020204" pitchFamily="34" charset="-122"/>
                <a:ea typeface="Microsoft YaHei" panose="020B0503020204020204" pitchFamily="34" charset="-122"/>
              </a:rPr>
              <a:t>Albert Einstein</a:t>
            </a:r>
            <a:endParaRPr lang="en-US" altLang="zh-CN" sz="2000" kern="1200" dirty="0" smtClean="0">
              <a:effectLst>
                <a:outerShdw blurRad="38100" dist="25400" dir="2700000" algn="tl">
                  <a:srgbClr val="000000">
                    <a:alpha val="0"/>
                  </a:srgbClr>
                </a:outerShdw>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59596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282" y="391426"/>
            <a:ext cx="10706418" cy="914400"/>
          </a:xfrm>
        </p:spPr>
        <p:txBody>
          <a:bodyPr/>
          <a:lstStyle/>
          <a:p>
            <a:r>
              <a:rPr lang="en-US" dirty="0"/>
              <a:t>The traditional approach to security is inadequate.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099" y="848626"/>
            <a:ext cx="10058400" cy="5657850"/>
          </a:xfrm>
          <a:prstGeom prst="rect">
            <a:avLst/>
          </a:prstGeom>
        </p:spPr>
      </p:pic>
    </p:spTree>
    <p:extLst>
      <p:ext uri="{BB962C8B-B14F-4D97-AF65-F5344CB8AC3E}">
        <p14:creationId xmlns:p14="http://schemas.microsoft.com/office/powerpoint/2010/main" val="11471417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9" y="0"/>
            <a:ext cx="12241214" cy="6858000"/>
          </a:xfrm>
          <a:prstGeom prst="rect">
            <a:avLst/>
          </a:prstGeom>
        </p:spPr>
      </p:pic>
    </p:spTree>
    <p:extLst>
      <p:ext uri="{BB962C8B-B14F-4D97-AF65-F5344CB8AC3E}">
        <p14:creationId xmlns:p14="http://schemas.microsoft.com/office/powerpoint/2010/main" val="15302834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731520" y="502920"/>
            <a:ext cx="6505892" cy="566327"/>
          </a:xfrm>
          <a:prstGeom prst="rect">
            <a:avLst/>
          </a:prstGeom>
        </p:spPr>
        <p:txBody>
          <a:bodyPr/>
          <a:lstStyle>
            <a:lvl1pPr algn="l" defTabSz="914400" rtl="0" eaLnBrk="1" latinLnBrk="0" hangingPunct="1">
              <a:lnSpc>
                <a:spcPct val="80000"/>
              </a:lnSpc>
              <a:spcBef>
                <a:spcPct val="0"/>
              </a:spcBef>
              <a:buNone/>
              <a:defRPr lang="en-US" sz="3400" kern="1200" spc="-30" baseline="0" dirty="0" smtClean="0">
                <a:solidFill>
                  <a:srgbClr val="305F8A"/>
                </a:solidFill>
                <a:effectLst>
                  <a:outerShdw blurRad="38100" dist="25400" dir="2700000" algn="tl">
                    <a:srgbClr val="000000">
                      <a:alpha val="0"/>
                    </a:srgbClr>
                  </a:outerShdw>
                </a:effectLst>
                <a:latin typeface="+mj-lt"/>
                <a:ea typeface="+mj-ea"/>
                <a:cs typeface="+mj-cs"/>
              </a:defRPr>
            </a:lvl1pPr>
          </a:lstStyle>
          <a:p>
            <a:r>
              <a:rPr lang="en-US" dirty="0" err="1" smtClean="0"/>
              <a:t>DDoS</a:t>
            </a:r>
            <a:r>
              <a:rPr lang="en-US" dirty="0" smtClean="0"/>
              <a:t> attacks</a:t>
            </a:r>
            <a:r>
              <a:rPr lang="zh-CN" altLang="en-US" dirty="0" smtClean="0"/>
              <a:t>攻击的主要种类</a:t>
            </a:r>
            <a:endParaRPr lang="en-US" dirty="0"/>
          </a:p>
        </p:txBody>
      </p:sp>
      <p:sp>
        <p:nvSpPr>
          <p:cNvPr id="3" name="TextBox 2"/>
          <p:cNvSpPr txBox="1"/>
          <p:nvPr/>
        </p:nvSpPr>
        <p:spPr>
          <a:xfrm>
            <a:off x="1065212" y="1447800"/>
            <a:ext cx="4134376" cy="332399"/>
          </a:xfrm>
          <a:prstGeom prst="rect">
            <a:avLst/>
          </a:prstGeom>
        </p:spPr>
        <p:txBody>
          <a:bodyPr wrap="square" lIns="0" tIns="0" rIns="0" bIns="0" rtlCol="0">
            <a:spAutoFit/>
          </a:bodyPr>
          <a:lstStyle/>
          <a:p>
            <a:pPr algn="ctr" defTabSz="365696">
              <a:lnSpc>
                <a:spcPct val="90000"/>
              </a:lnSpc>
              <a:spcAft>
                <a:spcPts val="800"/>
              </a:spcAft>
              <a:buClr>
                <a:srgbClr val="B2541A"/>
              </a:buClr>
            </a:pPr>
            <a:r>
              <a:rPr lang="zh-CN" altLang="en-US" sz="2400" spc="13" dirty="0" smtClean="0">
                <a:solidFill>
                  <a:schemeClr val="tx2"/>
                </a:solidFill>
                <a:latin typeface="+mj-lt"/>
                <a:cs typeface="Franklin Gothic Medium"/>
              </a:rPr>
              <a:t>网络层</a:t>
            </a:r>
            <a:r>
              <a:rPr lang="en-US" altLang="zh-CN" sz="2400" spc="13" dirty="0" err="1" smtClean="0">
                <a:solidFill>
                  <a:schemeClr val="tx2"/>
                </a:solidFill>
                <a:latin typeface="+mj-lt"/>
                <a:cs typeface="Franklin Gothic Medium"/>
              </a:rPr>
              <a:t>DDoS</a:t>
            </a:r>
            <a:r>
              <a:rPr lang="zh-CN" altLang="en-US" sz="2400" spc="13" dirty="0" smtClean="0">
                <a:solidFill>
                  <a:schemeClr val="tx2"/>
                </a:solidFill>
                <a:latin typeface="+mj-lt"/>
                <a:cs typeface="Franklin Gothic Medium"/>
              </a:rPr>
              <a:t>攻击</a:t>
            </a:r>
            <a:endParaRPr lang="en-US" sz="2400" spc="13" dirty="0">
              <a:solidFill>
                <a:schemeClr val="tx2"/>
              </a:solidFill>
              <a:latin typeface="+mj-lt"/>
              <a:cs typeface="Franklin Gothic Medium"/>
            </a:endParaRPr>
          </a:p>
        </p:txBody>
      </p:sp>
      <p:pic>
        <p:nvPicPr>
          <p:cNvPr id="5" name="Picture 2" descr="http://previewcf.turbosquid.com/Preview/2010/12/22__21_20_00/M134.bmpcbe62648-0740-4a83-9d25-41b6340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612" y="2057400"/>
            <a:ext cx="4114800" cy="23111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www.everydaynodaysoff.com/wp-content/uploads/2009/10/T2JDHandheldMinigun-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60" y="4343400"/>
            <a:ext cx="3882622" cy="16685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content9.flixster.com/question/64/00/29/6400295_st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12" y="2057400"/>
            <a:ext cx="1988342" cy="13255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www.wired.com/images_blogs/dangerroom/2011/08/ORD_L115A3_and_Sniper_Ghillie_l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97258" y="2057400"/>
            <a:ext cx="2422408" cy="17986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http://cdn.vectorstock.com/i/composite/32,24/snipper-rifle-vector-63224.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2073" y="2057400"/>
            <a:ext cx="1529339" cy="16994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http://www.theblaze.com/wp-content/uploads/2012/12/sniper-in-your-face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37412" y="3933099"/>
            <a:ext cx="39624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1.bp.blogspot.com/-Zwd7F0zKZdA/ULaD_Mh752I/AAAAAAAAMNA/k5pzXHrUpaQ/s1600/tumblr_ltjz8s0Jmb1r3smgyo1_500.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07970" y="3918557"/>
            <a:ext cx="2892698" cy="156784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141636" y="1447800"/>
            <a:ext cx="4134376" cy="332399"/>
          </a:xfrm>
          <a:prstGeom prst="rect">
            <a:avLst/>
          </a:prstGeom>
        </p:spPr>
        <p:txBody>
          <a:bodyPr wrap="square" lIns="0" tIns="0" rIns="0" bIns="0" rtlCol="0">
            <a:spAutoFit/>
          </a:bodyPr>
          <a:lstStyle/>
          <a:p>
            <a:pPr algn="ctr" defTabSz="365696">
              <a:lnSpc>
                <a:spcPct val="90000"/>
              </a:lnSpc>
              <a:spcAft>
                <a:spcPts val="800"/>
              </a:spcAft>
              <a:buClr>
                <a:srgbClr val="B2541A"/>
              </a:buClr>
            </a:pPr>
            <a:r>
              <a:rPr lang="zh-CN" altLang="en-US" sz="2400" spc="13" dirty="0" smtClean="0">
                <a:solidFill>
                  <a:schemeClr val="tx2"/>
                </a:solidFill>
                <a:latin typeface="+mj-lt"/>
                <a:cs typeface="Franklin Gothic Medium"/>
              </a:rPr>
              <a:t>应用层</a:t>
            </a:r>
            <a:r>
              <a:rPr lang="en-US" altLang="zh-CN" sz="2400" spc="13" dirty="0" err="1" smtClean="0">
                <a:solidFill>
                  <a:schemeClr val="tx2"/>
                </a:solidFill>
                <a:latin typeface="+mj-lt"/>
                <a:cs typeface="Franklin Gothic Medium"/>
              </a:rPr>
              <a:t>DDoS</a:t>
            </a:r>
            <a:r>
              <a:rPr lang="zh-CN" altLang="en-US" sz="2400" spc="13" dirty="0" smtClean="0">
                <a:solidFill>
                  <a:schemeClr val="tx2"/>
                </a:solidFill>
                <a:latin typeface="+mj-lt"/>
                <a:cs typeface="Franklin Gothic Medium"/>
              </a:rPr>
              <a:t>攻击</a:t>
            </a:r>
            <a:endParaRPr lang="en-US" sz="2400" spc="13" dirty="0">
              <a:solidFill>
                <a:schemeClr val="tx2"/>
              </a:solidFill>
              <a:latin typeface="+mj-lt"/>
              <a:cs typeface="Franklin Gothic Medium"/>
            </a:endParaRPr>
          </a:p>
        </p:txBody>
      </p:sp>
      <p:sp>
        <p:nvSpPr>
          <p:cNvPr id="4" name="TextBox 3"/>
          <p:cNvSpPr txBox="1"/>
          <p:nvPr/>
        </p:nvSpPr>
        <p:spPr>
          <a:xfrm>
            <a:off x="4189412" y="2121451"/>
            <a:ext cx="1524000" cy="408599"/>
          </a:xfrm>
          <a:prstGeom prst="rect">
            <a:avLst/>
          </a:prstGeom>
          <a:noFill/>
        </p:spPr>
        <p:txBody>
          <a:bodyPr wrap="none" lIns="0" tIns="0" rIns="0" bIns="0" rtlCol="0">
            <a:noAutofit/>
          </a:bodyPr>
          <a:lstStyle/>
          <a:p>
            <a:pPr algn="ctr">
              <a:lnSpc>
                <a:spcPct val="90000"/>
              </a:lnSpc>
              <a:spcAft>
                <a:spcPts val="600"/>
              </a:spcAft>
            </a:pPr>
            <a:r>
              <a:rPr lang="en-US" altLang="zh" sz="2000" b="1" dirty="0">
                <a:solidFill>
                  <a:srgbClr val="FF0000"/>
                </a:solidFill>
              </a:rPr>
              <a:t>M61 Vulcan</a:t>
            </a:r>
            <a:endParaRPr lang="en-US" sz="2000" kern="1200" dirty="0" smtClean="0">
              <a:solidFill>
                <a:srgbClr val="FF0000"/>
              </a:solidFill>
              <a:effectLst>
                <a:outerShdw blurRad="38100" dist="25400" dir="2700000" algn="tl">
                  <a:srgbClr val="000000">
                    <a:alpha val="0"/>
                  </a:srgbClr>
                </a:outerShdw>
              </a:effectLst>
            </a:endParaRPr>
          </a:p>
        </p:txBody>
      </p:sp>
      <p:sp>
        <p:nvSpPr>
          <p:cNvPr id="13" name="TextBox 12"/>
          <p:cNvSpPr txBox="1"/>
          <p:nvPr/>
        </p:nvSpPr>
        <p:spPr>
          <a:xfrm>
            <a:off x="7098660" y="2079036"/>
            <a:ext cx="914400" cy="283164"/>
          </a:xfrm>
          <a:prstGeom prst="rect">
            <a:avLst/>
          </a:prstGeom>
          <a:noFill/>
        </p:spPr>
        <p:txBody>
          <a:bodyPr wrap="none" lIns="0" tIns="0" rIns="0" bIns="0" rtlCol="0">
            <a:noAutofit/>
          </a:bodyPr>
          <a:lstStyle>
            <a:defPPr>
              <a:defRPr lang="en-US"/>
            </a:defPPr>
            <a:lvl1pPr algn="ctr">
              <a:lnSpc>
                <a:spcPct val="90000"/>
              </a:lnSpc>
              <a:spcAft>
                <a:spcPts val="600"/>
              </a:spcAft>
              <a:defRPr sz="2000" b="1"/>
            </a:lvl1pPr>
          </a:lstStyle>
          <a:p>
            <a:r>
              <a:rPr lang="en-US" altLang="zh" dirty="0">
                <a:solidFill>
                  <a:srgbClr val="FF0000"/>
                </a:solidFill>
              </a:rPr>
              <a:t>SVD</a:t>
            </a:r>
            <a:endParaRPr lang="en-US" dirty="0">
              <a:solidFill>
                <a:srgbClr val="FF0000"/>
              </a:solidFill>
            </a:endParaRPr>
          </a:p>
        </p:txBody>
      </p:sp>
    </p:spTree>
    <p:extLst>
      <p:ext uri="{BB962C8B-B14F-4D97-AF65-F5344CB8AC3E}">
        <p14:creationId xmlns:p14="http://schemas.microsoft.com/office/powerpoint/2010/main" val="32582728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5316401" y="3532885"/>
            <a:ext cx="782929" cy="97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H="1">
            <a:off x="6114686" y="1850225"/>
            <a:ext cx="4429" cy="427965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H="1">
            <a:off x="6132974" y="4287276"/>
            <a:ext cx="322612" cy="18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6132974" y="5172155"/>
            <a:ext cx="322612" cy="18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6119115" y="6133089"/>
            <a:ext cx="322612" cy="18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822960" y="3443287"/>
            <a:ext cx="18288" cy="179106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p:nvSpPr>
        <p:spPr>
          <a:xfrm>
            <a:off x="379412" y="354430"/>
            <a:ext cx="7337978" cy="1102621"/>
          </a:xfrm>
          <a:prstGeom prst="rect">
            <a:avLst/>
          </a:prstGeom>
        </p:spPr>
        <p:txBody>
          <a:bodyPr/>
          <a:lstStyle>
            <a:defPPr>
              <a:defRPr lang="en-US"/>
            </a:defPPr>
            <a:lvl1pPr>
              <a:lnSpc>
                <a:spcPct val="80000"/>
              </a:lnSpc>
              <a:spcBef>
                <a:spcPct val="0"/>
              </a:spcBef>
              <a:buNone/>
              <a:defRPr sz="3400" spc="-30" baseline="0">
                <a:solidFill>
                  <a:srgbClr val="305F8A"/>
                </a:solidFill>
                <a:effectLst>
                  <a:outerShdw blurRad="38100" dist="25400" dir="2700000" algn="tl">
                    <a:srgbClr val="000000">
                      <a:alpha val="0"/>
                    </a:srgbClr>
                  </a:outerShdw>
                </a:effectLst>
                <a:latin typeface="+mj-lt"/>
                <a:ea typeface="+mj-ea"/>
                <a:cs typeface="+mj-cs"/>
              </a:defRPr>
            </a:lvl1pPr>
          </a:lstStyle>
          <a:p>
            <a:r>
              <a:rPr lang="en-US" dirty="0"/>
              <a:t>Botnet Business MODELS</a:t>
            </a:r>
          </a:p>
        </p:txBody>
      </p:sp>
      <p:sp>
        <p:nvSpPr>
          <p:cNvPr id="9" name="Rounded Rectangle 8"/>
          <p:cNvSpPr/>
          <p:nvPr/>
        </p:nvSpPr>
        <p:spPr>
          <a:xfrm>
            <a:off x="509207" y="2671762"/>
            <a:ext cx="1985962" cy="771525"/>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effectLst>
                  <a:outerShdw blurRad="38100" dist="38100" dir="2700000" algn="tl">
                    <a:srgbClr val="000000">
                      <a:alpha val="43137"/>
                    </a:srgbClr>
                  </a:outerShdw>
                </a:effectLst>
              </a:rPr>
              <a:t>Creating Botnet</a:t>
            </a:r>
            <a:endParaRPr lang="en-US" b="1" dirty="0">
              <a:effectLst>
                <a:outerShdw blurRad="38100" dist="38100" dir="2700000" algn="tl">
                  <a:srgbClr val="000000">
                    <a:alpha val="43137"/>
                  </a:srgbClr>
                </a:outerShdw>
              </a:effectLst>
            </a:endParaRPr>
          </a:p>
        </p:txBody>
      </p:sp>
      <p:sp>
        <p:nvSpPr>
          <p:cNvPr id="10" name="Rounded Rectangle 9"/>
          <p:cNvSpPr/>
          <p:nvPr/>
        </p:nvSpPr>
        <p:spPr>
          <a:xfrm>
            <a:off x="3418795" y="2382767"/>
            <a:ext cx="1948733" cy="1809736"/>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3200" b="1" dirty="0" smtClean="0">
                <a:solidFill>
                  <a:schemeClr val="tx1"/>
                </a:solidFill>
                <a:effectLst>
                  <a:outerShdw blurRad="38100" dist="38100" dir="2700000" algn="tl">
                    <a:srgbClr val="000000">
                      <a:alpha val="43137"/>
                    </a:srgbClr>
                  </a:outerShdw>
                </a:effectLst>
              </a:rPr>
              <a:t>Botnet</a:t>
            </a:r>
            <a:endParaRPr lang="en-US" sz="2400" b="1" dirty="0">
              <a:solidFill>
                <a:schemeClr val="tx1"/>
              </a:solidFill>
              <a:effectLst>
                <a:outerShdw blurRad="38100" dist="38100" dir="2700000" algn="tl">
                  <a:srgbClr val="000000">
                    <a:alpha val="43137"/>
                  </a:srgbClr>
                </a:outerShdw>
              </a:effectLst>
            </a:endParaRPr>
          </a:p>
        </p:txBody>
      </p:sp>
      <p:sp>
        <p:nvSpPr>
          <p:cNvPr id="11" name="Rounded Rectangle 10"/>
          <p:cNvSpPr/>
          <p:nvPr/>
        </p:nvSpPr>
        <p:spPr>
          <a:xfrm>
            <a:off x="6406630" y="1643056"/>
            <a:ext cx="1985962" cy="414339"/>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b="1" dirty="0" err="1" smtClean="0">
                <a:effectLst>
                  <a:outerShdw blurRad="38100" dist="38100" dir="2700000" algn="tl">
                    <a:srgbClr val="000000">
                      <a:alpha val="43137"/>
                    </a:srgbClr>
                  </a:outerShdw>
                </a:effectLst>
              </a:rPr>
              <a:t>DDoS</a:t>
            </a:r>
            <a:endParaRPr lang="en-US" sz="1400" b="1" dirty="0">
              <a:effectLst>
                <a:outerShdw blurRad="38100" dist="38100" dir="2700000" algn="tl">
                  <a:srgbClr val="000000">
                    <a:alpha val="43137"/>
                  </a:srgbClr>
                </a:outerShdw>
              </a:effectLst>
            </a:endParaRPr>
          </a:p>
        </p:txBody>
      </p:sp>
      <p:sp>
        <p:nvSpPr>
          <p:cNvPr id="12" name="Rounded Rectangle 11"/>
          <p:cNvSpPr/>
          <p:nvPr/>
        </p:nvSpPr>
        <p:spPr>
          <a:xfrm>
            <a:off x="6406630" y="2328854"/>
            <a:ext cx="1985962" cy="385761"/>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b="1" dirty="0">
                <a:effectLst>
                  <a:outerShdw blurRad="38100" dist="38100" dir="2700000" algn="tl">
                    <a:srgbClr val="000000">
                      <a:alpha val="43137"/>
                    </a:srgbClr>
                  </a:outerShdw>
                </a:effectLst>
              </a:rPr>
              <a:t>SPAM</a:t>
            </a:r>
            <a:r>
              <a:rPr lang="en-US" sz="1600" b="1" dirty="0" smtClean="0">
                <a:effectLst>
                  <a:outerShdw blurRad="38100" dist="38100" dir="2700000" algn="tl">
                    <a:srgbClr val="000000">
                      <a:alpha val="43137"/>
                    </a:srgbClr>
                  </a:outerShdw>
                </a:effectLst>
              </a:rPr>
              <a:t> Sending</a:t>
            </a:r>
            <a:endParaRPr lang="en-US" sz="1600" b="1" dirty="0">
              <a:effectLst>
                <a:outerShdw blurRad="38100" dist="38100" dir="2700000" algn="tl">
                  <a:srgbClr val="000000">
                    <a:alpha val="43137"/>
                  </a:srgbClr>
                </a:outerShdw>
              </a:effectLst>
            </a:endParaRPr>
          </a:p>
        </p:txBody>
      </p:sp>
      <p:sp>
        <p:nvSpPr>
          <p:cNvPr id="13" name="Rounded Rectangle 12"/>
          <p:cNvSpPr/>
          <p:nvPr/>
        </p:nvSpPr>
        <p:spPr>
          <a:xfrm>
            <a:off x="6406630" y="3000363"/>
            <a:ext cx="1985962" cy="721246"/>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b="1" dirty="0" smtClean="0">
                <a:effectLst>
                  <a:outerShdw blurRad="38100" dist="38100" dir="2700000" algn="tl">
                    <a:srgbClr val="000000">
                      <a:alpha val="43137"/>
                    </a:srgbClr>
                  </a:outerShdw>
                </a:effectLst>
              </a:rPr>
              <a:t>Adversary &amp; Malware Loader</a:t>
            </a:r>
            <a:endParaRPr lang="en-US" sz="1600" b="1" dirty="0">
              <a:effectLst>
                <a:outerShdw blurRad="38100" dist="38100" dir="2700000" algn="tl">
                  <a:srgbClr val="000000">
                    <a:alpha val="43137"/>
                  </a:srgbClr>
                </a:outerShdw>
              </a:effectLst>
            </a:endParaRPr>
          </a:p>
        </p:txBody>
      </p:sp>
      <p:sp>
        <p:nvSpPr>
          <p:cNvPr id="14" name="Rounded Rectangle 13"/>
          <p:cNvSpPr/>
          <p:nvPr/>
        </p:nvSpPr>
        <p:spPr>
          <a:xfrm>
            <a:off x="6406630" y="4007357"/>
            <a:ext cx="1985962" cy="604842"/>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b="1" dirty="0" smtClean="0">
                <a:effectLst>
                  <a:outerShdw blurRad="38100" dist="38100" dir="2700000" algn="tl">
                    <a:srgbClr val="000000">
                      <a:alpha val="43137"/>
                    </a:srgbClr>
                  </a:outerShdw>
                </a:effectLst>
              </a:rPr>
              <a:t>Confidential Info Stealer</a:t>
            </a:r>
            <a:endParaRPr lang="en-US" sz="1400" b="1" dirty="0">
              <a:effectLst>
                <a:outerShdw blurRad="38100" dist="38100" dir="2700000" algn="tl">
                  <a:srgbClr val="000000">
                    <a:alpha val="43137"/>
                  </a:srgbClr>
                </a:outerShdw>
              </a:effectLst>
            </a:endParaRPr>
          </a:p>
        </p:txBody>
      </p:sp>
      <p:sp>
        <p:nvSpPr>
          <p:cNvPr id="15" name="Rounded Rectangle 14"/>
          <p:cNvSpPr/>
          <p:nvPr/>
        </p:nvSpPr>
        <p:spPr>
          <a:xfrm>
            <a:off x="6406630" y="4842106"/>
            <a:ext cx="1985962" cy="604842"/>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b="1" dirty="0" smtClean="0">
                <a:effectLst>
                  <a:outerShdw blurRad="38100" dist="38100" dir="2700000" algn="tl">
                    <a:srgbClr val="000000">
                      <a:alpha val="43137"/>
                    </a:srgbClr>
                  </a:outerShdw>
                </a:effectLst>
              </a:rPr>
              <a:t>Phishing</a:t>
            </a:r>
            <a:endParaRPr lang="en-US" b="1" dirty="0">
              <a:effectLst>
                <a:outerShdw blurRad="38100" dist="38100" dir="2700000" algn="tl">
                  <a:srgbClr val="000000">
                    <a:alpha val="43137"/>
                  </a:srgbClr>
                </a:outerShdw>
              </a:effectLst>
            </a:endParaRPr>
          </a:p>
        </p:txBody>
      </p:sp>
      <p:sp>
        <p:nvSpPr>
          <p:cNvPr id="16" name="Rounded Rectangle 15"/>
          <p:cNvSpPr/>
          <p:nvPr/>
        </p:nvSpPr>
        <p:spPr>
          <a:xfrm>
            <a:off x="6406630" y="5761080"/>
            <a:ext cx="1985962" cy="604842"/>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b="1" dirty="0" smtClean="0">
                <a:effectLst>
                  <a:outerShdw blurRad="38100" dist="38100" dir="2700000" algn="tl">
                    <a:srgbClr val="000000">
                      <a:alpha val="43137"/>
                    </a:srgbClr>
                  </a:outerShdw>
                </a:effectLst>
              </a:rPr>
              <a:t>Comment Spam</a:t>
            </a:r>
            <a:endParaRPr lang="en-US" sz="1600" b="1" dirty="0">
              <a:effectLst>
                <a:outerShdw blurRad="38100" dist="38100" dir="2700000" algn="tl">
                  <a:srgbClr val="000000">
                    <a:alpha val="43137"/>
                  </a:srgbClr>
                </a:outerShdw>
              </a:effectLst>
            </a:endParaRPr>
          </a:p>
        </p:txBody>
      </p:sp>
      <p:sp>
        <p:nvSpPr>
          <p:cNvPr id="17" name="Rounded Rectangle 16"/>
          <p:cNvSpPr/>
          <p:nvPr/>
        </p:nvSpPr>
        <p:spPr>
          <a:xfrm>
            <a:off x="1063941" y="3838727"/>
            <a:ext cx="1852993" cy="353776"/>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b="1" dirty="0" smtClean="0">
                <a:effectLst>
                  <a:outerShdw blurRad="38100" dist="38100" dir="2700000" algn="tl">
                    <a:srgbClr val="000000">
                      <a:alpha val="43137"/>
                    </a:srgbClr>
                  </a:outerShdw>
                </a:effectLst>
              </a:rPr>
              <a:t>Exploit Packs Sell</a:t>
            </a:r>
            <a:endParaRPr lang="en-US" sz="1200" b="1" dirty="0">
              <a:effectLst>
                <a:outerShdw blurRad="38100" dist="38100" dir="2700000" algn="tl">
                  <a:srgbClr val="000000">
                    <a:alpha val="43137"/>
                  </a:srgbClr>
                </a:outerShdw>
              </a:effectLst>
            </a:endParaRPr>
          </a:p>
        </p:txBody>
      </p:sp>
      <p:sp>
        <p:nvSpPr>
          <p:cNvPr id="18" name="Rounded Rectangle 17"/>
          <p:cNvSpPr/>
          <p:nvPr/>
        </p:nvSpPr>
        <p:spPr>
          <a:xfrm>
            <a:off x="1063942" y="4446555"/>
            <a:ext cx="1852993" cy="353776"/>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b="1" dirty="0" smtClean="0">
                <a:effectLst>
                  <a:outerShdw blurRad="38100" dist="38100" dir="2700000" algn="tl">
                    <a:srgbClr val="000000">
                      <a:alpha val="43137"/>
                    </a:srgbClr>
                  </a:outerShdw>
                </a:effectLst>
              </a:rPr>
              <a:t>Traffic Sell</a:t>
            </a:r>
            <a:endParaRPr lang="en-US" sz="1200" b="1" dirty="0">
              <a:effectLst>
                <a:outerShdw blurRad="38100" dist="38100" dir="2700000" algn="tl">
                  <a:srgbClr val="000000">
                    <a:alpha val="43137"/>
                  </a:srgbClr>
                </a:outerShdw>
              </a:effectLst>
            </a:endParaRPr>
          </a:p>
        </p:txBody>
      </p:sp>
      <p:sp>
        <p:nvSpPr>
          <p:cNvPr id="19" name="Rounded Rectangle 18"/>
          <p:cNvSpPr/>
          <p:nvPr/>
        </p:nvSpPr>
        <p:spPr>
          <a:xfrm>
            <a:off x="1063941" y="5018882"/>
            <a:ext cx="1852993" cy="430941"/>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b="1" dirty="0" smtClean="0">
                <a:effectLst>
                  <a:outerShdw blurRad="38100" dist="38100" dir="2700000" algn="tl">
                    <a:srgbClr val="000000">
                      <a:alpha val="43137"/>
                    </a:srgbClr>
                  </a:outerShdw>
                </a:effectLst>
              </a:rPr>
              <a:t>Antivirus Evasion Service</a:t>
            </a:r>
            <a:endParaRPr lang="en-US" sz="1200" b="1" dirty="0">
              <a:effectLst>
                <a:outerShdw blurRad="38100" dist="38100" dir="2700000" algn="tl">
                  <a:srgbClr val="000000">
                    <a:alpha val="43137"/>
                  </a:srgbClr>
                </a:outerShdw>
              </a:effectLst>
            </a:endParaRPr>
          </a:p>
        </p:txBody>
      </p:sp>
      <p:cxnSp>
        <p:nvCxnSpPr>
          <p:cNvPr id="20" name="Straight Connector 19"/>
          <p:cNvCxnSpPr/>
          <p:nvPr/>
        </p:nvCxnSpPr>
        <p:spPr>
          <a:xfrm flipH="1">
            <a:off x="841248" y="4005515"/>
            <a:ext cx="322612" cy="18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829056" y="4578539"/>
            <a:ext cx="322612" cy="18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827389" y="5237557"/>
            <a:ext cx="322612" cy="184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Right Arrow 22"/>
          <p:cNvSpPr/>
          <p:nvPr/>
        </p:nvSpPr>
        <p:spPr>
          <a:xfrm>
            <a:off x="2495170" y="3000363"/>
            <a:ext cx="892798" cy="126885"/>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6119855" y="3351279"/>
            <a:ext cx="322612" cy="18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6129848" y="2510189"/>
            <a:ext cx="322612" cy="18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6121709" y="1845521"/>
            <a:ext cx="322612" cy="184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567453" y="1586586"/>
            <a:ext cx="3457685" cy="461665"/>
          </a:xfrm>
          <a:prstGeom prst="rect">
            <a:avLst/>
          </a:prstGeom>
          <a:noFill/>
        </p:spPr>
        <p:txBody>
          <a:bodyPr wrap="square" rtlCol="0">
            <a:spAutoFit/>
          </a:bodyPr>
          <a:lstStyle/>
          <a:p>
            <a:r>
              <a:rPr lang="en-US" sz="2400" b="1" dirty="0" smtClean="0">
                <a:effectLst>
                  <a:outerShdw blurRad="38100" dist="38100" dir="2700000" algn="tl">
                    <a:srgbClr val="000000">
                      <a:alpha val="43137"/>
                    </a:srgbClr>
                  </a:outerShdw>
                </a:effectLst>
              </a:rPr>
              <a:t>$50-$1500 (1 Day)</a:t>
            </a:r>
            <a:endParaRPr lang="en-US" sz="2400" b="1" dirty="0">
              <a:effectLst>
                <a:outerShdw blurRad="38100" dist="38100" dir="2700000" algn="tl">
                  <a:srgbClr val="000000">
                    <a:alpha val="43137"/>
                  </a:srgbClr>
                </a:outerShdw>
              </a:effectLst>
            </a:endParaRPr>
          </a:p>
        </p:txBody>
      </p:sp>
      <p:sp>
        <p:nvSpPr>
          <p:cNvPr id="28" name="TextBox 27"/>
          <p:cNvSpPr txBox="1"/>
          <p:nvPr/>
        </p:nvSpPr>
        <p:spPr>
          <a:xfrm>
            <a:off x="8567453" y="2248579"/>
            <a:ext cx="3457685" cy="400110"/>
          </a:xfrm>
          <a:prstGeom prst="rect">
            <a:avLst/>
          </a:prstGeom>
          <a:noFill/>
        </p:spPr>
        <p:txBody>
          <a:bodyPr wrap="square" rtlCol="0">
            <a:spAutoFit/>
          </a:bodyPr>
          <a:lstStyle/>
          <a:p>
            <a:r>
              <a:rPr lang="en-US" sz="2000" b="1" dirty="0" smtClean="0">
                <a:effectLst>
                  <a:outerShdw blurRad="38100" dist="38100" dir="2700000" algn="tl">
                    <a:srgbClr val="000000">
                      <a:alpha val="43137"/>
                    </a:srgbClr>
                  </a:outerShdw>
                </a:effectLst>
              </a:rPr>
              <a:t>$150-$200 (1M Emails)</a:t>
            </a:r>
            <a:endParaRPr lang="en-US" sz="2000" b="1" dirty="0">
              <a:effectLst>
                <a:outerShdw blurRad="38100" dist="38100" dir="2700000" algn="tl">
                  <a:srgbClr val="000000">
                    <a:alpha val="43137"/>
                  </a:srgbClr>
                </a:outerShdw>
              </a:effectLst>
            </a:endParaRPr>
          </a:p>
        </p:txBody>
      </p:sp>
      <p:sp>
        <p:nvSpPr>
          <p:cNvPr id="29" name="TextBox 28"/>
          <p:cNvSpPr txBox="1"/>
          <p:nvPr/>
        </p:nvSpPr>
        <p:spPr>
          <a:xfrm>
            <a:off x="8601855" y="3934238"/>
            <a:ext cx="3457685" cy="861774"/>
          </a:xfrm>
          <a:prstGeom prst="rect">
            <a:avLst/>
          </a:prstGeom>
          <a:noFill/>
        </p:spPr>
        <p:txBody>
          <a:bodyPr wrap="square" rtlCol="0">
            <a:spAutoFit/>
          </a:bodyPr>
          <a:lstStyle/>
          <a:p>
            <a:r>
              <a:rPr lang="en-US" sz="1600" b="1" dirty="0" smtClean="0">
                <a:effectLst>
                  <a:outerShdw blurRad="38100" dist="38100" dir="2700000" algn="tl">
                    <a:srgbClr val="000000">
                      <a:alpha val="43137"/>
                    </a:srgbClr>
                  </a:outerShdw>
                </a:effectLst>
              </a:rPr>
              <a:t>$1-$1500 (1 Bank Account)</a:t>
            </a:r>
          </a:p>
          <a:p>
            <a:r>
              <a:rPr lang="en-US" sz="1600" b="1" dirty="0" smtClean="0">
                <a:effectLst>
                  <a:outerShdw blurRad="38100" dist="38100" dir="2700000" algn="tl">
                    <a:srgbClr val="000000">
                      <a:alpha val="43137"/>
                    </a:srgbClr>
                  </a:outerShdw>
                </a:effectLst>
              </a:rPr>
              <a:t>USA: $5-$8</a:t>
            </a:r>
          </a:p>
          <a:p>
            <a:r>
              <a:rPr lang="en-US" sz="1600" b="1" dirty="0" smtClean="0">
                <a:effectLst>
                  <a:outerShdw blurRad="38100" dist="38100" dir="2700000" algn="tl">
                    <a:srgbClr val="000000">
                      <a:alpha val="43137"/>
                    </a:srgbClr>
                  </a:outerShdw>
                </a:effectLst>
              </a:rPr>
              <a:t>Europe: 3 * USA</a:t>
            </a:r>
            <a:endParaRPr lang="en-US" sz="1600" b="1" dirty="0">
              <a:effectLst>
                <a:outerShdw blurRad="38100" dist="38100" dir="2700000" algn="tl">
                  <a:srgbClr val="000000">
                    <a:alpha val="43137"/>
                  </a:srgbClr>
                </a:outerShdw>
              </a:effectLst>
            </a:endParaRPr>
          </a:p>
        </p:txBody>
      </p:sp>
      <p:sp>
        <p:nvSpPr>
          <p:cNvPr id="30" name="TextBox 29"/>
          <p:cNvSpPr txBox="1"/>
          <p:nvPr/>
        </p:nvSpPr>
        <p:spPr>
          <a:xfrm>
            <a:off x="8601855" y="4944472"/>
            <a:ext cx="3457685" cy="400110"/>
          </a:xfrm>
          <a:prstGeom prst="rect">
            <a:avLst/>
          </a:prstGeom>
          <a:noFill/>
        </p:spPr>
        <p:txBody>
          <a:bodyPr wrap="square" rtlCol="0">
            <a:spAutoFit/>
          </a:bodyPr>
          <a:lstStyle/>
          <a:p>
            <a:r>
              <a:rPr lang="en-US" sz="2000" b="1" dirty="0" smtClean="0">
                <a:effectLst>
                  <a:outerShdw blurRad="38100" dist="38100" dir="2700000" algn="tl">
                    <a:srgbClr val="000000">
                      <a:alpha val="43137"/>
                    </a:srgbClr>
                  </a:outerShdw>
                </a:effectLst>
              </a:rPr>
              <a:t>$1000-$2000 (1 Month)</a:t>
            </a:r>
            <a:endParaRPr lang="en-US" sz="2000" b="1" dirty="0">
              <a:effectLst>
                <a:outerShdw blurRad="38100" dist="38100" dir="2700000" algn="tl">
                  <a:srgbClr val="000000">
                    <a:alpha val="43137"/>
                  </a:srgbClr>
                </a:outerShdw>
              </a:effectLst>
            </a:endParaRPr>
          </a:p>
        </p:txBody>
      </p:sp>
      <p:sp>
        <p:nvSpPr>
          <p:cNvPr id="31" name="TextBox 30"/>
          <p:cNvSpPr txBox="1"/>
          <p:nvPr/>
        </p:nvSpPr>
        <p:spPr>
          <a:xfrm>
            <a:off x="8601854" y="5863446"/>
            <a:ext cx="3457685" cy="400110"/>
          </a:xfrm>
          <a:prstGeom prst="rect">
            <a:avLst/>
          </a:prstGeom>
          <a:noFill/>
        </p:spPr>
        <p:txBody>
          <a:bodyPr wrap="square" rtlCol="0">
            <a:spAutoFit/>
          </a:bodyPr>
          <a:lstStyle/>
          <a:p>
            <a:r>
              <a:rPr lang="en-US" sz="2000" b="1" dirty="0" smtClean="0">
                <a:effectLst>
                  <a:outerShdw blurRad="38100" dist="38100" dir="2700000" algn="tl">
                    <a:srgbClr val="000000">
                      <a:alpha val="43137"/>
                    </a:srgbClr>
                  </a:outerShdw>
                </a:effectLst>
              </a:rPr>
              <a:t>$300 (1 Month)</a:t>
            </a:r>
            <a:endParaRPr lang="en-US" sz="2000" b="1" dirty="0">
              <a:effectLst>
                <a:outerShdw blurRad="38100" dist="38100" dir="2700000" algn="tl">
                  <a:srgbClr val="000000">
                    <a:alpha val="43137"/>
                  </a:srgbClr>
                </a:outerShdw>
              </a:effectLst>
            </a:endParaRPr>
          </a:p>
        </p:txBody>
      </p:sp>
      <p:sp>
        <p:nvSpPr>
          <p:cNvPr id="32" name="TextBox 31"/>
          <p:cNvSpPr txBox="1"/>
          <p:nvPr/>
        </p:nvSpPr>
        <p:spPr>
          <a:xfrm>
            <a:off x="8601854" y="3055464"/>
            <a:ext cx="3457685" cy="400110"/>
          </a:xfrm>
          <a:prstGeom prst="rect">
            <a:avLst/>
          </a:prstGeom>
          <a:noFill/>
        </p:spPr>
        <p:txBody>
          <a:bodyPr wrap="square" rtlCol="0">
            <a:spAutoFit/>
          </a:bodyPr>
          <a:lstStyle/>
          <a:p>
            <a:r>
              <a:rPr lang="en-US" sz="2000" b="1" dirty="0" smtClean="0">
                <a:effectLst>
                  <a:outerShdw blurRad="38100" dist="38100" dir="2700000" algn="tl">
                    <a:srgbClr val="000000">
                      <a:alpha val="43137"/>
                    </a:srgbClr>
                  </a:outerShdw>
                </a:effectLst>
              </a:rPr>
              <a:t>$0.3-$1.5 (1 Installation)</a:t>
            </a:r>
            <a:endParaRPr 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578033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609441" y="457201"/>
            <a:ext cx="8228171" cy="533400"/>
          </a:xfrm>
          <a:prstGeom prst="rect">
            <a:avLst/>
          </a:prstGeom>
        </p:spPr>
        <p:txBody>
          <a:bodyPr>
            <a:normAutofit fontScale="97500"/>
          </a:bodyPr>
          <a:lstStyle/>
          <a:p>
            <a:pPr>
              <a:lnSpc>
                <a:spcPct val="80000"/>
              </a:lnSpc>
              <a:spcBef>
                <a:spcPct val="0"/>
              </a:spcBef>
            </a:pPr>
            <a:r>
              <a:rPr lang="zh-CN" altLang="en-US" sz="3400" spc="-30" dirty="0">
                <a:solidFill>
                  <a:srgbClr val="305F8A"/>
                </a:solidFill>
                <a:effectLst>
                  <a:outerShdw blurRad="38100" dist="25400" dir="2700000" algn="tl">
                    <a:srgbClr val="000000">
                      <a:alpha val="0"/>
                    </a:srgbClr>
                  </a:outerShdw>
                </a:effectLst>
                <a:latin typeface="+mj-lt"/>
                <a:ea typeface="+mj-ea"/>
                <a:cs typeface="+mj-cs"/>
              </a:rPr>
              <a:t>应用层</a:t>
            </a:r>
            <a:r>
              <a:rPr lang="en-US" altLang="zh-CN" sz="3400" spc="-30" dirty="0" err="1">
                <a:solidFill>
                  <a:srgbClr val="305F8A"/>
                </a:solidFill>
                <a:effectLst>
                  <a:outerShdw blurRad="38100" dist="25400" dir="2700000" algn="tl">
                    <a:srgbClr val="000000">
                      <a:alpha val="0"/>
                    </a:srgbClr>
                  </a:outerShdw>
                </a:effectLst>
                <a:latin typeface="+mj-lt"/>
                <a:ea typeface="+mj-ea"/>
                <a:cs typeface="+mj-cs"/>
              </a:rPr>
              <a:t>DDoS</a:t>
            </a:r>
            <a:r>
              <a:rPr lang="zh-CN" altLang="en-US" sz="3400" spc="-30" dirty="0" smtClean="0">
                <a:solidFill>
                  <a:srgbClr val="305F8A"/>
                </a:solidFill>
                <a:effectLst>
                  <a:outerShdw blurRad="38100" dist="25400" dir="2700000" algn="tl">
                    <a:srgbClr val="000000">
                      <a:alpha val="0"/>
                    </a:srgbClr>
                  </a:outerShdw>
                </a:effectLst>
                <a:latin typeface="+mj-lt"/>
                <a:ea typeface="+mj-ea"/>
                <a:cs typeface="+mj-cs"/>
              </a:rPr>
              <a:t>工具发展进程及</a:t>
            </a:r>
            <a:r>
              <a:rPr lang="en-US" altLang="zh-CN" sz="3400" spc="-30" dirty="0">
                <a:solidFill>
                  <a:srgbClr val="305F8A"/>
                </a:solidFill>
                <a:effectLst>
                  <a:outerShdw blurRad="38100" dist="25400" dir="2700000" algn="tl">
                    <a:srgbClr val="000000">
                      <a:alpha val="0"/>
                    </a:srgbClr>
                  </a:outerShdw>
                </a:effectLst>
                <a:latin typeface="+mj-lt"/>
                <a:ea typeface="+mj-ea"/>
                <a:cs typeface="+mj-cs"/>
              </a:rPr>
              <a:t>F5</a:t>
            </a:r>
            <a:r>
              <a:rPr lang="zh-CN" altLang="en-US" sz="3400" spc="-30" dirty="0">
                <a:solidFill>
                  <a:srgbClr val="305F8A"/>
                </a:solidFill>
                <a:effectLst>
                  <a:outerShdw blurRad="38100" dist="25400" dir="2700000" algn="tl">
                    <a:srgbClr val="000000">
                      <a:alpha val="0"/>
                    </a:srgbClr>
                  </a:outerShdw>
                </a:effectLst>
                <a:latin typeface="+mj-lt"/>
                <a:ea typeface="+mj-ea"/>
                <a:cs typeface="+mj-cs"/>
              </a:rPr>
              <a:t>应对措施</a:t>
            </a:r>
            <a:endParaRPr lang="en-US" sz="3400" spc="-30" dirty="0">
              <a:solidFill>
                <a:srgbClr val="305F8A"/>
              </a:solidFill>
              <a:effectLst>
                <a:outerShdw blurRad="38100" dist="25400" dir="2700000" algn="tl">
                  <a:srgbClr val="000000">
                    <a:alpha val="0"/>
                  </a:srgbClr>
                </a:outerShdw>
              </a:effectLst>
              <a:latin typeface="+mj-lt"/>
              <a:ea typeface="+mj-ea"/>
              <a:cs typeface="+mj-cs"/>
            </a:endParaRPr>
          </a:p>
        </p:txBody>
      </p:sp>
      <p:pic>
        <p:nvPicPr>
          <p:cNvPr id="3" name="table"/>
          <p:cNvPicPr>
            <a:picLocks noChangeAspect="1"/>
          </p:cNvPicPr>
          <p:nvPr/>
        </p:nvPicPr>
        <p:blipFill>
          <a:blip r:embed="rId2"/>
          <a:stretch>
            <a:fillRect/>
          </a:stretch>
        </p:blipFill>
        <p:spPr>
          <a:xfrm>
            <a:off x="685641" y="1265553"/>
            <a:ext cx="10839840" cy="5088893"/>
          </a:xfrm>
          <a:prstGeom prst="rect">
            <a:avLst/>
          </a:prstGeom>
        </p:spPr>
      </p:pic>
    </p:spTree>
    <p:extLst>
      <p:ext uri="{BB962C8B-B14F-4D97-AF65-F5344CB8AC3E}">
        <p14:creationId xmlns:p14="http://schemas.microsoft.com/office/powerpoint/2010/main" val="304116960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manly\AppData\Local\Temp\articulate\presenter\imgtemp\TVGuxnZn_files\slide0001_image001.jpg"/>
</p:tagLst>
</file>

<file path=ppt/tags/tag1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manly\AppData\Local\Temp\articulate\presenter\imgtemp\oS9bH4SW_files\slide0001_image001.png"/>
</p:tagLst>
</file>

<file path=ppt/tags/tag2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manly\AppData\Local\Temp\articulate\presenter\imgtemp\WgquhPDP_files\slide0001_image001.png"/>
</p:tagLst>
</file>

<file path=ppt/tags/tag2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4.xml><?xml version="1.0" encoding="utf-8"?>
<p:tagLst xmlns:a="http://schemas.openxmlformats.org/drawingml/2006/main" xmlns:r="http://schemas.openxmlformats.org/officeDocument/2006/relationships" xmlns:p="http://schemas.openxmlformats.org/presentationml/2006/main">
  <p:tag name="OFFISYNC_SLIDE_GUID" val="af20c635-34a2-4ac4-8408-7d65a30b73a2"/>
</p:tagLst>
</file>

<file path=ppt/tags/tag45.xml><?xml version="1.0" encoding="utf-8"?>
<p:tagLst xmlns:a="http://schemas.openxmlformats.org/drawingml/2006/main" xmlns:r="http://schemas.openxmlformats.org/officeDocument/2006/relationships" xmlns:p="http://schemas.openxmlformats.org/presentationml/2006/main">
  <p:tag name="OFFISYNC_SLIDE_GUID" val="af20c635-34a2-4ac4-8408-7d65a30b73a2"/>
</p:tagLst>
</file>

<file path=ppt/tags/tag46.xml><?xml version="1.0" encoding="utf-8"?>
<p:tagLst xmlns:a="http://schemas.openxmlformats.org/drawingml/2006/main" xmlns:r="http://schemas.openxmlformats.org/officeDocument/2006/relationships" xmlns:p="http://schemas.openxmlformats.org/presentationml/2006/main">
  <p:tag name="OFFISYNC_SLIDE_GUID" val="af20c635-34a2-4ac4-8408-7d65a30b73a2"/>
</p:tagLst>
</file>

<file path=ppt/tags/tag47.xml><?xml version="1.0" encoding="utf-8"?>
<p:tagLst xmlns:a="http://schemas.openxmlformats.org/drawingml/2006/main" xmlns:r="http://schemas.openxmlformats.org/officeDocument/2006/relationships" xmlns:p="http://schemas.openxmlformats.org/presentationml/2006/main">
  <p:tag name="OFFISYNC_SLIDE_GUID" val="af20c635-34a2-4ac4-8408-7d65a30b73a2"/>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xml><?xml version="1.0" encoding="utf-8"?>
<p:tagLst xmlns:a="http://schemas.openxmlformats.org/drawingml/2006/main" xmlns:r="http://schemas.openxmlformats.org/officeDocument/2006/relationships" xmlns:p="http://schemas.openxmlformats.org/presentationml/2006/main">
  <p:tag name="ARTICULATE_PUBLISH_MODE" val="2"/>
</p:tagLst>
</file>

<file path=ppt/theme/theme1.xml><?xml version="1.0" encoding="utf-8"?>
<a:theme xmlns:a="http://schemas.openxmlformats.org/drawingml/2006/main" name="Synthesis Template">
  <a:themeElements>
    <a:clrScheme name="F5 2014 PPT">
      <a:dk1>
        <a:srgbClr val="000000"/>
      </a:dk1>
      <a:lt1>
        <a:srgbClr val="FFFFFF"/>
      </a:lt1>
      <a:dk2>
        <a:srgbClr val="4D4F53"/>
      </a:dk2>
      <a:lt2>
        <a:srgbClr val="E0DED8"/>
      </a:lt2>
      <a:accent1>
        <a:srgbClr val="007AC9"/>
      </a:accent1>
      <a:accent2>
        <a:srgbClr val="EEAF30"/>
      </a:accent2>
      <a:accent3>
        <a:srgbClr val="007D57"/>
      </a:accent3>
      <a:accent4>
        <a:srgbClr val="008B95"/>
      </a:accent4>
      <a:accent5>
        <a:srgbClr val="C60C30"/>
      </a:accent5>
      <a:accent6>
        <a:srgbClr val="90B233"/>
      </a:accent6>
      <a:hlink>
        <a:srgbClr val="004892"/>
      </a:hlink>
      <a:folHlink>
        <a:srgbClr val="004892"/>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75000"/>
          </a:schemeClr>
        </a:solidFill>
      </a:spPr>
      <a:bodyPr vert="horz" wrap="square" lIns="182880" tIns="0" rIns="91440" bIns="0" rtlCol="0" anchor="ctr">
        <a:noAutofit/>
      </a:bodyPr>
      <a:lstStyle>
        <a:defPPr indent="0">
          <a:lnSpc>
            <a:spcPct val="90000"/>
          </a:lnSpc>
          <a:spcBef>
            <a:spcPts val="0"/>
          </a:spcBef>
          <a:spcAft>
            <a:spcPts val="0"/>
          </a:spcAft>
          <a:buClrTx/>
          <a:buFont typeface="Arial" pitchFamily="34" charset="0"/>
          <a:buNone/>
          <a:defRPr sz="2000" b="0" i="0" cap="all" baseline="0">
            <a:solidFill>
              <a:schemeClr val="bg1"/>
            </a:solidFill>
            <a:effectLst>
              <a:outerShdw blurRad="38100" dist="25400" dir="2700000" algn="tl">
                <a:srgbClr val="000000">
                  <a:alpha val="0"/>
                </a:srgbClr>
              </a:outerShdw>
            </a:effectLst>
            <a:latin typeface="+mj-lt"/>
          </a:defRPr>
        </a:defPPr>
      </a:lstStyle>
    </a:spDef>
    <a:txDef>
      <a:spPr>
        <a:noFill/>
      </a:spPr>
      <a:bodyPr wrap="square" lIns="0" tIns="0" rIns="0" bIns="0" rtlCol="0">
        <a:noAutofit/>
      </a:bodyPr>
      <a:lstStyle>
        <a:defPPr>
          <a:lnSpc>
            <a:spcPct val="90000"/>
          </a:lnSpc>
          <a:spcAft>
            <a:spcPts val="600"/>
          </a:spcAft>
          <a:defRPr sz="2000" kern="1200" dirty="0" err="1" smtClean="0">
            <a:solidFill>
              <a:schemeClr val="tx2"/>
            </a:solidFill>
            <a:effectLst>
              <a:outerShdw blurRad="38100" dist="25400" dir="2700000" algn="tl">
                <a:srgbClr val="000000">
                  <a:alpha val="0"/>
                </a:srgbClr>
              </a:outerShdw>
            </a:effectLst>
            <a:latin typeface="+mn-lt"/>
            <a:ea typeface="+mn-ea"/>
            <a:cs typeface="+mn-cs"/>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Description0 xmlns="9eefbccd-488e-4029-b473-92487cbe84c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F870D73440A764B8164F60ED01145E6" ma:contentTypeVersion="1" ma:contentTypeDescription="Create a new document." ma:contentTypeScope="" ma:versionID="2450256c2b13109c07600f14ae375439">
  <xsd:schema xmlns:xsd="http://www.w3.org/2001/XMLSchema" xmlns:p="http://schemas.microsoft.com/office/2006/metadata/properties" xmlns:ns2="9eefbccd-488e-4029-b473-92487cbe84c4" targetNamespace="http://schemas.microsoft.com/office/2006/metadata/properties" ma:root="true" ma:fieldsID="37a9f9d7559efe63407d47489147c5bf" ns2:_="">
    <xsd:import namespace="9eefbccd-488e-4029-b473-92487cbe84c4"/>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dms="http://schemas.microsoft.com/office/2006/documentManagement/types" targetNamespace="9eefbccd-488e-4029-b473-92487cbe84c4" elementFormDefault="qualified">
    <xsd:import namespace="http://schemas.microsoft.com/office/2006/documentManagement/types"/>
    <xsd:element name="Description0" ma:index="8" nillable="true" ma:displayName="Description" ma:internalName="Description0">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DFB0055-ECCC-49FB-9C5E-E1A9F590CFB0}">
  <ds:schemaRefs>
    <ds:schemaRef ds:uri="http://schemas.microsoft.com/sharepoint/v3/contenttype/forms"/>
  </ds:schemaRefs>
</ds:datastoreItem>
</file>

<file path=customXml/itemProps2.xml><?xml version="1.0" encoding="utf-8"?>
<ds:datastoreItem xmlns:ds="http://schemas.openxmlformats.org/officeDocument/2006/customXml" ds:itemID="{0C8F22ED-ABD8-484E-A451-7E678F5A75CB}">
  <ds:schemaRefs>
    <ds:schemaRef ds:uri="http://schemas.openxmlformats.org/package/2006/metadata/core-properties"/>
    <ds:schemaRef ds:uri="http://purl.org/dc/elements/1.1/"/>
    <ds:schemaRef ds:uri="http://schemas.microsoft.com/office/2006/documentManagement/types"/>
    <ds:schemaRef ds:uri="http://www.w3.org/XML/1998/namespace"/>
    <ds:schemaRef ds:uri="http://purl.org/dc/terms/"/>
    <ds:schemaRef ds:uri="9eefbccd-488e-4029-b473-92487cbe84c4"/>
    <ds:schemaRef ds:uri="http://purl.org/dc/dcmitype/"/>
    <ds:schemaRef ds:uri="http://schemas.microsoft.com/office/2006/metadata/properties"/>
  </ds:schemaRefs>
</ds:datastoreItem>
</file>

<file path=customXml/itemProps3.xml><?xml version="1.0" encoding="utf-8"?>
<ds:datastoreItem xmlns:ds="http://schemas.openxmlformats.org/officeDocument/2006/customXml" ds:itemID="{6614D2E2-39BE-45E9-B953-2725C1DC52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efbccd-488e-4029-b473-92487cbe84c4"/>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Synthesis Template.potx</Template>
  <TotalTime>31700</TotalTime>
  <Words>5448</Words>
  <Application>Microsoft Office PowerPoint</Application>
  <PresentationFormat>Custom</PresentationFormat>
  <Paragraphs>746</Paragraphs>
  <Slides>49</Slides>
  <Notes>23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49</vt:i4>
      </vt:variant>
    </vt:vector>
  </HeadingPairs>
  <TitlesOfParts>
    <vt:vector size="63" baseType="lpstr">
      <vt:lpstr>FreeSans</vt:lpstr>
      <vt:lpstr>Gulim</vt:lpstr>
      <vt:lpstr>隶书</vt:lpstr>
      <vt:lpstr>微软雅黑</vt:lpstr>
      <vt:lpstr>微软雅黑</vt:lpstr>
      <vt:lpstr>ＭＳ Ｐゴシック</vt:lpstr>
      <vt:lpstr>宋体</vt:lpstr>
      <vt:lpstr>Arial</vt:lpstr>
      <vt:lpstr>Calibri</vt:lpstr>
      <vt:lpstr>Franklin Gothic Book</vt:lpstr>
      <vt:lpstr>Franklin Gothic Medium</vt:lpstr>
      <vt:lpstr>Tahoma</vt:lpstr>
      <vt:lpstr>Times New Roman</vt:lpstr>
      <vt:lpstr>Synthesis Template</vt:lpstr>
      <vt:lpstr>F5的安全解决方案  多层级DDoS防护和防欺诈</vt:lpstr>
      <vt:lpstr>PowerPoint Presentation</vt:lpstr>
      <vt:lpstr>Multi Layer DDoS Protection Architect</vt:lpstr>
      <vt:lpstr>PowerPoint Presentation</vt:lpstr>
      <vt:lpstr>The traditional approach to security is inadequate.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List of DDoSaaS Protections</vt:lpstr>
      <vt:lpstr>List of WAFaaS Protection</vt:lpstr>
      <vt:lpstr>More sophisticated attacks are multi-Layer</vt:lpstr>
      <vt:lpstr>AFM: Stateless DoS detection &amp; mitigation L2-L4 stateless dos vectors</vt:lpstr>
      <vt:lpstr>More sophisticated attacks are multi-Layer</vt:lpstr>
      <vt:lpstr>AFM: Stateless App. Layer DoS Detection Application protocol volumetric  attack detection: DNS &amp; SIP</vt:lpstr>
      <vt:lpstr>AFM: Protocol Security – DNS Application Protocol compliance &amp; DoS mitigation : DNS</vt:lpstr>
      <vt:lpstr>More sophisticated attacks are multi-Layer</vt:lpstr>
      <vt:lpstr>SSL Renegotiation Mitigation</vt:lpstr>
      <vt:lpstr>More sophisticated attacks are multi-layer</vt:lpstr>
      <vt:lpstr>ASM: L7 DDoS Mitigation</vt:lpstr>
      <vt:lpstr>HTTP Floods – Detection and Mitigation with TPS Based Detection </vt:lpstr>
      <vt:lpstr>HTTP Floods – Detection and Mitigation with TPS Based Detection </vt:lpstr>
      <vt:lpstr>PowerPoint Presentation</vt:lpstr>
      <vt:lpstr>Web Fraud Protection Architect</vt:lpstr>
      <vt:lpstr>客户浏览访问是最脆弱的环节</vt:lpstr>
      <vt:lpstr>您可能需要一个辅助的用户安全解决方案</vt:lpstr>
      <vt:lpstr>恶意软件探测服务</vt:lpstr>
      <vt:lpstr>恶意软件探测服务- Generic Malware </vt:lpstr>
      <vt:lpstr>恶意软件探测服务- Generic Malware </vt:lpstr>
      <vt:lpstr>恶意软件探测服务-Generic Malware </vt:lpstr>
      <vt:lpstr>恶意软件探测服务-HTML Integrity</vt:lpstr>
      <vt:lpstr>高级钓鱼网站探测服务</vt:lpstr>
      <vt:lpstr>钓鱼网站的工作机制</vt:lpstr>
      <vt:lpstr>高级钓鱼网站探测服务-- referenced resources</vt:lpstr>
      <vt:lpstr>应用层加密服务</vt:lpstr>
      <vt:lpstr>应用层加密服务</vt:lpstr>
      <vt:lpstr>应用层加密服务</vt:lpstr>
      <vt:lpstr>自动交易探测服务</vt:lpstr>
      <vt:lpstr>自动交易探测服务- Automatic Transactions Online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Tai Tran</dc:creator>
  <cp:lastModifiedBy>Andy Jin</cp:lastModifiedBy>
  <cp:revision>340</cp:revision>
  <cp:lastPrinted>2015-05-21T17:31:23Z</cp:lastPrinted>
  <dcterms:created xsi:type="dcterms:W3CDTF">2014-01-10T16:41:23Z</dcterms:created>
  <dcterms:modified xsi:type="dcterms:W3CDTF">2016-01-21T05:56:24Z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0x010100FF870D73440A764B8164F60ED01145E6</vt:lpwstr>
  </property>
  <property fmtid="{D5CDD505-2E9C-101B-9397-08002B2CF9AE}" pid="3" name="Offisync_ServerID">
    <vt:lpwstr>a7ce21b1-b0ad-4a12-a7c7-82490448801f</vt:lpwstr>
  </property>
  <property fmtid="{D5CDD505-2E9C-101B-9397-08002B2CF9AE}" pid="4" name="Offisync_ProviderName">
    <vt:lpwstr>Jive</vt:lpwstr>
  </property>
  <property fmtid="{D5CDD505-2E9C-101B-9397-08002B2CF9AE}" pid="5" name="Offisync_IsFrozen">
    <vt:lpwstr>False</vt:lpwstr>
  </property>
  <property fmtid="{D5CDD505-2E9C-101B-9397-08002B2CF9AE}" pid="6" name="Offisync_UniqueId">
    <vt:lpwstr>31271</vt:lpwstr>
  </property>
  <property fmtid="{D5CDD505-2E9C-101B-9397-08002B2CF9AE}" pid="7" name="Jive_LatestUserAccountName">
    <vt:lpwstr>ajin</vt:lpwstr>
  </property>
  <property fmtid="{D5CDD505-2E9C-101B-9397-08002B2CF9AE}" pid="8" name="Offisync_IsSaved">
    <vt:lpwstr>False</vt:lpwstr>
  </property>
  <property fmtid="{D5CDD505-2E9C-101B-9397-08002B2CF9AE}" pid="9" name="Offisync_UpdateToken">
    <vt:lpwstr>1</vt:lpwstr>
  </property>
  <property fmtid="{D5CDD505-2E9C-101B-9397-08002B2CF9AE}" pid="10" name="Offisync_ProviderInitializationData">
    <vt:lpwstr>https://hive.f5.com</vt:lpwstr>
  </property>
  <property fmtid="{D5CDD505-2E9C-101B-9397-08002B2CF9AE}" pid="11" name="Jive_VersionGuid">
    <vt:lpwstr>280848fb-067c-4fa6-ac2b-d71f8585e7c7</vt:lpwstr>
  </property>
  <property fmtid="{D5CDD505-2E9C-101B-9397-08002B2CF9AE}" pid="12" name="Jive_ModifiedButNotPublished">
    <vt:lpwstr>True</vt:lpwstr>
  </property>
</Properties>
</file>